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7" r:id="rId2"/>
    <p:sldId id="326" r:id="rId3"/>
    <p:sldId id="258" r:id="rId4"/>
    <p:sldId id="312" r:id="rId5"/>
    <p:sldId id="301" r:id="rId6"/>
    <p:sldId id="313" r:id="rId7"/>
    <p:sldId id="314" r:id="rId8"/>
    <p:sldId id="315" r:id="rId9"/>
    <p:sldId id="300" r:id="rId10"/>
    <p:sldId id="306" r:id="rId11"/>
    <p:sldId id="308" r:id="rId12"/>
    <p:sldId id="325" r:id="rId13"/>
    <p:sldId id="319" r:id="rId14"/>
    <p:sldId id="320" r:id="rId15"/>
    <p:sldId id="321" r:id="rId16"/>
    <p:sldId id="322" r:id="rId17"/>
    <p:sldId id="323" r:id="rId18"/>
    <p:sldId id="324" r:id="rId19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5FF"/>
    <a:srgbClr val="FE9202"/>
    <a:srgbClr val="FF0066"/>
    <a:srgbClr val="2F5597"/>
    <a:srgbClr val="990000"/>
    <a:srgbClr val="1313B3"/>
    <a:srgbClr val="1506D4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117" autoAdjust="0"/>
    <p:restoredTop sz="94280" autoAdjust="0"/>
  </p:normalViewPr>
  <p:slideViewPr>
    <p:cSldViewPr snapToGrid="0">
      <p:cViewPr varScale="1">
        <p:scale>
          <a:sx n="90" d="100"/>
          <a:sy n="90" d="100"/>
        </p:scale>
        <p:origin x="208" y="1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6/28/18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48526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6/28/18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71863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6/28/18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998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6/28/18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86492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6/28/18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31399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6/28/18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08553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6/28/18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25133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6/28/18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19718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6/28/18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8496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6/28/18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17500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6/28/18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6676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D290-2637-4B94-8104-6B5BAE47F8C3}" type="datetimeFigureOut">
              <a:rPr lang="en-US" smtClean="0"/>
              <a:t>6/28/18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8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1.tif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2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3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4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5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6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7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8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9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0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3.png"/><Relationship Id="rId2" Type="http://schemas.microsoft.com/office/2007/relationships/media" Target="../media/media10.m4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11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7" name="Rectangle 6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4707109" y="2804611"/>
            <a:ext cx="3754760" cy="17493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4000" dirty="0">
                <a:latin typeface="Century Gothic" panose="020B0502020202020204" pitchFamily="34" charset="0"/>
              </a:rPr>
              <a:t>Vocabulary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4000" dirty="0">
                <a:latin typeface="Century Gothic" panose="020B0502020202020204" pitchFamily="34" charset="0"/>
              </a:rPr>
              <a:t>Original Bible Story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53F23F2-535F-4814-918E-7529AB54B7B1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" t="6854" r="-2381" b="3479"/>
          <a:stretch/>
        </p:blipFill>
        <p:spPr>
          <a:xfrm>
            <a:off x="1348932" y="2250157"/>
            <a:ext cx="2998724" cy="309705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994D583-7BD5-4594-A49A-6A2DB37E16B5}"/>
              </a:ext>
            </a:extLst>
          </p:cNvPr>
          <p:cNvSpPr txBox="1"/>
          <p:nvPr/>
        </p:nvSpPr>
        <p:spPr>
          <a:xfrm>
            <a:off x="6089956" y="1493767"/>
            <a:ext cx="29987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Part 5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FAE023-6E3E-4CD0-929D-20ECE83C8C89}"/>
              </a:ext>
            </a:extLst>
          </p:cNvPr>
          <p:cNvCxnSpPr>
            <a:cxnSpLocks/>
          </p:cNvCxnSpPr>
          <p:nvPr/>
        </p:nvCxnSpPr>
        <p:spPr>
          <a:xfrm>
            <a:off x="256478" y="2081218"/>
            <a:ext cx="6144322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BF8DDBB-5940-448E-8C77-69295408B3FD}"/>
              </a:ext>
            </a:extLst>
          </p:cNvPr>
          <p:cNvSpPr txBox="1"/>
          <p:nvPr/>
        </p:nvSpPr>
        <p:spPr>
          <a:xfrm>
            <a:off x="224257" y="495567"/>
            <a:ext cx="86261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entury Gothic" panose="020B0502020202020204" pitchFamily="34" charset="0"/>
              </a:rPr>
              <a:t>5. A Dream Come True: </a:t>
            </a:r>
          </a:p>
          <a:p>
            <a:r>
              <a:rPr lang="en-US" sz="4400" b="1" dirty="0">
                <a:latin typeface="Century Gothic" panose="020B0502020202020204" pitchFamily="34" charset="0"/>
              </a:rPr>
              <a:t>Simeon and Anna</a:t>
            </a:r>
            <a:endParaRPr lang="en-US" sz="4400" dirty="0">
              <a:latin typeface="Century Gothic" panose="020B0502020202020204" pitchFamily="34" charset="0"/>
            </a:endParaRPr>
          </a:p>
        </p:txBody>
      </p:sp>
      <p:pic>
        <p:nvPicPr>
          <p:cNvPr id="21" name="Title">
            <a:hlinkClick r:id="" action="ppaction://media"/>
            <a:extLst>
              <a:ext uri="{FF2B5EF4-FFF2-40B4-BE49-F238E27FC236}">
                <a16:creationId xmlns:a16="http://schemas.microsoft.com/office/drawing/2014/main" id="{BA6DA4D0-C117-424A-B5CD-5E3AD7D9DA9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" end="457.999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07109" y="-3509763"/>
            <a:ext cx="673974" cy="67397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12F9084-E696-4803-B295-40E940E57C82}"/>
              </a:ext>
            </a:extLst>
          </p:cNvPr>
          <p:cNvSpPr/>
          <p:nvPr/>
        </p:nvSpPr>
        <p:spPr>
          <a:xfrm>
            <a:off x="8000103" y="59391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art5Vocab">
            <a:hlinkClick r:id="" action="ppaction://media"/>
            <a:extLst>
              <a:ext uri="{FF2B5EF4-FFF2-40B4-BE49-F238E27FC236}">
                <a16:creationId xmlns:a16="http://schemas.microsoft.com/office/drawing/2014/main" id="{3A2921FA-D077-9442-944B-FBFF1B4042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48294" y="-203284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78262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28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8" grpId="0"/>
      <p:bldP spid="20" grpId="0"/>
      <p:bldP spid="2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59814" y="970771"/>
            <a:ext cx="7999957" cy="3291611"/>
          </a:xfrm>
        </p:spPr>
        <p:txBody>
          <a:bodyPr>
            <a:noAutofit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000000"/>
                </a:solidFill>
                <a:latin typeface="Century Gothic" charset="0"/>
                <a:ea typeface="Times New Roman" charset="0"/>
                <a:cs typeface="Times New Roman" charset="0"/>
              </a:rPr>
              <a:t>Behold, there was a man in Jerusalem whose name was Simeon</a:t>
            </a:r>
            <a:r>
              <a:rPr lang="en-US" sz="2800" dirty="0"/>
              <a:t>.</a:t>
            </a:r>
            <a:endParaRPr lang="en-US" sz="2800" dirty="0"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86307" y="2790436"/>
            <a:ext cx="8304756" cy="17877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rgbClr val="000000"/>
                </a:solidFill>
                <a:latin typeface="Century Gothic" charset="0"/>
                <a:ea typeface="Times New Roman" charset="0"/>
                <a:cs typeface="Times New Roman" charset="0"/>
              </a:rPr>
              <a:t>This man was righteous and devout, looking for the consolation of Israel, and the Holy Spirit was on him. </a:t>
            </a:r>
            <a:r>
              <a:rPr lang="en-US" sz="2800" dirty="0"/>
              <a:t> </a:t>
            </a:r>
            <a:endParaRPr lang="en-US" sz="2800" spc="-110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" end="13944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9480" y="-1316232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EDEACB9-0E22-423B-85B3-0E0200BFF712}"/>
              </a:ext>
            </a:extLst>
          </p:cNvPr>
          <p:cNvSpPr/>
          <p:nvPr/>
        </p:nvSpPr>
        <p:spPr>
          <a:xfrm>
            <a:off x="7902073" y="4205965"/>
            <a:ext cx="956177" cy="842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90B5815-AA85-4BD1-BB7D-95110D6324E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208" end="571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2980" y="-12865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92375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14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48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37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5455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95455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uiExpand="1" build="p"/>
      <p:bldP spid="6" grpId="0" uiExpand="1" build="p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54C1C7A3-73C4-4F02-BB76-142151FC2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021" y="1079986"/>
            <a:ext cx="7999957" cy="2524259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rgbClr val="000000"/>
                </a:solidFill>
                <a:latin typeface="Century Gothic" charset="0"/>
                <a:ea typeface="Times New Roman" charset="0"/>
                <a:cs typeface="Times New Roman" charset="0"/>
              </a:rPr>
              <a:t>It had been </a:t>
            </a:r>
            <a:r>
              <a:rPr lang="en-US" sz="2800" u="sng" dirty="0">
                <a:solidFill>
                  <a:srgbClr val="000000"/>
                </a:solidFill>
                <a:latin typeface="Century Gothic" charset="0"/>
                <a:ea typeface="Times New Roman" charset="0"/>
                <a:cs typeface="Times New Roman" charset="0"/>
              </a:rPr>
              <a:t>revealed</a:t>
            </a:r>
            <a:r>
              <a:rPr lang="en-US" sz="2800" dirty="0">
                <a:solidFill>
                  <a:srgbClr val="000000"/>
                </a:solidFill>
                <a:latin typeface="Century Gothic" charset="0"/>
                <a:ea typeface="Times New Roman" charset="0"/>
                <a:cs typeface="Times New Roman" charset="0"/>
              </a:rPr>
              <a:t> to him by the Holy Spirit that he should not see death before he had seen the Lord’s Christ</a:t>
            </a:r>
            <a:r>
              <a:rPr lang="en-US" sz="2800" dirty="0">
                <a:latin typeface="Century Gothic" panose="020B0502020202020204" pitchFamily="34" charset="0"/>
              </a:rPr>
              <a:t>. </a:t>
            </a:r>
            <a:endParaRPr lang="en-US" sz="2800" dirty="0"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F418776-65F2-4C73-898D-5A9481B6F5C7}"/>
              </a:ext>
            </a:extLst>
          </p:cNvPr>
          <p:cNvSpPr txBox="1">
            <a:spLocks/>
          </p:cNvSpPr>
          <p:nvPr/>
        </p:nvSpPr>
        <p:spPr>
          <a:xfrm>
            <a:off x="477294" y="3719643"/>
            <a:ext cx="8304756" cy="837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baseline="30000" dirty="0">
                <a:solidFill>
                  <a:srgbClr val="000000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Century Gothic" charset="0"/>
                <a:ea typeface="Times New Roman" charset="0"/>
                <a:cs typeface="Times New Roman" charset="0"/>
              </a:rPr>
              <a:t>He came in the Spirit into the temple</a:t>
            </a:r>
            <a:r>
              <a:rPr lang="en-US" sz="2800" dirty="0"/>
              <a:t>.</a:t>
            </a:r>
            <a:endParaRPr lang="en-US" sz="2800" spc="-110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2" end="51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2021" y="-1180394"/>
            <a:ext cx="812800" cy="8128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0850FC1-4959-4FD1-8D8C-CD16A62131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28" end="55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34171" y="-1180394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DC47EF-5055-4062-996E-D99DAF112844}"/>
              </a:ext>
            </a:extLst>
          </p:cNvPr>
          <p:cNvSpPr/>
          <p:nvPr/>
        </p:nvSpPr>
        <p:spPr>
          <a:xfrm>
            <a:off x="7902073" y="4205965"/>
            <a:ext cx="956177" cy="842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1383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24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2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3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34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5" grpId="0" uiExpand="1" build="p"/>
      <p:bldP spid="6" grpId="0" build="p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54C1C7A3-73C4-4F02-BB76-142151FC2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310" y="1184571"/>
            <a:ext cx="7809979" cy="33458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rgbClr val="000000"/>
                </a:solidFill>
                <a:latin typeface="Century Gothic" charset="0"/>
                <a:ea typeface="Times New Roman" charset="0"/>
                <a:cs typeface="Times New Roman" charset="0"/>
              </a:rPr>
              <a:t>When the parents brought in the child, Jesus, that they might do concerning him according to the </a:t>
            </a:r>
            <a:r>
              <a:rPr lang="en-US" sz="2800" u="sng" dirty="0">
                <a:solidFill>
                  <a:srgbClr val="000000"/>
                </a:solidFill>
                <a:latin typeface="Century Gothic" charset="0"/>
                <a:ea typeface="Times New Roman" charset="0"/>
                <a:cs typeface="Times New Roman" charset="0"/>
              </a:rPr>
              <a:t>custom</a:t>
            </a:r>
            <a:r>
              <a:rPr lang="en-US" sz="2800" dirty="0">
                <a:solidFill>
                  <a:srgbClr val="000000"/>
                </a:solidFill>
                <a:latin typeface="Century Gothic" charset="0"/>
                <a:ea typeface="Times New Roman" charset="0"/>
                <a:cs typeface="Times New Roman" charset="0"/>
              </a:rPr>
              <a:t> of the law, then he received him into his arms, and blessed God, and said,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2800" dirty="0"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0" end="316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4260" y="-1261113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1CAA78A-0A9A-4FFB-AB8F-59DBE7A044F4}"/>
              </a:ext>
            </a:extLst>
          </p:cNvPr>
          <p:cNvSpPr/>
          <p:nvPr/>
        </p:nvSpPr>
        <p:spPr>
          <a:xfrm>
            <a:off x="7902073" y="4205965"/>
            <a:ext cx="956177" cy="842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3574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build="p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E77C68C-1589-4421-A06A-88FBFE236727}"/>
              </a:ext>
            </a:extLst>
          </p:cNvPr>
          <p:cNvSpPr/>
          <p:nvPr/>
        </p:nvSpPr>
        <p:spPr>
          <a:xfrm>
            <a:off x="7902073" y="4205965"/>
            <a:ext cx="956177" cy="842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54C1C7A3-73C4-4F02-BB76-142151FC2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771" y="660308"/>
            <a:ext cx="7999957" cy="2220159"/>
          </a:xfrm>
        </p:spPr>
        <p:txBody>
          <a:bodyPr>
            <a:noAutofit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000000"/>
                </a:solidFill>
                <a:latin typeface="Century Gothic" charset="0"/>
                <a:ea typeface="Times New Roman" charset="0"/>
              </a:rPr>
              <a:t>“Now you are releasing your servant, Master,</a:t>
            </a:r>
            <a:endParaRPr lang="en-US" sz="1800" dirty="0">
              <a:latin typeface="Times New Roman" charset="0"/>
              <a:ea typeface="ＭＳ 明朝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800" dirty="0">
                <a:solidFill>
                  <a:srgbClr val="000000"/>
                </a:solidFill>
                <a:latin typeface="Century Gothic" charset="0"/>
                <a:ea typeface="Times New Roman" charset="0"/>
                <a:cs typeface="Times New Roman" charset="0"/>
              </a:rPr>
              <a:t>according to your word, in peace; for my eyes have seen your salvation, </a:t>
            </a:r>
            <a:endParaRPr lang="en-US" sz="2800" dirty="0"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4C1C7A3-73C4-4F02-BB76-142151FC2FBA}"/>
              </a:ext>
            </a:extLst>
          </p:cNvPr>
          <p:cNvSpPr txBox="1">
            <a:spLocks/>
          </p:cNvSpPr>
          <p:nvPr/>
        </p:nvSpPr>
        <p:spPr>
          <a:xfrm>
            <a:off x="495821" y="3084147"/>
            <a:ext cx="7999957" cy="18875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000000"/>
                </a:solidFill>
                <a:latin typeface="Century Gothic" charset="0"/>
                <a:ea typeface="Times New Roman" charset="0"/>
              </a:rPr>
              <a:t>which you have prepared before the face of all peoples; a light for revelation to the nations, and the glory of your people Israel.”</a:t>
            </a:r>
            <a:endParaRPr lang="en-US" sz="1800" dirty="0">
              <a:effectLst/>
              <a:latin typeface="Times New Roman" charset="0"/>
              <a:ea typeface="ＭＳ 明朝" charset="-128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" end="12533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8377" y="-1107278"/>
            <a:ext cx="812800" cy="8128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4E5EE73-01A6-44E0-80F4-04AB619D16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999" end="517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81877" y="-11092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8262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25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9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5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  <p:bldP spid="15" grpId="0" uiExpand="1" build="p"/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54C1C7A3-73C4-4F02-BB76-142151FC2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021" y="1418834"/>
            <a:ext cx="7999957" cy="2787131"/>
          </a:xfrm>
        </p:spPr>
        <p:txBody>
          <a:bodyPr>
            <a:noAutofit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000000"/>
                </a:solidFill>
                <a:latin typeface="Century Gothic" charset="0"/>
                <a:ea typeface="Times New Roman" charset="0"/>
                <a:cs typeface="Times New Roman" charset="0"/>
              </a:rPr>
              <a:t>Joseph and his mother were </a:t>
            </a:r>
            <a:r>
              <a:rPr lang="en-US" sz="2800" u="sng" dirty="0">
                <a:solidFill>
                  <a:srgbClr val="000000"/>
                </a:solidFill>
                <a:latin typeface="Century Gothic" charset="0"/>
                <a:ea typeface="Times New Roman" charset="0"/>
                <a:cs typeface="Times New Roman" charset="0"/>
              </a:rPr>
              <a:t>marveling</a:t>
            </a:r>
            <a:r>
              <a:rPr lang="en-US" sz="2800" dirty="0">
                <a:solidFill>
                  <a:srgbClr val="000000"/>
                </a:solidFill>
                <a:latin typeface="Century Gothic" charset="0"/>
                <a:ea typeface="Times New Roman" charset="0"/>
                <a:cs typeface="Times New Roman" charset="0"/>
              </a:rPr>
              <a:t> at the things which were spoken concerning him,</a:t>
            </a:r>
            <a:r>
              <a:rPr lang="en-US" sz="2800" baseline="30000" dirty="0">
                <a:solidFill>
                  <a:srgbClr val="000000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Century Gothic" charset="0"/>
                <a:ea typeface="Times New Roman" charset="0"/>
                <a:cs typeface="Times New Roman" charset="0"/>
              </a:rPr>
              <a:t>and Simeon blessed them, and said to Mary, his mother, </a:t>
            </a:r>
            <a:endParaRPr lang="en-US" sz="2800" dirty="0"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8" end="41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9460" y="-1329777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619354-72EE-4C87-BB00-E37BCC09B71D}"/>
              </a:ext>
            </a:extLst>
          </p:cNvPr>
          <p:cNvSpPr/>
          <p:nvPr/>
        </p:nvSpPr>
        <p:spPr>
          <a:xfrm>
            <a:off x="7902073" y="4205965"/>
            <a:ext cx="956177" cy="842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7161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28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uiExpand="1" build="p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54C1C7A3-73C4-4F02-BB76-142151FC2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021" y="777655"/>
            <a:ext cx="7999957" cy="188758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rgbClr val="000000"/>
                </a:solidFill>
                <a:latin typeface="Century Gothic" charset="0"/>
                <a:ea typeface="Times New Roman" charset="0"/>
                <a:cs typeface="Times New Roman" charset="0"/>
              </a:rPr>
              <a:t>“Behold, this child is set for the falling and the rising of many in Israel, and for a sign which is spoken against</a:t>
            </a:r>
            <a:r>
              <a:rPr lang="en-US" sz="2800" dirty="0">
                <a:latin typeface="Century Gothic" panose="020B0502020202020204" pitchFamily="34" charset="0"/>
              </a:rPr>
              <a:t>. </a:t>
            </a:r>
            <a:endParaRPr lang="en-US" sz="2800" dirty="0"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F418776-65F2-4C73-898D-5A9481B6F5C7}"/>
              </a:ext>
            </a:extLst>
          </p:cNvPr>
          <p:cNvSpPr txBox="1">
            <a:spLocks/>
          </p:cNvSpPr>
          <p:nvPr/>
        </p:nvSpPr>
        <p:spPr>
          <a:xfrm>
            <a:off x="475989" y="2986101"/>
            <a:ext cx="8304756" cy="21068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rgbClr val="000000"/>
                </a:solidFill>
                <a:latin typeface="Century Gothic" charset="0"/>
                <a:ea typeface="Times New Roman" charset="0"/>
                <a:cs typeface="Times New Roman" charset="0"/>
              </a:rPr>
              <a:t>Yes, a sword will </a:t>
            </a:r>
            <a:r>
              <a:rPr lang="en-US" sz="2800" u="sng" dirty="0">
                <a:solidFill>
                  <a:srgbClr val="000000"/>
                </a:solidFill>
                <a:latin typeface="Century Gothic" charset="0"/>
                <a:ea typeface="Times New Roman" charset="0"/>
                <a:cs typeface="Times New Roman" charset="0"/>
              </a:rPr>
              <a:t>pierce</a:t>
            </a:r>
            <a:r>
              <a:rPr lang="en-US" sz="2800" dirty="0">
                <a:solidFill>
                  <a:srgbClr val="000000"/>
                </a:solidFill>
                <a:latin typeface="Century Gothic" charset="0"/>
                <a:ea typeface="Times New Roman" charset="0"/>
                <a:cs typeface="Times New Roman" charset="0"/>
              </a:rPr>
              <a:t> through your own soul, that the thoughts of many hearts may be </a:t>
            </a:r>
            <a:r>
              <a:rPr lang="en-US" sz="2800" u="sng" dirty="0">
                <a:solidFill>
                  <a:srgbClr val="000000"/>
                </a:solidFill>
                <a:latin typeface="Century Gothic" charset="0"/>
                <a:ea typeface="Times New Roman" charset="0"/>
                <a:cs typeface="Times New Roman" charset="0"/>
              </a:rPr>
              <a:t>revealed.</a:t>
            </a:r>
            <a:r>
              <a:rPr lang="en-US" sz="2800" dirty="0">
                <a:solidFill>
                  <a:srgbClr val="000000"/>
                </a:solidFill>
                <a:latin typeface="Century Gothic" charset="0"/>
                <a:ea typeface="Times New Roman" charset="0"/>
                <a:cs typeface="Times New Roman" charset="0"/>
              </a:rPr>
              <a:t>”</a:t>
            </a:r>
            <a:r>
              <a:rPr lang="en-US" sz="2800" dirty="0"/>
              <a:t> </a:t>
            </a:r>
            <a:endParaRPr lang="en-US" sz="2800" spc="-110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" end="10432.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" y="-1110325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58D1275-2EAB-4FE0-A2FA-8FF6064A9DDE}"/>
              </a:ext>
            </a:extLst>
          </p:cNvPr>
          <p:cNvSpPr/>
          <p:nvPr/>
        </p:nvSpPr>
        <p:spPr>
          <a:xfrm>
            <a:off x="7902073" y="4205965"/>
            <a:ext cx="956177" cy="842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16760D0-1D76-4174-8062-278404453B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732" end="206.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96920" y="-130511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973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24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0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4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47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5" grpId="0" uiExpand="1" build="p"/>
      <p:bldP spid="18" grpId="0" uiExpand="1" build="p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54C1C7A3-73C4-4F02-BB76-142151FC2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261" y="938884"/>
            <a:ext cx="7999957" cy="4109365"/>
          </a:xfrm>
        </p:spPr>
        <p:txBody>
          <a:bodyPr>
            <a:noAutofit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000000"/>
                </a:solidFill>
                <a:latin typeface="Century Gothic" charset="0"/>
                <a:ea typeface="Times New Roman" charset="0"/>
                <a:cs typeface="Times New Roman" charset="0"/>
              </a:rPr>
              <a:t>There was one Anna, a prophetess, the daughter of </a:t>
            </a:r>
            <a:r>
              <a:rPr lang="en-US" sz="2800" dirty="0" err="1">
                <a:solidFill>
                  <a:srgbClr val="000000"/>
                </a:solidFill>
                <a:latin typeface="Century Gothic" charset="0"/>
                <a:ea typeface="Times New Roman" charset="0"/>
                <a:cs typeface="Times New Roman" charset="0"/>
              </a:rPr>
              <a:t>Phanuel</a:t>
            </a:r>
            <a:r>
              <a:rPr lang="en-US" sz="2800" dirty="0">
                <a:solidFill>
                  <a:srgbClr val="000000"/>
                </a:solidFill>
                <a:latin typeface="Century Gothic" charset="0"/>
                <a:ea typeface="Times New Roman" charset="0"/>
                <a:cs typeface="Times New Roman" charset="0"/>
              </a:rPr>
              <a:t>, of the tribe of Asher (she was of a great age, having lived with a husband seven years from her virginity, and she had been a </a:t>
            </a:r>
            <a:r>
              <a:rPr lang="en-US" sz="2800" u="sng" dirty="0">
                <a:solidFill>
                  <a:srgbClr val="000000"/>
                </a:solidFill>
                <a:latin typeface="Century Gothic" charset="0"/>
                <a:ea typeface="Times New Roman" charset="0"/>
                <a:cs typeface="Times New Roman" charset="0"/>
              </a:rPr>
              <a:t>widow</a:t>
            </a:r>
            <a:r>
              <a:rPr lang="en-US" sz="2800" dirty="0">
                <a:solidFill>
                  <a:srgbClr val="000000"/>
                </a:solidFill>
                <a:latin typeface="Century Gothic" charset="0"/>
                <a:ea typeface="Times New Roman" charset="0"/>
                <a:cs typeface="Times New Roman" charset="0"/>
              </a:rPr>
              <a:t> for about eighty-four years), </a:t>
            </a:r>
            <a:endParaRPr lang="en-US" sz="2800" dirty="0"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7" end="231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5210" y="-1147036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F1D55D5-1AA7-4C97-8421-D11373025976}"/>
              </a:ext>
            </a:extLst>
          </p:cNvPr>
          <p:cNvSpPr/>
          <p:nvPr/>
        </p:nvSpPr>
        <p:spPr>
          <a:xfrm>
            <a:off x="7902073" y="4205965"/>
            <a:ext cx="956177" cy="842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39641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uiExpand="1" build="p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54C1C7A3-73C4-4F02-BB76-142151FC2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061" y="836015"/>
            <a:ext cx="7999957" cy="1887580"/>
          </a:xfrm>
        </p:spPr>
        <p:txBody>
          <a:bodyPr>
            <a:noAutofit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000000"/>
                </a:solidFill>
                <a:latin typeface="Century Gothic" charset="0"/>
                <a:ea typeface="Times New Roman" charset="0"/>
                <a:cs typeface="Times New Roman" charset="0"/>
              </a:rPr>
              <a:t>who didn’t depart from the temple, worshipping with </a:t>
            </a:r>
            <a:r>
              <a:rPr lang="en-US" sz="2800" dirty="0" err="1">
                <a:solidFill>
                  <a:srgbClr val="000000"/>
                </a:solidFill>
                <a:latin typeface="Century Gothic" charset="0"/>
                <a:ea typeface="Times New Roman" charset="0"/>
                <a:cs typeface="Times New Roman" charset="0"/>
              </a:rPr>
              <a:t>fastings</a:t>
            </a:r>
            <a:r>
              <a:rPr lang="en-US" sz="2800" dirty="0">
                <a:solidFill>
                  <a:srgbClr val="000000"/>
                </a:solidFill>
                <a:latin typeface="Century Gothic" charset="0"/>
                <a:ea typeface="Times New Roman" charset="0"/>
                <a:cs typeface="Times New Roman" charset="0"/>
              </a:rPr>
              <a:t> and petitions night and day. </a:t>
            </a:r>
            <a:r>
              <a:rPr lang="en-US" sz="2800" dirty="0"/>
              <a:t> </a:t>
            </a:r>
            <a:endParaRPr lang="en-US" sz="2800" dirty="0"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F418776-65F2-4C73-898D-5A9481B6F5C7}"/>
              </a:ext>
            </a:extLst>
          </p:cNvPr>
          <p:cNvSpPr txBox="1">
            <a:spLocks/>
          </p:cNvSpPr>
          <p:nvPr/>
        </p:nvSpPr>
        <p:spPr>
          <a:xfrm>
            <a:off x="491229" y="3028618"/>
            <a:ext cx="8304756" cy="15096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000000"/>
                </a:solidFill>
                <a:latin typeface="Century Gothic" charset="0"/>
                <a:ea typeface="Times New Roman" charset="0"/>
              </a:rPr>
              <a:t>Coming up at that very hour, she gave thanks to the Lord, and spoke of him to all those who were looking for redemption in Jerusalem.</a:t>
            </a:r>
            <a:endParaRPr lang="en-US" sz="1800" dirty="0">
              <a:effectLst/>
              <a:latin typeface="Times New Roman" charset="0"/>
              <a:ea typeface="ＭＳ 明朝" charset="-128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0" end="11817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1840" y="-1117823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3CD1E4B-2085-431F-A2AF-44A785FB1B6E}"/>
              </a:ext>
            </a:extLst>
          </p:cNvPr>
          <p:cNvSpPr/>
          <p:nvPr/>
        </p:nvSpPr>
        <p:spPr>
          <a:xfrm>
            <a:off x="7902073" y="4205965"/>
            <a:ext cx="956177" cy="842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199322E-33C9-4E83-A1DC-D82BEF3120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81" end="325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6290" y="-12348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90745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19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4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9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47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5" grpId="0" uiExpand="1" build="p"/>
      <p:bldP spid="18" grpId="0" uiExpand="1" build="p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54C1C7A3-73C4-4F02-BB76-142151FC2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110" y="1501253"/>
            <a:ext cx="7315980" cy="2857111"/>
          </a:xfrm>
        </p:spPr>
        <p:txBody>
          <a:bodyPr>
            <a:noAutofit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000000"/>
                </a:solidFill>
                <a:latin typeface="Century Gothic" charset="0"/>
                <a:ea typeface="Times New Roman" charset="0"/>
              </a:rPr>
              <a:t>When they had </a:t>
            </a:r>
            <a:r>
              <a:rPr lang="en-US" sz="2800" u="sng" dirty="0">
                <a:solidFill>
                  <a:srgbClr val="000000"/>
                </a:solidFill>
                <a:latin typeface="Century Gothic" charset="0"/>
                <a:ea typeface="Times New Roman" charset="0"/>
              </a:rPr>
              <a:t>accomplished</a:t>
            </a:r>
            <a:r>
              <a:rPr lang="en-US" sz="2800" dirty="0">
                <a:solidFill>
                  <a:srgbClr val="000000"/>
                </a:solidFill>
                <a:latin typeface="Century Gothic" charset="0"/>
                <a:ea typeface="Times New Roman" charset="0"/>
              </a:rPr>
              <a:t> all things that were according to the law of the Lord, they returned into Galilee, to their own city, Nazareth. </a:t>
            </a:r>
            <a:endParaRPr lang="en-US" sz="1800" dirty="0">
              <a:effectLst/>
              <a:latin typeface="Times New Roman" charset="0"/>
              <a:ea typeface="ＭＳ 明朝" charset="-128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" end="513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7610" y="-963974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6D93D02-5EBC-4017-BB1D-C8BCFDF8CAF0}"/>
              </a:ext>
            </a:extLst>
          </p:cNvPr>
          <p:cNvSpPr/>
          <p:nvPr/>
        </p:nvSpPr>
        <p:spPr>
          <a:xfrm>
            <a:off x="7902073" y="4205965"/>
            <a:ext cx="956177" cy="842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97436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26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uiExpand="1" build="p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" y="2789293"/>
            <a:ext cx="9144000" cy="111329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88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Vocabulary</a:t>
            </a:r>
            <a:r>
              <a:rPr lang="en-US" sz="8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b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</a:rPr>
            </a:br>
            <a:endParaRPr lang="en-US" sz="8800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BA358F-C1A1-405C-ABC4-E4F56DAED0A0}"/>
              </a:ext>
            </a:extLst>
          </p:cNvPr>
          <p:cNvSpPr/>
          <p:nvPr/>
        </p:nvSpPr>
        <p:spPr>
          <a:xfrm>
            <a:off x="8542752" y="-834081"/>
            <a:ext cx="628649" cy="6028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2DBF2A0-3EC1-744B-98DE-E6E47F4F27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00" y="-9070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67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367333"/>
            <a:ext cx="9144000" cy="1308760"/>
          </a:xfrm>
        </p:spPr>
        <p:txBody>
          <a:bodyPr>
            <a:noAutofit/>
          </a:bodyPr>
          <a:lstStyle/>
          <a:p>
            <a:pPr marL="0" marR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latin typeface="Century Gothic" panose="020B0502020202020204" pitchFamily="34" charset="0"/>
                <a:ea typeface="Times New Roman" panose="02020603050405020304" pitchFamily="18" charset="0"/>
              </a:rPr>
              <a:t>reveal</a:t>
            </a:r>
            <a:endParaRPr lang="en-US" sz="3600" b="1" u="sng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02510" y="2867896"/>
            <a:ext cx="1224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(r</a:t>
            </a:r>
            <a:r>
              <a:rPr lang="en-US" sz="4000" b="1" i="1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e</a:t>
            </a:r>
            <a:r>
              <a:rPr lang="en-US" sz="4000" i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 -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2296270" y="2882526"/>
            <a:ext cx="23101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FF0066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i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V</a:t>
            </a:r>
            <a:r>
              <a:rPr lang="en-US" sz="4000" b="1" i="1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EA</a:t>
            </a:r>
            <a:r>
              <a:rPr lang="en-US" sz="4000" i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L):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4357007" y="2914577"/>
            <a:ext cx="3545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  <a:ea typeface="Times New Roman" panose="02020603050405020304" pitchFamily="18" charset="0"/>
              </a:rPr>
              <a:t>make known</a:t>
            </a:r>
            <a:endParaRPr lang="en-US" sz="4000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9" end="366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6110" y="-1199359"/>
            <a:ext cx="812800" cy="812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30E365F-15F6-46BD-9F97-B18038448DAF}"/>
              </a:ext>
            </a:extLst>
          </p:cNvPr>
          <p:cNvSpPr/>
          <p:nvPr/>
        </p:nvSpPr>
        <p:spPr>
          <a:xfrm>
            <a:off x="7902073" y="4205965"/>
            <a:ext cx="956177" cy="842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2139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7" grpId="0"/>
      <p:bldP spid="8" grpId="0"/>
      <p:bldP spid="10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534526"/>
            <a:ext cx="9144000" cy="1338622"/>
          </a:xfrm>
        </p:spPr>
        <p:txBody>
          <a:bodyPr>
            <a:noAutofit/>
          </a:bodyPr>
          <a:lstStyle/>
          <a:p>
            <a:pPr marL="0" marR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latin typeface="Century Gothic" panose="020B0502020202020204" pitchFamily="34" charset="0"/>
                <a:ea typeface="Times New Roman" panose="02020603050405020304" pitchFamily="18" charset="0"/>
              </a:rPr>
              <a:t>marvel</a:t>
            </a:r>
            <a:endParaRPr lang="en-US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16" y="2936944"/>
            <a:ext cx="27510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  <a:ea typeface="Times New Roman" panose="02020603050405020304" pitchFamily="18" charset="0"/>
              </a:rPr>
              <a:t>to wonder</a:t>
            </a:r>
            <a:endParaRPr lang="en-US" sz="4000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5E780C-443F-418B-BE88-C443EA4CF829}"/>
              </a:ext>
            </a:extLst>
          </p:cNvPr>
          <p:cNvSpPr txBox="1"/>
          <p:nvPr/>
        </p:nvSpPr>
        <p:spPr>
          <a:xfrm>
            <a:off x="1720994" y="2950722"/>
            <a:ext cx="18373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(M</a:t>
            </a:r>
            <a:r>
              <a:rPr lang="en-US" sz="4000" b="1" i="1" dirty="0">
                <a:solidFill>
                  <a:srgbClr val="FE9202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AR </a:t>
            </a:r>
            <a:r>
              <a:rPr lang="en-US" sz="4000" i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-</a:t>
            </a:r>
            <a:endParaRPr lang="en-US" sz="4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549CD5-6D54-4B61-B57C-0C2FC9B138EF}"/>
              </a:ext>
            </a:extLst>
          </p:cNvPr>
          <p:cNvSpPr txBox="1"/>
          <p:nvPr/>
        </p:nvSpPr>
        <p:spPr>
          <a:xfrm>
            <a:off x="3497266" y="2744398"/>
            <a:ext cx="129715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i="1" dirty="0" err="1">
                <a:latin typeface="Century Gothic" panose="020B0502020202020204" pitchFamily="34" charset="0"/>
                <a:ea typeface="Times New Roman" panose="02020603050405020304" pitchFamily="18" charset="0"/>
              </a:rPr>
              <a:t>v</a:t>
            </a:r>
            <a:r>
              <a:rPr lang="en-US" sz="4000" b="1" i="1" dirty="0" err="1">
                <a:solidFill>
                  <a:srgbClr val="7030A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e</a:t>
            </a:r>
            <a:r>
              <a:rPr lang="en-US" sz="4000" i="1" dirty="0" err="1">
                <a:latin typeface="Century Gothic" panose="020B0502020202020204" pitchFamily="34" charset="0"/>
                <a:ea typeface="Times New Roman" panose="02020603050405020304" pitchFamily="18" charset="0"/>
              </a:rPr>
              <a:t>l</a:t>
            </a:r>
            <a:r>
              <a:rPr lang="en-US" sz="4000" i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)</a:t>
            </a:r>
            <a:r>
              <a:rPr lang="en-US" sz="4000" dirty="0">
                <a:latin typeface="Century Gothic" panose="020B0502020202020204" pitchFamily="34" charset="0"/>
                <a:ea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40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1" end="18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1672" y="-1502466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24E2CEF-66C6-4D0E-B792-27BEA6750DE1}"/>
              </a:ext>
            </a:extLst>
          </p:cNvPr>
          <p:cNvSpPr/>
          <p:nvPr/>
        </p:nvSpPr>
        <p:spPr>
          <a:xfrm>
            <a:off x="7902073" y="4205965"/>
            <a:ext cx="956177" cy="842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67570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7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9" grpId="0"/>
      <p:bldP spid="15" grpId="0"/>
      <p:bldP spid="16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050965"/>
            <a:ext cx="9144000" cy="1467945"/>
          </a:xfrm>
        </p:spPr>
        <p:txBody>
          <a:bodyPr>
            <a:noAutofit/>
          </a:bodyPr>
          <a:lstStyle/>
          <a:p>
            <a:pPr marL="0" marR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latin typeface="Century Gothic" panose="020B0502020202020204" pitchFamily="34" charset="0"/>
                <a:ea typeface="Times New Roman" panose="02020603050405020304" pitchFamily="18" charset="0"/>
              </a:rPr>
              <a:t>widow</a:t>
            </a:r>
            <a:endParaRPr lang="en-US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3878" y="2319481"/>
            <a:ext cx="170431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i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(W</a:t>
            </a:r>
            <a:r>
              <a:rPr lang="en-US" sz="4000" b="1" i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I</a:t>
            </a:r>
            <a:r>
              <a:rPr lang="en-US" sz="4000" i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D -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3850394" y="2530675"/>
            <a:ext cx="47275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woman whose</a:t>
            </a:r>
          </a:p>
          <a:p>
            <a:r>
              <a:rPr lang="en-US" sz="40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husband has died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19718" y="32583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45DC5C-754F-4E44-AB7D-C0C0E870916A}"/>
              </a:ext>
            </a:extLst>
          </p:cNvPr>
          <p:cNvSpPr txBox="1"/>
          <p:nvPr/>
        </p:nvSpPr>
        <p:spPr>
          <a:xfrm>
            <a:off x="2523126" y="2518910"/>
            <a:ext cx="1255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ow</a:t>
            </a:r>
            <a:r>
              <a:rPr lang="en-US" sz="4000" i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):</a:t>
            </a:r>
            <a:endParaRPr lang="en-US" sz="40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5" end="1429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4804" y="-1220404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E64D1AB-3325-4B61-9003-85A90170844D}"/>
              </a:ext>
            </a:extLst>
          </p:cNvPr>
          <p:cNvSpPr/>
          <p:nvPr/>
        </p:nvSpPr>
        <p:spPr>
          <a:xfrm>
            <a:off x="7902073" y="4205965"/>
            <a:ext cx="956177" cy="842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42738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uiExpand="1" build="p"/>
      <p:bldP spid="7" grpId="0"/>
      <p:bldP spid="9" grpId="0"/>
      <p:bldP spid="8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475381"/>
            <a:ext cx="9144000" cy="1338622"/>
          </a:xfrm>
        </p:spPr>
        <p:txBody>
          <a:bodyPr>
            <a:noAutofit/>
          </a:bodyPr>
          <a:lstStyle/>
          <a:p>
            <a:pPr marL="0" marR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latin typeface="Century Gothic" panose="020B0502020202020204" pitchFamily="34" charset="0"/>
                <a:ea typeface="Times New Roman" panose="02020603050405020304" pitchFamily="18" charset="0"/>
              </a:rPr>
              <a:t>custom</a:t>
            </a:r>
            <a:endParaRPr lang="en-US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62904" y="2920519"/>
            <a:ext cx="14734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habit</a:t>
            </a:r>
            <a:endParaRPr lang="en-US" sz="4000" dirty="0"/>
          </a:p>
        </p:txBody>
      </p:sp>
      <p:sp>
        <p:nvSpPr>
          <p:cNvPr id="12" name="TextBox 11"/>
          <p:cNvSpPr txBox="1"/>
          <p:nvPr/>
        </p:nvSpPr>
        <p:spPr>
          <a:xfrm>
            <a:off x="3774621" y="2920519"/>
            <a:ext cx="2256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t</a:t>
            </a:r>
            <a:r>
              <a:rPr lang="en-US" sz="4000" b="1" i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o</a:t>
            </a:r>
            <a:r>
              <a:rPr lang="en-US" sz="4000" i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m):</a:t>
            </a:r>
            <a:endParaRPr lang="en-US" sz="4000" dirty="0"/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5E780C-443F-418B-BE88-C443EA4CF829}"/>
              </a:ext>
            </a:extLst>
          </p:cNvPr>
          <p:cNvSpPr txBox="1"/>
          <p:nvPr/>
        </p:nvSpPr>
        <p:spPr>
          <a:xfrm>
            <a:off x="2105388" y="2930497"/>
            <a:ext cx="16882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(C</a:t>
            </a:r>
            <a:r>
              <a:rPr lang="en-US" sz="4000" b="1" i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U</a:t>
            </a:r>
            <a:r>
              <a:rPr lang="en-US" sz="4000" i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S</a:t>
            </a:r>
            <a:r>
              <a:rPr lang="en-US" sz="4000" b="1" i="1" dirty="0">
                <a:solidFill>
                  <a:srgbClr val="FE9202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i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-</a:t>
            </a:r>
            <a:endParaRPr lang="en-US" sz="40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2" end="433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5834" y="-1292965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FA3159F-0291-4D11-A783-F5C91309C4B2}"/>
              </a:ext>
            </a:extLst>
          </p:cNvPr>
          <p:cNvSpPr/>
          <p:nvPr/>
        </p:nvSpPr>
        <p:spPr>
          <a:xfrm>
            <a:off x="7902073" y="4205965"/>
            <a:ext cx="956177" cy="842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89471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9" grpId="0"/>
      <p:bldP spid="12" grpId="0"/>
      <p:bldP spid="8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428707"/>
            <a:ext cx="9144000" cy="1338622"/>
          </a:xfrm>
        </p:spPr>
        <p:txBody>
          <a:bodyPr>
            <a:noAutofit/>
          </a:bodyPr>
          <a:lstStyle/>
          <a:p>
            <a:pPr marL="0" marR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latin typeface="Century Gothic" panose="020B0502020202020204" pitchFamily="34" charset="0"/>
              </a:rPr>
              <a:t>pierce</a:t>
            </a:r>
            <a:endParaRPr lang="en-US" sz="4800" dirty="0">
              <a:latin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00336" y="2965788"/>
            <a:ext cx="4688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poke through</a:t>
            </a:r>
            <a:endParaRPr lang="en-US" sz="4000" dirty="0"/>
          </a:p>
        </p:txBody>
      </p:sp>
      <p:sp>
        <p:nvSpPr>
          <p:cNvPr id="10" name="Rectangle 9"/>
          <p:cNvSpPr/>
          <p:nvPr/>
        </p:nvSpPr>
        <p:spPr>
          <a:xfrm>
            <a:off x="6182529" y="46181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45DC5C-754F-4E44-AB7D-C0C0E870916A}"/>
              </a:ext>
            </a:extLst>
          </p:cNvPr>
          <p:cNvSpPr txBox="1"/>
          <p:nvPr/>
        </p:nvSpPr>
        <p:spPr>
          <a:xfrm>
            <a:off x="1318084" y="2962958"/>
            <a:ext cx="2300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(p</a:t>
            </a:r>
            <a:r>
              <a:rPr lang="en-US" sz="4000" b="1" i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i</a:t>
            </a:r>
            <a:r>
              <a:rPr lang="en-US" sz="4000" b="1" i="1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e</a:t>
            </a:r>
            <a:r>
              <a:rPr lang="en-US" sz="4000" i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r</a:t>
            </a:r>
            <a:r>
              <a:rPr lang="en-US" sz="4000" b="1" i="1" dirty="0">
                <a:solidFill>
                  <a:srgbClr val="FF85FF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c</a:t>
            </a:r>
            <a:r>
              <a:rPr lang="en-US" sz="4000" b="1" i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e</a:t>
            </a:r>
            <a:r>
              <a:rPr lang="en-US" sz="4000" i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):</a:t>
            </a:r>
            <a:endParaRPr lang="en-US" sz="40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8" end="127.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1684" y="-1186449"/>
            <a:ext cx="812800" cy="8128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64E6445-9164-4EF0-ADF9-50A993F3D291}"/>
              </a:ext>
            </a:extLst>
          </p:cNvPr>
          <p:cNvSpPr/>
          <p:nvPr/>
        </p:nvSpPr>
        <p:spPr>
          <a:xfrm>
            <a:off x="7902073" y="4205965"/>
            <a:ext cx="956177" cy="842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8807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9" grpId="0"/>
      <p:bldP spid="15" grpId="0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1A51363-A2F1-4488-B8B4-A0AAEF7C608A}"/>
              </a:ext>
            </a:extLst>
          </p:cNvPr>
          <p:cNvSpPr txBox="1">
            <a:spLocks/>
          </p:cNvSpPr>
          <p:nvPr/>
        </p:nvSpPr>
        <p:spPr>
          <a:xfrm>
            <a:off x="0" y="1405433"/>
            <a:ext cx="9144000" cy="1308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400" dirty="0">
                <a:latin typeface="Century Gothic" panose="020B0502020202020204" pitchFamily="34" charset="0"/>
                <a:ea typeface="Times New Roman" panose="02020603050405020304" pitchFamily="18" charset="0"/>
              </a:rPr>
              <a:t>accomplish</a:t>
            </a:r>
            <a:endParaRPr lang="en-US" sz="3600" b="1" u="sng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3B6EF5-38EB-48B5-A955-21C1364A9ABD}"/>
              </a:ext>
            </a:extLst>
          </p:cNvPr>
          <p:cNvSpPr txBox="1"/>
          <p:nvPr/>
        </p:nvSpPr>
        <p:spPr>
          <a:xfrm>
            <a:off x="1050851" y="2758786"/>
            <a:ext cx="13564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(</a:t>
            </a:r>
            <a:r>
              <a:rPr lang="en-US" sz="4000" b="1" i="1" dirty="0">
                <a:highlight>
                  <a:srgbClr val="FFFF00"/>
                </a:highlight>
                <a:latin typeface="Century Gothic" panose="020B0502020202020204" pitchFamily="34" charset="0"/>
                <a:ea typeface="Times New Roman" panose="02020603050405020304" pitchFamily="18" charset="0"/>
              </a:rPr>
              <a:t>a</a:t>
            </a:r>
            <a:r>
              <a:rPr lang="en-US" sz="4000" i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c -</a:t>
            </a:r>
            <a:endParaRPr lang="en-US" sz="4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41DBEA-CFAF-471B-8508-EBBF1739431B}"/>
              </a:ext>
            </a:extLst>
          </p:cNvPr>
          <p:cNvSpPr txBox="1"/>
          <p:nvPr/>
        </p:nvSpPr>
        <p:spPr>
          <a:xfrm>
            <a:off x="2416629" y="2801099"/>
            <a:ext cx="19214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C</a:t>
            </a:r>
            <a:r>
              <a:rPr lang="en-US" sz="4000" b="1" i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O</a:t>
            </a:r>
            <a:r>
              <a:rPr lang="en-US" sz="4000" i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M</a:t>
            </a:r>
            <a:r>
              <a:rPr lang="en-US" sz="4000" b="1" i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i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-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4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FA4673-5E18-4EAA-8862-1C285D99AED3}"/>
              </a:ext>
            </a:extLst>
          </p:cNvPr>
          <p:cNvSpPr txBox="1"/>
          <p:nvPr/>
        </p:nvSpPr>
        <p:spPr>
          <a:xfrm>
            <a:off x="5932819" y="2836360"/>
            <a:ext cx="21691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  <a:ea typeface="Times New Roman" panose="02020603050405020304" pitchFamily="18" charset="0"/>
              </a:rPr>
              <a:t> to finish</a:t>
            </a:r>
            <a:endParaRPr lang="en-US" sz="4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7EF21F-391F-4CFA-8A26-F85D7A224652}"/>
              </a:ext>
            </a:extLst>
          </p:cNvPr>
          <p:cNvSpPr txBox="1"/>
          <p:nvPr/>
        </p:nvSpPr>
        <p:spPr>
          <a:xfrm>
            <a:off x="3993196" y="2775556"/>
            <a:ext cx="24316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  </a:t>
            </a:r>
            <a:r>
              <a:rPr lang="en-US" sz="4000" i="1" dirty="0" err="1">
                <a:latin typeface="Century Gothic" panose="020B0502020202020204" pitchFamily="34" charset="0"/>
                <a:ea typeface="Times New Roman" panose="02020603050405020304" pitchFamily="18" charset="0"/>
              </a:rPr>
              <a:t>pl</a:t>
            </a:r>
            <a:r>
              <a:rPr lang="en-US" sz="4000" b="1" i="1" dirty="0" err="1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i</a:t>
            </a:r>
            <a:r>
              <a:rPr lang="en-US" sz="4000" i="1" dirty="0" err="1">
                <a:latin typeface="Century Gothic" panose="020B0502020202020204" pitchFamily="34" charset="0"/>
                <a:ea typeface="Times New Roman" panose="02020603050405020304" pitchFamily="18" charset="0"/>
              </a:rPr>
              <a:t>sh</a:t>
            </a:r>
            <a:r>
              <a:rPr lang="en-US" sz="4000" i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):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40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5" end="165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94513" y="-1426953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552A473-5896-4CFC-9774-C9A38F94D485}"/>
              </a:ext>
            </a:extLst>
          </p:cNvPr>
          <p:cNvSpPr/>
          <p:nvPr/>
        </p:nvSpPr>
        <p:spPr>
          <a:xfrm>
            <a:off x="7902073" y="4205965"/>
            <a:ext cx="956177" cy="842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54247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9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uiExpand="1" build="p"/>
      <p:bldP spid="17" grpId="0"/>
      <p:bldP spid="18" grpId="0"/>
      <p:bldP spid="19" grpId="0"/>
      <p:bldP spid="20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21" name="Title 3"/>
          <p:cNvSpPr txBox="1">
            <a:spLocks/>
          </p:cNvSpPr>
          <p:nvPr/>
        </p:nvSpPr>
        <p:spPr>
          <a:xfrm>
            <a:off x="0" y="3697853"/>
            <a:ext cx="9144000" cy="8474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World English Bible (WEB)</a:t>
            </a:r>
            <a:endParaRPr lang="en-US" sz="4800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2715923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Luke 2:25-39</a:t>
            </a:r>
            <a:endParaRPr lang="en-US" sz="32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8C9A09-4BDB-4B8C-9303-AAA9E2F7727F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156788E-0453-493E-81C2-C37E4C93F8C7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1077496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entury Gothic" panose="020B0502020202020204" pitchFamily="34" charset="0"/>
              </a:rPr>
              <a:t>A Dream Come True:</a:t>
            </a:r>
          </a:p>
          <a:p>
            <a:pPr algn="ctr"/>
            <a:r>
              <a:rPr lang="en-US" sz="4400" b="1" dirty="0">
                <a:latin typeface="Century Gothic" panose="020B0502020202020204" pitchFamily="34" charset="0"/>
              </a:rPr>
              <a:t>Simeon and Anna</a:t>
            </a:r>
            <a:endParaRPr lang="en-US" sz="4400" dirty="0">
              <a:latin typeface="Century Gothic" panose="020B0502020202020204" pitchFamily="34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3" end="417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77522" y="-1250424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9599745-1A65-4557-852C-5CB7816655C2}"/>
              </a:ext>
            </a:extLst>
          </p:cNvPr>
          <p:cNvSpPr/>
          <p:nvPr/>
        </p:nvSpPr>
        <p:spPr>
          <a:xfrm>
            <a:off x="7902073" y="4205965"/>
            <a:ext cx="956177" cy="842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web">
            <a:hlinkClick r:id="" action="ppaction://media"/>
            <a:extLst>
              <a:ext uri="{FF2B5EF4-FFF2-40B4-BE49-F238E27FC236}">
                <a16:creationId xmlns:a16="http://schemas.microsoft.com/office/drawing/2014/main" id="{B113014A-A896-0540-986D-966A6E1D322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0857" y="-238215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6847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7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51515">
                <p:cTn id="22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1" grpId="0"/>
      <p:bldP spid="3" grpId="0"/>
      <p:bldP spid="14" grpId="0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80197</TotalTime>
  <Words>420</Words>
  <Application>Microsoft Macintosh PowerPoint</Application>
  <PresentationFormat>On-screen Show (16:10)</PresentationFormat>
  <Paragraphs>50</Paragraphs>
  <Slides>18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ＭＳ 明朝</vt:lpstr>
      <vt:lpstr>Arial</vt:lpstr>
      <vt:lpstr>Calibri</vt:lpstr>
      <vt:lpstr>Calibri Light</vt:lpstr>
      <vt:lpstr>Century Gothic</vt:lpstr>
      <vt:lpstr>Times New Roman</vt:lpstr>
      <vt:lpstr>Office Theme</vt:lpstr>
      <vt:lpstr>PowerPoint Presentation</vt:lpstr>
      <vt:lpstr>Vocabulary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Mary Say Yes to God?</dc:title>
  <dc:creator>Lisa Suggs</dc:creator>
  <cp:lastModifiedBy>Microsoft Office User</cp:lastModifiedBy>
  <cp:revision>396</cp:revision>
  <dcterms:created xsi:type="dcterms:W3CDTF">2017-01-10T01:35:56Z</dcterms:created>
  <dcterms:modified xsi:type="dcterms:W3CDTF">2018-06-28T17:22:42Z</dcterms:modified>
</cp:coreProperties>
</file>