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91" r:id="rId2"/>
    <p:sldId id="271" r:id="rId3"/>
    <p:sldId id="383" r:id="rId4"/>
    <p:sldId id="387" r:id="rId5"/>
    <p:sldId id="366" r:id="rId6"/>
    <p:sldId id="274" r:id="rId7"/>
    <p:sldId id="372" r:id="rId8"/>
    <p:sldId id="297" r:id="rId9"/>
    <p:sldId id="384" r:id="rId10"/>
    <p:sldId id="385" r:id="rId11"/>
    <p:sldId id="386" r:id="rId1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99CC"/>
    <a:srgbClr val="990000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07" autoAdjust="0"/>
    <p:restoredTop sz="94280" autoAdjust="0"/>
  </p:normalViewPr>
  <p:slideViewPr>
    <p:cSldViewPr snapToGrid="0">
      <p:cViewPr varScale="1">
        <p:scale>
          <a:sx n="67" d="100"/>
          <a:sy n="67" d="100"/>
        </p:scale>
        <p:origin x="7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D42BA-5E4B-5443-A57C-2D3A6F3D7C60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D9F06-C6F3-8F4E-BEDA-FE5675BF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p3"/><Relationship Id="rId7" Type="http://schemas.microsoft.com/office/2007/relationships/media" Target="../media/media5.m4a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3.png"/><Relationship Id="rId5" Type="http://schemas.microsoft.com/office/2007/relationships/media" Target="../media/media4.mp3"/><Relationship Id="rId10" Type="http://schemas.openxmlformats.org/officeDocument/2006/relationships/image" Target="../media/image2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18070"/>
            <a:ext cx="9144000" cy="39817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BB9D0-464C-4D6C-BFC9-2A280939620B}"/>
              </a:ext>
            </a:extLst>
          </p:cNvPr>
          <p:cNvSpPr txBox="1"/>
          <p:nvPr/>
        </p:nvSpPr>
        <p:spPr>
          <a:xfrm>
            <a:off x="176532" y="478103"/>
            <a:ext cx="334816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8472F3A6-81A0-4C6F-87E3-A3EAB75D6BFC}"/>
              </a:ext>
            </a:extLst>
          </p:cNvPr>
          <p:cNvSpPr txBox="1">
            <a:spLocks/>
          </p:cNvSpPr>
          <p:nvPr/>
        </p:nvSpPr>
        <p:spPr>
          <a:xfrm>
            <a:off x="4928840" y="2363592"/>
            <a:ext cx="3628613" cy="1655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New Words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Rule Breakers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C39E11-1E7B-E44D-B35D-8FAEF21A745B}"/>
              </a:ext>
            </a:extLst>
          </p:cNvPr>
          <p:cNvCxnSpPr>
            <a:cxnSpLocks/>
          </p:cNvCxnSpPr>
          <p:nvPr/>
        </p:nvCxnSpPr>
        <p:spPr>
          <a:xfrm>
            <a:off x="0" y="1907939"/>
            <a:ext cx="9144000" cy="0"/>
          </a:xfrm>
          <a:prstGeom prst="line">
            <a:avLst/>
          </a:prstGeom>
          <a:ln w="762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0770FD0-9DF4-4CFD-88DC-DD2231EC8CA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63" y="1947602"/>
            <a:ext cx="2285714" cy="33612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4DFA76-BF60-49C8-B70B-76DAEF1B1D39}"/>
              </a:ext>
            </a:extLst>
          </p:cNvPr>
          <p:cNvSpPr txBox="1"/>
          <p:nvPr/>
        </p:nvSpPr>
        <p:spPr>
          <a:xfrm>
            <a:off x="4395931" y="508997"/>
            <a:ext cx="4254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31. A Blind Man Asks to See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DAF90B2-9901-4D46-ADF8-AFD6541B49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2720" y="-13915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0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18" grpId="0"/>
      <p:bldP spid="13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367809" y="761851"/>
            <a:ext cx="1388522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said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367809" y="2204948"/>
            <a:ext cx="1595309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poor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367809" y="3648045"/>
            <a:ext cx="1887055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many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6255971" y="761851"/>
            <a:ext cx="1499129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they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6400242" y="2204948"/>
            <a:ext cx="135485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saw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6385814" y="3648045"/>
            <a:ext cx="1369286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also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0AC400-B974-4B02-9BB8-2704252260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39857" y="-11544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7067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3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6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  <p:bldP spid="9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367809" y="761851"/>
            <a:ext cx="1699504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what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367809" y="2204948"/>
            <a:ext cx="1699504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want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367809" y="3648045"/>
            <a:ext cx="1555234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eyes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5476235" y="761851"/>
            <a:ext cx="1903085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could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4928008" y="2204948"/>
            <a:ext cx="2451312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women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357AA36-7D42-495A-B870-A5F9422F66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90378" y="-11592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803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ce</a:t>
            </a:r>
            <a:r>
              <a:rPr lang="en-US" sz="2700" b="1" dirty="0">
                <a:latin typeface="Century Gothic" panose="020B0502020202020204" pitchFamily="34" charset="0"/>
              </a:rPr>
              <a:t>, ci, cy make the soft sound </a:t>
            </a:r>
          </a:p>
        </p:txBody>
      </p:sp>
      <p:pic>
        <p:nvPicPr>
          <p:cNvPr id="10" name="par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0406" y="219829"/>
            <a:ext cx="609600" cy="609600"/>
          </a:xfrm>
          <a:prstGeom prst="rect">
            <a:avLst/>
          </a:prstGeom>
        </p:spPr>
      </p:pic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156" y="144494"/>
            <a:ext cx="1086892" cy="68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95769" y="2681425"/>
            <a:ext cx="24721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ce</a:t>
            </a:r>
            <a:r>
              <a:rPr lang="en-US" sz="7000" dirty="0">
                <a:latin typeface="Century Gothic" panose="020B0502020202020204" pitchFamily="34" charset="0"/>
              </a:rPr>
              <a:t>nt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81854" y="2685370"/>
            <a:ext cx="18724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ci</a:t>
            </a:r>
            <a:r>
              <a:rPr lang="en-US" sz="7000" dirty="0">
                <a:latin typeface="Century Gothic" panose="020B0502020202020204" pitchFamily="34" charset="0"/>
              </a:rPr>
              <a:t>ty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3005594" y="3899806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fan</a:t>
            </a:r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cy</a:t>
            </a:r>
            <a:endParaRPr lang="en-US" sz="7000" dirty="0">
              <a:solidFill>
                <a:srgbClr val="FF3399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69705" y="-1004140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E6CAAC-8AD4-D24D-B891-9D74DB7D0DF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90506" y="-133739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4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39054B-C4B8-4DDC-A22B-7AE40BBB3D3B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7C7F6B-10D8-42B5-A2C1-5E64B956F809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A69431-6815-40F1-A1C8-F541CFA17FC3}"/>
              </a:ext>
            </a:extLst>
          </p:cNvPr>
          <p:cNvSpPr/>
          <p:nvPr/>
        </p:nvSpPr>
        <p:spPr>
          <a:xfrm>
            <a:off x="1391851" y="1430888"/>
            <a:ext cx="1936749" cy="1309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fa</a:t>
            </a:r>
            <a:r>
              <a:rPr lang="en-US" sz="6000" b="1" dirty="0">
                <a:solidFill>
                  <a:srgbClr val="FF339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ce</a:t>
            </a:r>
            <a:endParaRPr lang="en-US" sz="4800" dirty="0">
              <a:solidFill>
                <a:srgbClr val="FF33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DC2DB8-110E-45C0-B48C-7A8245AC50CF}"/>
              </a:ext>
            </a:extLst>
          </p:cNvPr>
          <p:cNvSpPr/>
          <p:nvPr/>
        </p:nvSpPr>
        <p:spPr>
          <a:xfrm>
            <a:off x="5047563" y="1441954"/>
            <a:ext cx="2550699" cy="1309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6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voi</a:t>
            </a:r>
            <a:r>
              <a:rPr lang="en-US" sz="6000" b="1" dirty="0">
                <a:solidFill>
                  <a:srgbClr val="FF339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ce</a:t>
            </a:r>
            <a:r>
              <a:rPr lang="en-US" sz="6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</a:t>
            </a:r>
            <a:endParaRPr lang="en-US" sz="4800" b="1" dirty="0">
              <a:solidFill>
                <a:srgbClr val="FF33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D38C8B-F419-4F6B-B1C9-28A928C3B227}"/>
              </a:ext>
            </a:extLst>
          </p:cNvPr>
          <p:cNvSpPr/>
          <p:nvPr/>
        </p:nvSpPr>
        <p:spPr>
          <a:xfrm>
            <a:off x="7787873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73A3061-AE46-488A-9BD7-7BC559C199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63660" y="-11600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2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39054B-C4B8-4DDC-A22B-7AE40BBB3D3B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7C7F6B-10D8-42B5-A2C1-5E64B956F809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D38C8B-F419-4F6B-B1C9-28A928C3B227}"/>
              </a:ext>
            </a:extLst>
          </p:cNvPr>
          <p:cNvSpPr/>
          <p:nvPr/>
        </p:nvSpPr>
        <p:spPr>
          <a:xfrm>
            <a:off x="7787873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8F464E-8432-4088-B970-DA596D61CDF9}"/>
              </a:ext>
            </a:extLst>
          </p:cNvPr>
          <p:cNvSpPr/>
          <p:nvPr/>
        </p:nvSpPr>
        <p:spPr>
          <a:xfrm>
            <a:off x="1435919" y="1708111"/>
            <a:ext cx="2574744" cy="1309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mer</a:t>
            </a:r>
            <a:r>
              <a:rPr lang="en-US" sz="6000" b="1" dirty="0">
                <a:solidFill>
                  <a:srgbClr val="FF339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cy</a:t>
            </a:r>
            <a:endParaRPr lang="en-US" sz="4800" b="1" dirty="0">
              <a:solidFill>
                <a:srgbClr val="FF33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B2B42C-0117-433C-9BA9-17B7F086E2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26707" y="-11592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8443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Possessives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372A96-A8F8-45BB-8F49-31A7790CBFF7}"/>
              </a:ext>
            </a:extLst>
          </p:cNvPr>
          <p:cNvSpPr txBox="1"/>
          <p:nvPr/>
        </p:nvSpPr>
        <p:spPr>
          <a:xfrm>
            <a:off x="-1" y="2442001"/>
            <a:ext cx="914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Bartimaeu</a:t>
            </a:r>
            <a:r>
              <a:rPr lang="en-US" sz="4800" b="1" u="sng" dirty="0">
                <a:latin typeface="Century Gothic" panose="020B0502020202020204" pitchFamily="34" charset="0"/>
              </a:rPr>
              <a:t>s’</a:t>
            </a:r>
            <a:r>
              <a:rPr lang="en-US" sz="4800" u="sng" dirty="0">
                <a:latin typeface="Century Gothic" panose="020B0502020202020204" pitchFamily="34" charset="0"/>
              </a:rPr>
              <a:t> dark world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7560AD-3872-C14D-81CA-CF1A6D36BBEC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E14B3C8-8F50-4CC4-99D4-199A371FD9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52592" y="-11570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009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14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New Words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51404" y="2295587"/>
            <a:ext cx="3468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Bartimaeus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62565" y="2295587"/>
            <a:ext cx="29292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en-US" sz="4800" dirty="0">
                <a:latin typeface="Century Gothic" panose="020B0502020202020204" pitchFamily="34" charset="0"/>
              </a:rPr>
              <a:t>stumbled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6F31DE-5603-4EBA-B141-BC67AD98D2DF}"/>
              </a:ext>
            </a:extLst>
          </p:cNvPr>
          <p:cNvSpPr/>
          <p:nvPr/>
        </p:nvSpPr>
        <p:spPr>
          <a:xfrm>
            <a:off x="8301965" y="-1010038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9F613C-9B69-41EC-876C-809438850D3D}"/>
              </a:ext>
            </a:extLst>
          </p:cNvPr>
          <p:cNvSpPr/>
          <p:nvPr/>
        </p:nvSpPr>
        <p:spPr>
          <a:xfrm>
            <a:off x="751404" y="3423537"/>
            <a:ext cx="26431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mercy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8A5699-57B3-4B90-9A66-18D4F7AE2F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89337" y="-11563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2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21" grpId="0"/>
      <p:bldP spid="22" grpId="0"/>
      <p:bldP spid="26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526" y="1614944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Words like these do not follow phonetic patterns.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077D7F-6FA8-6C40-8D86-EB1AEF00773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39E5FB-9E71-DA44-AAA6-4CEA56F4AD93}"/>
              </a:ext>
            </a:extLst>
          </p:cNvPr>
          <p:cNvSpPr txBox="1">
            <a:spLocks/>
          </p:cNvSpPr>
          <p:nvPr/>
        </p:nvSpPr>
        <p:spPr>
          <a:xfrm flipH="1">
            <a:off x="2309546" y="3797266"/>
            <a:ext cx="1390850" cy="598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spc="300" dirty="0">
                <a:latin typeface="Bauhaus 93" pitchFamily="82" charset="77"/>
              </a:rPr>
              <a:t>two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3717734-D6ED-3343-9B78-CC01B55EB336}"/>
              </a:ext>
            </a:extLst>
          </p:cNvPr>
          <p:cNvSpPr txBox="1">
            <a:spLocks/>
          </p:cNvSpPr>
          <p:nvPr/>
        </p:nvSpPr>
        <p:spPr>
          <a:xfrm rot="556900">
            <a:off x="2911126" y="2987759"/>
            <a:ext cx="1849507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  <a:latin typeface="Copperplate" panose="02000504000000020004" pitchFamily="2" charset="77"/>
              </a:rPr>
              <a:t>said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AF4D1C3-49D1-3640-8C37-960C85A1CD62}"/>
              </a:ext>
            </a:extLst>
          </p:cNvPr>
          <p:cNvSpPr txBox="1">
            <a:spLocks/>
          </p:cNvSpPr>
          <p:nvPr/>
        </p:nvSpPr>
        <p:spPr>
          <a:xfrm rot="20671164">
            <a:off x="4552591" y="3101076"/>
            <a:ext cx="2389108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could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3AAA8E7-5C1F-1B4F-A38F-5EFC4AB2CA1B}"/>
              </a:ext>
            </a:extLst>
          </p:cNvPr>
          <p:cNvSpPr txBox="1">
            <a:spLocks/>
          </p:cNvSpPr>
          <p:nvPr/>
        </p:nvSpPr>
        <p:spPr>
          <a:xfrm>
            <a:off x="1888162" y="2609116"/>
            <a:ext cx="1261449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spc="300" dirty="0">
                <a:solidFill>
                  <a:schemeClr val="accent4">
                    <a:lumMod val="75000"/>
                  </a:schemeClr>
                </a:solidFill>
                <a:latin typeface="Matura MT Script Capitals" panose="03020802060602070202" pitchFamily="66" charset="77"/>
                <a:ea typeface="Apple Symbols" panose="02000000000000000000" pitchFamily="2" charset="-79"/>
                <a:cs typeface="Apple Symbols" panose="02000000000000000000" pitchFamily="2" charset="-79"/>
              </a:rPr>
              <a:t>to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A51F4A4-AB9E-5D43-9C93-D6730199A3A4}"/>
              </a:ext>
            </a:extLst>
          </p:cNvPr>
          <p:cNvSpPr txBox="1">
            <a:spLocks/>
          </p:cNvSpPr>
          <p:nvPr/>
        </p:nvSpPr>
        <p:spPr>
          <a:xfrm>
            <a:off x="4331398" y="2718784"/>
            <a:ext cx="1413566" cy="682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spc="300" dirty="0">
                <a:solidFill>
                  <a:srgbClr val="00B050"/>
                </a:solidFill>
                <a:latin typeface="Cooper Black" panose="0208090404030B020404" pitchFamily="18" charset="77"/>
              </a:rPr>
              <a:t>you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EEA69B-146B-2E47-BA09-70DDB26C9CE4}"/>
              </a:ext>
            </a:extLst>
          </p:cNvPr>
          <p:cNvCxnSpPr/>
          <p:nvPr/>
        </p:nvCxnSpPr>
        <p:spPr>
          <a:xfrm>
            <a:off x="1963134" y="260086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655DED-0183-3640-9C2E-FDA43B8ACEE8}"/>
              </a:ext>
            </a:extLst>
          </p:cNvPr>
          <p:cNvCxnSpPr/>
          <p:nvPr/>
        </p:nvCxnSpPr>
        <p:spPr>
          <a:xfrm>
            <a:off x="3222898" y="2637851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9849E8-6545-0048-8BC8-B83C9367FD5B}"/>
              </a:ext>
            </a:extLst>
          </p:cNvPr>
          <p:cNvCxnSpPr/>
          <p:nvPr/>
        </p:nvCxnSpPr>
        <p:spPr>
          <a:xfrm>
            <a:off x="4184824" y="265680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857E85-801C-1348-9224-113C45127E1D}"/>
              </a:ext>
            </a:extLst>
          </p:cNvPr>
          <p:cNvCxnSpPr/>
          <p:nvPr/>
        </p:nvCxnSpPr>
        <p:spPr>
          <a:xfrm>
            <a:off x="5167656" y="2646910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FDE896-F087-2B48-911C-7B2E0BBF1574}"/>
              </a:ext>
            </a:extLst>
          </p:cNvPr>
          <p:cNvCxnSpPr/>
          <p:nvPr/>
        </p:nvCxnSpPr>
        <p:spPr>
          <a:xfrm>
            <a:off x="6122906" y="265680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A8CFC7F-45AB-BD4F-B971-02BC741F9FE3}"/>
              </a:ext>
            </a:extLst>
          </p:cNvPr>
          <p:cNvCxnSpPr/>
          <p:nvPr/>
        </p:nvCxnSpPr>
        <p:spPr>
          <a:xfrm>
            <a:off x="6816481" y="2628792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EE6912-C3B5-DE47-9ADC-A8C26CF4F875}"/>
              </a:ext>
            </a:extLst>
          </p:cNvPr>
          <p:cNvCxnSpPr>
            <a:cxnSpLocks/>
          </p:cNvCxnSpPr>
          <p:nvPr/>
        </p:nvCxnSpPr>
        <p:spPr>
          <a:xfrm flipH="1" flipV="1">
            <a:off x="1928361" y="4659519"/>
            <a:ext cx="4949518" cy="271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77128D-4509-6442-9FC6-855EB5E48ABD}"/>
              </a:ext>
            </a:extLst>
          </p:cNvPr>
          <p:cNvCxnSpPr>
            <a:cxnSpLocks/>
          </p:cNvCxnSpPr>
          <p:nvPr/>
        </p:nvCxnSpPr>
        <p:spPr>
          <a:xfrm flipH="1" flipV="1">
            <a:off x="1941814" y="2614099"/>
            <a:ext cx="4874667" cy="406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miley Face 34">
            <a:extLst>
              <a:ext uri="{FF2B5EF4-FFF2-40B4-BE49-F238E27FC236}">
                <a16:creationId xmlns:a16="http://schemas.microsoft.com/office/drawing/2014/main" id="{AAD340E8-EC69-1143-85A5-7C306FB742A8}"/>
              </a:ext>
            </a:extLst>
          </p:cNvPr>
          <p:cNvSpPr/>
          <p:nvPr/>
        </p:nvSpPr>
        <p:spPr>
          <a:xfrm>
            <a:off x="5650002" y="4096410"/>
            <a:ext cx="416681" cy="342903"/>
          </a:xfrm>
          <a:prstGeom prst="smileyFace">
            <a:avLst>
              <a:gd name="adj" fmla="val -465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4D66A2-780E-3F47-BC8F-651596038B22}"/>
              </a:ext>
            </a:extLst>
          </p:cNvPr>
          <p:cNvSpPr txBox="1"/>
          <p:nvPr/>
        </p:nvSpPr>
        <p:spPr>
          <a:xfrm>
            <a:off x="6102134" y="3840373"/>
            <a:ext cx="439352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/>
              <a:t>f</a:t>
            </a:r>
          </a:p>
        </p:txBody>
      </p: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42153AAE-B6A4-1F43-AFEE-99F55095FB75}"/>
              </a:ext>
            </a:extLst>
          </p:cNvPr>
          <p:cNvSpPr txBox="1">
            <a:spLocks/>
          </p:cNvSpPr>
          <p:nvPr/>
        </p:nvSpPr>
        <p:spPr>
          <a:xfrm>
            <a:off x="3449728" y="3972316"/>
            <a:ext cx="1822332" cy="682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spc="300" dirty="0">
                <a:solidFill>
                  <a:srgbClr val="7030A0"/>
                </a:solidFill>
                <a:latin typeface="Trebuchet MS" panose="020B0703020202090204" pitchFamily="34" charset="0"/>
              </a:rPr>
              <a:t>from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36BEC5-E2DC-4943-BE61-7EC077492F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09546" y="-12501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745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build="p"/>
      <p:bldP spid="14" grpId="0" animBg="1"/>
      <p:bldP spid="10" grpId="0" build="p"/>
      <p:bldP spid="15" grpId="0" build="p"/>
      <p:bldP spid="16" grpId="0" build="p"/>
      <p:bldP spid="18" grpId="0" build="p"/>
      <p:bldP spid="19" grpId="0" build="p"/>
      <p:bldP spid="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367809" y="761851"/>
            <a:ext cx="546945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367809" y="2204948"/>
            <a:ext cx="780983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of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367809" y="3648045"/>
            <a:ext cx="795411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6370711" y="761851"/>
            <a:ext cx="1008609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do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6457272" y="2204948"/>
            <a:ext cx="92204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his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6160717" y="3648045"/>
            <a:ext cx="1218603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has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4141FBA-3E49-42D6-BC37-261A8A8B07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40274" y="-11669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695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  <p:bldP spid="9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367809" y="761851"/>
            <a:ext cx="1168910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367809" y="2204948"/>
            <a:ext cx="1362874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one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367809" y="3648045"/>
            <a:ext cx="129073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you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5657374" y="2204948"/>
            <a:ext cx="1721946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have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5575621" y="3648045"/>
            <a:ext cx="1803699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some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3152C4-55BD-448D-8234-833F252B30E7}"/>
              </a:ext>
            </a:extLst>
          </p:cNvPr>
          <p:cNvSpPr/>
          <p:nvPr/>
        </p:nvSpPr>
        <p:spPr>
          <a:xfrm>
            <a:off x="5902633" y="761851"/>
            <a:ext cx="1476687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your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D89294-79DF-471A-A543-8746D1C36F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21083" y="-11529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270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9" grpId="0"/>
      <p:bldP spid="14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49658</TotalTime>
  <Words>87</Words>
  <Application>Microsoft Office PowerPoint</Application>
  <PresentationFormat>On-screen Show (16:10)</PresentationFormat>
  <Paragraphs>52</Paragraphs>
  <Slides>11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Apple Symbols</vt:lpstr>
      <vt:lpstr>Arial</vt:lpstr>
      <vt:lpstr>Bauhaus 93</vt:lpstr>
      <vt:lpstr>Calibri</vt:lpstr>
      <vt:lpstr>Calibri Light</vt:lpstr>
      <vt:lpstr>Century Gothic</vt:lpstr>
      <vt:lpstr>Cooper Black</vt:lpstr>
      <vt:lpstr>Copperplate</vt:lpstr>
      <vt:lpstr>Matura MT Script Capitals</vt:lpstr>
      <vt:lpstr>Times New Roman</vt:lpstr>
      <vt:lpstr>Trebuchet MS</vt:lpstr>
      <vt:lpstr>Office Theme</vt:lpstr>
      <vt:lpstr>PowerPoint Presentation</vt:lpstr>
      <vt:lpstr>Other Sounds – Soft C</vt:lpstr>
      <vt:lpstr>PowerPoint Presentation</vt:lpstr>
      <vt:lpstr>PowerPoint Presentation</vt:lpstr>
      <vt:lpstr>Possessives</vt:lpstr>
      <vt:lpstr>New Words</vt:lpstr>
      <vt:lpstr>Rule Breakers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457</cp:revision>
  <dcterms:created xsi:type="dcterms:W3CDTF">2017-01-10T01:35:56Z</dcterms:created>
  <dcterms:modified xsi:type="dcterms:W3CDTF">2019-03-27T12:02:41Z</dcterms:modified>
</cp:coreProperties>
</file>