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sldIdLst>
    <p:sldId id="256" r:id="rId2"/>
    <p:sldId id="370" r:id="rId3"/>
    <p:sldId id="634" r:id="rId4"/>
    <p:sldId id="573" r:id="rId5"/>
    <p:sldId id="470" r:id="rId6"/>
    <p:sldId id="624" r:id="rId7"/>
    <p:sldId id="610" r:id="rId8"/>
    <p:sldId id="591" r:id="rId9"/>
    <p:sldId id="625" r:id="rId10"/>
    <p:sldId id="612" r:id="rId11"/>
    <p:sldId id="372" r:id="rId12"/>
    <p:sldId id="499" r:id="rId13"/>
    <p:sldId id="626" r:id="rId14"/>
    <p:sldId id="627" r:id="rId15"/>
    <p:sldId id="484" r:id="rId16"/>
    <p:sldId id="613" r:id="rId17"/>
    <p:sldId id="373" r:id="rId18"/>
    <p:sldId id="595" r:id="rId19"/>
    <p:sldId id="596" r:id="rId20"/>
    <p:sldId id="614" r:id="rId21"/>
    <p:sldId id="266" r:id="rId22"/>
    <p:sldId id="599" r:id="rId23"/>
    <p:sldId id="616" r:id="rId24"/>
    <p:sldId id="374" r:id="rId25"/>
    <p:sldId id="538" r:id="rId26"/>
    <p:sldId id="617" r:id="rId27"/>
    <p:sldId id="600" r:id="rId28"/>
    <p:sldId id="618" r:id="rId29"/>
    <p:sldId id="553" r:id="rId30"/>
    <p:sldId id="554" r:id="rId31"/>
    <p:sldId id="628" r:id="rId32"/>
    <p:sldId id="629" r:id="rId33"/>
    <p:sldId id="602" r:id="rId34"/>
    <p:sldId id="604" r:id="rId35"/>
    <p:sldId id="619" r:id="rId36"/>
    <p:sldId id="375" r:id="rId37"/>
    <p:sldId id="630" r:id="rId38"/>
    <p:sldId id="606" r:id="rId39"/>
    <p:sldId id="605" r:id="rId40"/>
    <p:sldId id="575" r:id="rId41"/>
    <p:sldId id="376" r:id="rId42"/>
    <p:sldId id="546" r:id="rId43"/>
    <p:sldId id="529" r:id="rId44"/>
    <p:sldId id="631" r:id="rId45"/>
    <p:sldId id="578" r:id="rId46"/>
    <p:sldId id="632" r:id="rId47"/>
    <p:sldId id="377" r:id="rId48"/>
    <p:sldId id="476" r:id="rId49"/>
    <p:sldId id="267" r:id="rId50"/>
    <p:sldId id="608" r:id="rId51"/>
    <p:sldId id="566" r:id="rId52"/>
    <p:sldId id="381" r:id="rId53"/>
    <p:sldId id="589" r:id="rId54"/>
    <p:sldId id="633" r:id="rId55"/>
    <p:sldId id="622" r:id="rId56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FE9202"/>
    <a:srgbClr val="1506D4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7271" autoAdjust="0"/>
    <p:restoredTop sz="94280" autoAdjust="0"/>
  </p:normalViewPr>
  <p:slideViewPr>
    <p:cSldViewPr snapToGrid="0">
      <p:cViewPr varScale="1">
        <p:scale>
          <a:sx n="44" d="100"/>
          <a:sy n="44" d="100"/>
        </p:scale>
        <p:origin x="48" y="138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AA139-AC96-EB45-87E2-86A918BBEC0B}" type="datetimeFigureOut">
              <a:rPr lang="en-US" smtClean="0"/>
              <a:t>7/13/2019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E0BF6-30B1-764D-964F-5028B4F8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77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</a:t>
            </a:r>
            <a:r>
              <a:rPr lang="en-US"/>
              <a:t>to add </a:t>
            </a:r>
            <a:r>
              <a:rPr lang="en-US" dirty="0"/>
              <a:t>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7/13/2019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7/13/2019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0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audio" Target="../media/media51.m4a"/><Relationship Id="rId5" Type="http://schemas.microsoft.com/office/2007/relationships/media" Target="../media/media51.m4a"/><Relationship Id="rId4" Type="http://schemas.openxmlformats.org/officeDocument/2006/relationships/audio" Target="../media/media50.mp3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514303-BF94-4CC9-9274-7533E548F407}"/>
              </a:ext>
            </a:extLst>
          </p:cNvPr>
          <p:cNvSpPr/>
          <p:nvPr/>
        </p:nvSpPr>
        <p:spPr>
          <a:xfrm>
            <a:off x="7998685" y="-886631"/>
            <a:ext cx="651607" cy="6516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ABB9D0-464C-4D6C-BFC9-2A280939620B}"/>
              </a:ext>
            </a:extLst>
          </p:cNvPr>
          <p:cNvSpPr txBox="1"/>
          <p:nvPr/>
        </p:nvSpPr>
        <p:spPr>
          <a:xfrm>
            <a:off x="88243" y="521820"/>
            <a:ext cx="3592566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990000"/>
                </a:solidFill>
                <a:latin typeface="Century Gothic" panose="020B0502020202020204" pitchFamily="34" charset="0"/>
              </a:rPr>
              <a:t>Part </a:t>
            </a:r>
            <a:r>
              <a:rPr lang="en-US" sz="6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AFFAE6-799A-4A41-82D6-13C124478AF4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9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006E92-5E29-194A-8B88-727A9936B11E}"/>
              </a:ext>
            </a:extLst>
          </p:cNvPr>
          <p:cNvSpPr/>
          <p:nvPr/>
        </p:nvSpPr>
        <p:spPr>
          <a:xfrm>
            <a:off x="-1" y="5355918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C69DEF-DFE1-A243-AC48-C3FC2D2E2C88}"/>
              </a:ext>
            </a:extLst>
          </p:cNvPr>
          <p:cNvCxnSpPr>
            <a:cxnSpLocks/>
          </p:cNvCxnSpPr>
          <p:nvPr/>
        </p:nvCxnSpPr>
        <p:spPr>
          <a:xfrm>
            <a:off x="0" y="1883665"/>
            <a:ext cx="9143999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3">
            <a:extLst>
              <a:ext uri="{FF2B5EF4-FFF2-40B4-BE49-F238E27FC236}">
                <a16:creationId xmlns:a16="http://schemas.microsoft.com/office/drawing/2014/main" id="{F454B466-122F-4A80-88D8-517BFD463883}"/>
              </a:ext>
            </a:extLst>
          </p:cNvPr>
          <p:cNvSpPr txBox="1">
            <a:spLocks/>
          </p:cNvSpPr>
          <p:nvPr/>
        </p:nvSpPr>
        <p:spPr>
          <a:xfrm>
            <a:off x="4761571" y="2776950"/>
            <a:ext cx="4032288" cy="131133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Century Gothic" panose="020B0502020202020204" pitchFamily="34" charset="0"/>
              </a:rPr>
              <a:t>Syllable Charts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B7DA34-24E6-4FAD-B994-DBE09E0393DB}"/>
              </a:ext>
            </a:extLst>
          </p:cNvPr>
          <p:cNvSpPr txBox="1"/>
          <p:nvPr/>
        </p:nvSpPr>
        <p:spPr>
          <a:xfrm>
            <a:off x="4166103" y="450038"/>
            <a:ext cx="46277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42. Jesus Appears to His Disciples</a:t>
            </a:r>
            <a:endParaRPr lang="en-US" sz="36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10" descr="../../01_SyllableBible/IVANSdrawings/ImagesForReadWithMeBible/FINAL_sent_to_FreeBibleImages_300dpi/44_48_JesusIsAlive_and_COVER/46A_JesusToThomas.jpg">
            <a:extLst>
              <a:ext uri="{FF2B5EF4-FFF2-40B4-BE49-F238E27FC236}">
                <a16:creationId xmlns:a16="http://schemas.microsoft.com/office/drawing/2014/main" id="{B5FC6266-3D1E-4473-9A2B-C669CE27C54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5" t="9545" r="16340" b="6156"/>
          <a:stretch/>
        </p:blipFill>
        <p:spPr bwMode="auto">
          <a:xfrm>
            <a:off x="1037272" y="1962619"/>
            <a:ext cx="2386151" cy="33085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ma14="http://schemas.microsoft.com/office/mac/drawingml/2011/main" xmlns:arto="http://schemas.microsoft.com/office/word/2006/arto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cid="http://schemas.microsoft.com/office/word/2016/wordml/cid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02AFBA-6059-41E6-A089-CAAAF39E53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2267" y="-11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6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18" grpId="0"/>
      <p:bldP spid="17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B2B1E-ECC7-4735-99A0-E6D4311B7137}"/>
              </a:ext>
            </a:extLst>
          </p:cNvPr>
          <p:cNvSpPr/>
          <p:nvPr/>
        </p:nvSpPr>
        <p:spPr>
          <a:xfrm>
            <a:off x="1847330" y="1624908"/>
            <a:ext cx="84350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8B5026-F0DB-4D75-9C97-429AA0074C32}"/>
              </a:ext>
            </a:extLst>
          </p:cNvPr>
          <p:cNvSpPr/>
          <p:nvPr/>
        </p:nvSpPr>
        <p:spPr>
          <a:xfrm>
            <a:off x="1847330" y="2720331"/>
            <a:ext cx="126348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CF028F-D950-413F-AFC3-BB7A975ECA50}"/>
              </a:ext>
            </a:extLst>
          </p:cNvPr>
          <p:cNvSpPr/>
          <p:nvPr/>
        </p:nvSpPr>
        <p:spPr>
          <a:xfrm>
            <a:off x="5657921" y="1624908"/>
            <a:ext cx="133081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-s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956C06-6E20-4B46-8E8A-608C2B1BB6FE}"/>
              </a:ext>
            </a:extLst>
          </p:cNvPr>
          <p:cNvSpPr/>
          <p:nvPr/>
        </p:nvSpPr>
        <p:spPr>
          <a:xfrm>
            <a:off x="5771735" y="2720331"/>
            <a:ext cx="121700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j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AE4B7E9-556B-4628-B1B3-FBEDB088A2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9073" y="-1100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426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8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7" grpId="0"/>
      <p:bldP spid="8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 open syllable has 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</a:t>
            </a:r>
            <a:r>
              <a:rPr lang="en-US" sz="2700" b="1">
                <a:latin typeface="Century Gothic" panose="020B0502020202020204" pitchFamily="34" charset="0"/>
              </a:rPr>
              <a:t>no consonant</a:t>
            </a:r>
            <a:r>
              <a:rPr lang="en-US" sz="2700">
                <a:latin typeface="Century Gothic" panose="020B0502020202020204" pitchFamily="34" charset="0"/>
              </a:rPr>
              <a:t> </a:t>
            </a:r>
            <a:r>
              <a:rPr lang="en-US" sz="2700" b="1">
                <a:latin typeface="Century Gothic" panose="020B0502020202020204" pitchFamily="34" charset="0"/>
              </a:rPr>
              <a:t>after </a:t>
            </a:r>
            <a:r>
              <a:rPr lang="en-US" sz="2700" b="1" dirty="0">
                <a:latin typeface="Century Gothic" panose="020B0502020202020204" pitchFamily="34" charset="0"/>
              </a:rPr>
              <a:t>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and </a:t>
            </a:r>
            <a:r>
              <a:rPr lang="en-US" sz="2700" b="1" dirty="0">
                <a:latin typeface="Century Gothic" panose="020B0502020202020204" pitchFamily="34" charset="0"/>
              </a:rPr>
              <a:t>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88245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5155190" y="4757439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165046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1560" y="-140997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1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A42DC7-9EA8-4428-A128-5DC95DDA3C7C}"/>
              </a:ext>
            </a:extLst>
          </p:cNvPr>
          <p:cNvSpPr/>
          <p:nvPr/>
        </p:nvSpPr>
        <p:spPr>
          <a:xfrm>
            <a:off x="1707932" y="1306395"/>
            <a:ext cx="128346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C063AF-FF6F-4190-9D67-51D11AD3866F}"/>
              </a:ext>
            </a:extLst>
          </p:cNvPr>
          <p:cNvSpPr/>
          <p:nvPr/>
        </p:nvSpPr>
        <p:spPr>
          <a:xfrm>
            <a:off x="1312605" y="3497030"/>
            <a:ext cx="231837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J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sus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C5BED-7028-41EA-9E23-53D28E44A67A}"/>
              </a:ext>
            </a:extLst>
          </p:cNvPr>
          <p:cNvSpPr/>
          <p:nvPr/>
        </p:nvSpPr>
        <p:spPr>
          <a:xfrm>
            <a:off x="1707932" y="2331795"/>
            <a:ext cx="128346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E4864F-8E5F-4B11-89F3-6F5109F3D171}"/>
              </a:ext>
            </a:extLst>
          </p:cNvPr>
          <p:cNvSpPr/>
          <p:nvPr/>
        </p:nvSpPr>
        <p:spPr>
          <a:xfrm>
            <a:off x="4404732" y="2331795"/>
            <a:ext cx="303133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lieve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9DF975-5EB2-4B28-90F1-D80B63868132}"/>
              </a:ext>
            </a:extLst>
          </p:cNvPr>
          <p:cNvSpPr/>
          <p:nvPr/>
        </p:nvSpPr>
        <p:spPr>
          <a:xfrm>
            <a:off x="6115067" y="1236372"/>
            <a:ext cx="128346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5FD927-5191-4C0F-B9D9-F7B7F089A8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8871" y="-11135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8583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1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6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8" grpId="0"/>
      <p:bldP spid="7" grpId="0"/>
      <p:bldP spid="11" grpId="0"/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C063AF-FF6F-4190-9D67-51D11AD3866F}"/>
              </a:ext>
            </a:extLst>
          </p:cNvPr>
          <p:cNvSpPr/>
          <p:nvPr/>
        </p:nvSpPr>
        <p:spPr>
          <a:xfrm>
            <a:off x="2018291" y="1956907"/>
            <a:ext cx="375170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Mess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ah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C5BED-7028-41EA-9E23-53D28E44A67A}"/>
              </a:ext>
            </a:extLst>
          </p:cNvPr>
          <p:cNvSpPr/>
          <p:nvPr/>
        </p:nvSpPr>
        <p:spPr>
          <a:xfrm>
            <a:off x="2004582" y="3153379"/>
            <a:ext cx="35427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disc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ple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40DE8088-43DE-4D7A-B54C-62E03129CE50}"/>
              </a:ext>
            </a:extLst>
          </p:cNvPr>
          <p:cNvSpPr txBox="1">
            <a:spLocks/>
          </p:cNvSpPr>
          <p:nvPr/>
        </p:nvSpPr>
        <p:spPr>
          <a:xfrm>
            <a:off x="2175269" y="860692"/>
            <a:ext cx="999149" cy="131133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B050"/>
                </a:solidFill>
                <a:latin typeface="Microsoft Tai Le" panose="020B0502040204020203" pitchFamily="34" charset="0"/>
                <a:cs typeface="Microsoft Tai Le" panose="020B0502040204020203" pitchFamily="34" charset="0"/>
              </a:rPr>
              <a:t>I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43D52A-0056-41ED-992C-2D60D9C7B7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89344" y="-20668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64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7" grpId="0"/>
      <p:bldP spid="11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09074" y="892222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A42DC7-9EA8-4428-A128-5DC95DDA3C7C}"/>
              </a:ext>
            </a:extLst>
          </p:cNvPr>
          <p:cNvSpPr/>
          <p:nvPr/>
        </p:nvSpPr>
        <p:spPr>
          <a:xfrm>
            <a:off x="2009014" y="1256305"/>
            <a:ext cx="256298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C063AF-FF6F-4190-9D67-51D11AD3866F}"/>
              </a:ext>
            </a:extLst>
          </p:cNvPr>
          <p:cNvSpPr/>
          <p:nvPr/>
        </p:nvSpPr>
        <p:spPr>
          <a:xfrm>
            <a:off x="2009014" y="2351728"/>
            <a:ext cx="264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ing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C5BED-7028-41EA-9E23-53D28E44A67A}"/>
              </a:ext>
            </a:extLst>
          </p:cNvPr>
          <p:cNvSpPr/>
          <p:nvPr/>
        </p:nvSpPr>
        <p:spPr>
          <a:xfrm>
            <a:off x="2009014" y="3446917"/>
            <a:ext cx="264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pen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E964073-E3D1-41BA-B671-1F1D0EBE5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4214" y="-2120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3485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8" grpId="0"/>
      <p:bldP spid="7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C9D1D8-ACF9-4846-9718-1638C31DC287}"/>
              </a:ext>
            </a:extLst>
          </p:cNvPr>
          <p:cNvSpPr/>
          <p:nvPr/>
        </p:nvSpPr>
        <p:spPr>
          <a:xfrm>
            <a:off x="2262879" y="1773657"/>
            <a:ext cx="151836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31FA55-A7A2-4ABC-A822-28819E0F1B59}"/>
              </a:ext>
            </a:extLst>
          </p:cNvPr>
          <p:cNvSpPr/>
          <p:nvPr/>
        </p:nvSpPr>
        <p:spPr>
          <a:xfrm>
            <a:off x="2262879" y="2889030"/>
            <a:ext cx="238238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ing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B07F9D-3F9F-4E67-915B-ACA0DAD8D7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2816" y="-1112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863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A42DC7-9EA8-4428-A128-5DC95DDA3C7C}"/>
              </a:ext>
            </a:extLst>
          </p:cNvPr>
          <p:cNvSpPr/>
          <p:nvPr/>
        </p:nvSpPr>
        <p:spPr>
          <a:xfrm>
            <a:off x="2009014" y="1256305"/>
            <a:ext cx="256298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sil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C063AF-FF6F-4190-9D67-51D11AD3866F}"/>
              </a:ext>
            </a:extLst>
          </p:cNvPr>
          <p:cNvSpPr/>
          <p:nvPr/>
        </p:nvSpPr>
        <p:spPr>
          <a:xfrm>
            <a:off x="2009014" y="2351728"/>
            <a:ext cx="264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stor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C5BED-7028-41EA-9E23-53D28E44A67A}"/>
              </a:ext>
            </a:extLst>
          </p:cNvPr>
          <p:cNvSpPr/>
          <p:nvPr/>
        </p:nvSpPr>
        <p:spPr>
          <a:xfrm>
            <a:off x="2009014" y="3446917"/>
            <a:ext cx="264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heav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2A769F-32A3-4B80-8579-244CBB9C3A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2281" y="-11125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182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5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8" grpId="0"/>
      <p:bldP spid="7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7828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>
                <a:latin typeface="Century Gothic" panose="020B0502020202020204" pitchFamily="34" charset="0"/>
              </a:rPr>
              <a:t>A </a:t>
            </a:r>
            <a:r>
              <a:rPr lang="en-US" sz="2700" b="1" dirty="0">
                <a:latin typeface="Century Gothic" panose="020B0502020202020204" pitchFamily="34" charset="0"/>
              </a:rPr>
              <a:t>silent </a:t>
            </a:r>
            <a:r>
              <a:rPr lang="en-US" sz="2700" b="1">
                <a:latin typeface="Century Gothic" panose="020B0502020202020204" pitchFamily="34" charset="0"/>
              </a:rPr>
              <a:t>e syllable has </a:t>
            </a:r>
            <a:r>
              <a:rPr lang="en-US" sz="2700" b="1" dirty="0">
                <a:latin typeface="Century Gothic" panose="020B0502020202020204" pitchFamily="34" charset="0"/>
              </a:rPr>
              <a:t>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001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>
                <a:latin typeface="Century Gothic" panose="020B0502020202020204" pitchFamily="34" charset="0"/>
              </a:rPr>
              <a:t>one consonant</a:t>
            </a:r>
            <a:r>
              <a:rPr lang="en-US" sz="2700" b="1" dirty="0">
                <a:latin typeface="Century Gothic" panose="020B0502020202020204" pitchFamily="34" charset="0"/>
              </a:rPr>
              <a:t>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152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and a </a:t>
            </a:r>
            <a:r>
              <a:rPr lang="en-US" sz="2700" b="1" dirty="0">
                <a:latin typeface="Century Gothic" panose="020B0502020202020204" pitchFamily="34" charset="0"/>
              </a:rPr>
              <a:t>silent </a:t>
            </a:r>
            <a:r>
              <a:rPr lang="en-US" sz="2700" b="1">
                <a:latin typeface="Century Gothic" panose="020B0502020202020204" pitchFamily="34" charset="0"/>
              </a:rPr>
              <a:t>e at </a:t>
            </a:r>
            <a:r>
              <a:rPr lang="en-US" sz="2700" b="1" dirty="0">
                <a:latin typeface="Century Gothic" panose="020B0502020202020204" pitchFamily="34" charset="0"/>
              </a:rPr>
              <a:t>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317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951257" y="3830197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Century Gothic" panose="020B0502020202020204" pitchFamily="34" charset="0"/>
              </a:rPr>
              <a:t>c</a:t>
            </a:r>
            <a:r>
              <a:rPr lang="en-US" sz="9600" b="1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00256" y="384168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3199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056824" y="3849195"/>
            <a:ext cx="194482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v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3121" y="-91882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6812C-3D79-BD40-8524-7E64A727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4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4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9" grpId="0"/>
      <p:bldP spid="10" grpId="0"/>
      <p:bldP spid="15" grpId="0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B2B1E-ECC7-4735-99A0-E6D4311B7137}"/>
              </a:ext>
            </a:extLst>
          </p:cNvPr>
          <p:cNvSpPr/>
          <p:nvPr/>
        </p:nvSpPr>
        <p:spPr>
          <a:xfrm>
            <a:off x="1847330" y="1376716"/>
            <a:ext cx="160973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k</a:t>
            </a:r>
            <a:r>
              <a:rPr lang="en-US" sz="5000" b="1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8B5026-F0DB-4D75-9C97-429AA0074C32}"/>
              </a:ext>
            </a:extLst>
          </p:cNvPr>
          <p:cNvSpPr/>
          <p:nvPr/>
        </p:nvSpPr>
        <p:spPr>
          <a:xfrm>
            <a:off x="1847330" y="2420977"/>
            <a:ext cx="208582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E9A773-147D-4580-BF50-2DE0979EFCE8}"/>
              </a:ext>
            </a:extLst>
          </p:cNvPr>
          <p:cNvSpPr/>
          <p:nvPr/>
        </p:nvSpPr>
        <p:spPr>
          <a:xfrm>
            <a:off x="1847330" y="3465238"/>
            <a:ext cx="258436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 m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z</a:t>
            </a:r>
            <a:r>
              <a:rPr lang="en-US" sz="5000" b="1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b="1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8DB89F6-36C0-467E-9CDE-02C5DE5C52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8980" y="-11110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545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25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7" grpId="0"/>
      <p:bldP spid="8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B2B1E-ECC7-4735-99A0-E6D4311B7137}"/>
              </a:ext>
            </a:extLst>
          </p:cNvPr>
          <p:cNvSpPr/>
          <p:nvPr/>
        </p:nvSpPr>
        <p:spPr>
          <a:xfrm>
            <a:off x="1977959" y="1690411"/>
            <a:ext cx="113043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C165A1-C169-4593-87F4-063C89A980DB}"/>
              </a:ext>
            </a:extLst>
          </p:cNvPr>
          <p:cNvSpPr/>
          <p:nvPr/>
        </p:nvSpPr>
        <p:spPr>
          <a:xfrm>
            <a:off x="1873457" y="2887956"/>
            <a:ext cx="192552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 l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</a:t>
            </a:r>
            <a:r>
              <a:rPr lang="en-US" sz="5000" b="1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EEC56DC-F196-4CD6-BC8E-48094D2656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4318" y="-1111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9544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75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7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433015"/>
            <a:ext cx="9144000" cy="253848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>
                <a:latin typeface="Century Gothic" panose="020B0502020202020204" pitchFamily="34" charset="0"/>
              </a:rPr>
            </a:br>
            <a:r>
              <a:rPr lang="en-US" sz="8400" b="1">
                <a:solidFill>
                  <a:srgbClr val="7030A0"/>
                </a:solidFill>
                <a:latin typeface="Century Gothic" panose="020B0502020202020204" pitchFamily="34" charset="0"/>
              </a:rPr>
              <a:t>Syllable </a:t>
            </a:r>
            <a:r>
              <a:rPr lang="en-US" sz="8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Types</a:t>
            </a:r>
            <a:endParaRPr lang="en-US" sz="8400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0614" y="-1292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B2B1E-ECC7-4735-99A0-E6D4311B7137}"/>
              </a:ext>
            </a:extLst>
          </p:cNvPr>
          <p:cNvSpPr/>
          <p:nvPr/>
        </p:nvSpPr>
        <p:spPr>
          <a:xfrm>
            <a:off x="2056338" y="2121298"/>
            <a:ext cx="214674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n-US" sz="5000" b="1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9A0B9E6-8153-4E95-93E5-0528A7903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9032" y="-1114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720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E0D79EE-933C-44C8-BC3B-66BBDD7636EC}"/>
              </a:ext>
            </a:extLst>
          </p:cNvPr>
          <p:cNvSpPr/>
          <p:nvPr/>
        </p:nvSpPr>
        <p:spPr>
          <a:xfrm>
            <a:off x="8280333" y="-1013454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223B6DF1-6BA4-445A-8D49-8221A220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0DE9207-AEB6-43D4-95A0-35566100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66" y="2012043"/>
            <a:ext cx="7520267" cy="57822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These syllables or words are closed,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F21771E-F070-4FAC-A002-5EA52561B63B}"/>
              </a:ext>
            </a:extLst>
          </p:cNvPr>
          <p:cNvSpPr txBox="1">
            <a:spLocks/>
          </p:cNvSpPr>
          <p:nvPr/>
        </p:nvSpPr>
        <p:spPr>
          <a:xfrm>
            <a:off x="811865" y="2578074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so the vowel should be short, 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5702C31-5C18-465C-A8A7-059F4398E05F}"/>
              </a:ext>
            </a:extLst>
          </p:cNvPr>
          <p:cNvSpPr txBox="1">
            <a:spLocks/>
          </p:cNvSpPr>
          <p:nvPr/>
        </p:nvSpPr>
        <p:spPr>
          <a:xfrm>
            <a:off x="976459" y="3144105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but the vowel is long.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4AB4D608-DC5B-4CC2-8C8E-C2F86B881988}"/>
              </a:ext>
            </a:extLst>
          </p:cNvPr>
          <p:cNvSpPr txBox="1">
            <a:spLocks/>
          </p:cNvSpPr>
          <p:nvPr/>
        </p:nvSpPr>
        <p:spPr>
          <a:xfrm>
            <a:off x="3478120" y="3781135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c</a:t>
            </a:r>
            <a:r>
              <a:rPr lang="en-US" sz="6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704D89F-F5A0-4F2A-8267-4581B04B39A1}"/>
              </a:ext>
            </a:extLst>
          </p:cNvPr>
          <p:cNvSpPr txBox="1">
            <a:spLocks/>
          </p:cNvSpPr>
          <p:nvPr/>
        </p:nvSpPr>
        <p:spPr>
          <a:xfrm>
            <a:off x="3831300" y="3457285"/>
            <a:ext cx="14805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6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B812FC-C10A-4153-B47B-2930339BABF7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E2E4E6-0DD3-47E2-A99C-5FABF77BD7AB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0B2955-3066-D646-BC64-46EF9A7D2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59" y="-10007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9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18" grpId="0"/>
      <p:bldP spid="2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C9D1D8-ACF9-4846-9718-1638C31DC287}"/>
              </a:ext>
            </a:extLst>
          </p:cNvPr>
          <p:cNvSpPr/>
          <p:nvPr/>
        </p:nvSpPr>
        <p:spPr>
          <a:xfrm>
            <a:off x="2262879" y="1669155"/>
            <a:ext cx="121058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old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FBA8F2-2369-4A18-9F1D-365261B4F3BA}"/>
              </a:ext>
            </a:extLst>
          </p:cNvPr>
          <p:cNvSpPr/>
          <p:nvPr/>
        </p:nvSpPr>
        <p:spPr>
          <a:xfrm>
            <a:off x="2262879" y="3184072"/>
            <a:ext cx="144142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old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D7B5493-B9CD-4A72-83FB-CCCB4934B5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8079" y="-1114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2987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7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43E1B7-CDA9-E94F-A3F2-710853FDEB1D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C9D1D8-ACF9-4846-9718-1638C31DC287}"/>
              </a:ext>
            </a:extLst>
          </p:cNvPr>
          <p:cNvSpPr/>
          <p:nvPr/>
        </p:nvSpPr>
        <p:spPr>
          <a:xfrm>
            <a:off x="2262879" y="1773657"/>
            <a:ext cx="195598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ost</a:t>
            </a:r>
            <a:endParaRPr lang="en-US" sz="50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D85FB4-9290-45CC-96C6-5754028B72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16580" y="-1112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9109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>
                <a:latin typeface="Century Gothic" panose="020B0502020202020204" pitchFamily="34" charset="0"/>
              </a:rPr>
              <a:t>Many vowel teams </a:t>
            </a:r>
            <a:r>
              <a:rPr lang="en-US" sz="2800" b="1" dirty="0">
                <a:latin typeface="Century Gothic" panose="020B0502020202020204" pitchFamily="34" charset="0"/>
              </a:rPr>
              <a:t>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</a:t>
            </a:r>
            <a:r>
              <a:rPr lang="en-US" sz="2800" b="1">
                <a:latin typeface="Century Gothic" panose="020B0502020202020204" pitchFamily="34" charset="0"/>
              </a:rPr>
              <a:t>one names </a:t>
            </a:r>
            <a:r>
              <a:rPr lang="en-US" sz="2800" b="1" dirty="0">
                <a:latin typeface="Century Gothic" panose="020B0502020202020204" pitchFamily="34" charset="0"/>
              </a:rPr>
              <a:t>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</a:t>
            </a:r>
            <a:r>
              <a:rPr lang="en-US" sz="2800" b="1">
                <a:latin typeface="Century Gothic" panose="020B0502020202020204" pitchFamily="34" charset="0"/>
              </a:rPr>
              <a:t> make</a:t>
            </a:r>
            <a:r>
              <a:rPr lang="en-US" sz="2800" b="1" dirty="0">
                <a:latin typeface="Century Gothic" panose="020B0502020202020204" pitchFamily="34" charset="0"/>
              </a:rPr>
              <a:t>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>
                <a:latin typeface="Century Gothic" panose="020B0502020202020204" pitchFamily="34" charset="0"/>
              </a:rPr>
              <a:t>and</a:t>
            </a:r>
            <a:r>
              <a:rPr lang="en-US" sz="2800" b="1" dirty="0">
                <a:latin typeface="Century Gothic" panose="020B0502020202020204" pitchFamily="34" charset="0"/>
              </a:rPr>
              <a:t>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0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E198EF-6739-4CB3-9FFA-A68607B0C391}"/>
              </a:ext>
            </a:extLst>
          </p:cNvPr>
          <p:cNvSpPr/>
          <p:nvPr/>
        </p:nvSpPr>
        <p:spPr>
          <a:xfrm>
            <a:off x="2089128" y="2076591"/>
            <a:ext cx="39981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ay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ing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0026A36-DC6F-4F10-9090-9F95183E1D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4328" y="-1114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1126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2321843" y="1874589"/>
            <a:ext cx="162736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5DE5AD0-DB94-45EB-8231-F7522CB3D3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6516" y="-11164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39865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2089129" y="1522298"/>
            <a:ext cx="39981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E198EF-6739-4CB3-9FFA-A68607B0C391}"/>
              </a:ext>
            </a:extLst>
          </p:cNvPr>
          <p:cNvSpPr/>
          <p:nvPr/>
        </p:nvSpPr>
        <p:spPr>
          <a:xfrm>
            <a:off x="2089128" y="2690543"/>
            <a:ext cx="39981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ee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D2DAE0-F7F7-42E2-B432-732AB74E24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9128" y="-1114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433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1579674" y="1268792"/>
            <a:ext cx="212872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ch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E198EF-6739-4CB3-9FFA-A68607B0C391}"/>
              </a:ext>
            </a:extLst>
          </p:cNvPr>
          <p:cNvSpPr/>
          <p:nvPr/>
        </p:nvSpPr>
        <p:spPr>
          <a:xfrm>
            <a:off x="1579674" y="2360267"/>
            <a:ext cx="39981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scr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9081FA-F04D-449A-9312-1FE5686108E0}"/>
              </a:ext>
            </a:extLst>
          </p:cNvPr>
          <p:cNvSpPr/>
          <p:nvPr/>
        </p:nvSpPr>
        <p:spPr>
          <a:xfrm>
            <a:off x="1579674" y="3462141"/>
            <a:ext cx="39981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disap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p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AD84-3191-4B2A-8E18-F439518F9CC0}"/>
              </a:ext>
            </a:extLst>
          </p:cNvPr>
          <p:cNvSpPr/>
          <p:nvPr/>
        </p:nvSpPr>
        <p:spPr>
          <a:xfrm>
            <a:off x="4572000" y="1263593"/>
            <a:ext cx="27823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6407E5-13D1-4BEA-8A2A-9A1EBC8D0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2824" y="-1114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869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800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  <p:bldP spid="9" grpId="0"/>
      <p:bldP spid="8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2321843" y="1874589"/>
            <a:ext cx="278473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be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 err="1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ie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2CBEE7F-E784-44F2-A9C1-EF1DD963F6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1843" y="-1112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90675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714C90A4-AC53-42AF-8F0B-EDDFB4AC9F19}"/>
              </a:ext>
            </a:extLst>
          </p:cNvPr>
          <p:cNvSpPr txBox="1">
            <a:spLocks/>
          </p:cNvSpPr>
          <p:nvPr/>
        </p:nvSpPr>
        <p:spPr>
          <a:xfrm>
            <a:off x="628650" y="707509"/>
            <a:ext cx="7886700" cy="99417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Closed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Short Vowel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6A71747-F5D2-4EBB-B59A-92E19B56E5B3}"/>
              </a:ext>
            </a:extLst>
          </p:cNvPr>
          <p:cNvSpPr txBox="1">
            <a:spLocks/>
          </p:cNvSpPr>
          <p:nvPr/>
        </p:nvSpPr>
        <p:spPr>
          <a:xfrm>
            <a:off x="1600792" y="1797469"/>
            <a:ext cx="5942415" cy="451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 closed syllable has </a:t>
            </a:r>
            <a:r>
              <a:rPr lang="en-US" sz="2700" b="1" dirty="0">
                <a:latin typeface="Century Gothic" panose="020B0502020202020204" pitchFamily="34" charset="0"/>
              </a:rPr>
              <a:t>one vowel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51D1A3-3FE2-4877-A3A0-142D37DE9B5F}"/>
              </a:ext>
            </a:extLst>
          </p:cNvPr>
          <p:cNvSpPr txBox="1">
            <a:spLocks/>
          </p:cNvSpPr>
          <p:nvPr/>
        </p:nvSpPr>
        <p:spPr>
          <a:xfrm>
            <a:off x="1200147" y="2344996"/>
            <a:ext cx="6800729" cy="4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one or </a:t>
            </a:r>
            <a:r>
              <a:rPr lang="en-US" sz="2700" b="1">
                <a:latin typeface="Century Gothic" panose="020B0502020202020204" pitchFamily="34" charset="0"/>
              </a:rPr>
              <a:t>more consonants</a:t>
            </a:r>
            <a:r>
              <a:rPr lang="en-US" sz="2700" b="1" dirty="0">
                <a:latin typeface="Century Gothic" panose="020B0502020202020204" pitchFamily="34" charset="0"/>
              </a:rPr>
              <a:t>, 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59C833A-A051-46F0-9539-E424065C38B6}"/>
              </a:ext>
            </a:extLst>
          </p:cNvPr>
          <p:cNvSpPr txBox="1">
            <a:spLocks/>
          </p:cNvSpPr>
          <p:nvPr/>
        </p:nvSpPr>
        <p:spPr>
          <a:xfrm>
            <a:off x="1510383" y="2915592"/>
            <a:ext cx="5712613" cy="5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and </a:t>
            </a:r>
            <a:r>
              <a:rPr lang="en-US" sz="2700" b="1" dirty="0">
                <a:latin typeface="Century Gothic" panose="020B0502020202020204" pitchFamily="34" charset="0"/>
              </a:rPr>
              <a:t>the vowel is short.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06000D0-3B86-4C9D-A0B6-BED284F2EDEA}"/>
              </a:ext>
            </a:extLst>
          </p:cNvPr>
          <p:cNvSpPr txBox="1">
            <a:spLocks/>
          </p:cNvSpPr>
          <p:nvPr/>
        </p:nvSpPr>
        <p:spPr>
          <a:xfrm>
            <a:off x="4236361" y="3458113"/>
            <a:ext cx="6876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B5CD2261-5816-4229-A9AD-412E34A29084}"/>
              </a:ext>
            </a:extLst>
          </p:cNvPr>
          <p:cNvSpPr txBox="1">
            <a:spLocks/>
          </p:cNvSpPr>
          <p:nvPr/>
        </p:nvSpPr>
        <p:spPr>
          <a:xfrm>
            <a:off x="4954739" y="3483515"/>
            <a:ext cx="82319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E91C2D1-2232-4E00-8092-9786497F59F7}"/>
              </a:ext>
            </a:extLst>
          </p:cNvPr>
          <p:cNvSpPr txBox="1">
            <a:spLocks/>
          </p:cNvSpPr>
          <p:nvPr/>
        </p:nvSpPr>
        <p:spPr>
          <a:xfrm>
            <a:off x="4299180" y="3483516"/>
            <a:ext cx="55973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˘</a:t>
            </a:r>
            <a:endParaRPr lang="en-US" sz="9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9F009-0AC4-4B3E-8793-D173E744D94D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3EFAF-8468-430F-9EEE-62F92247CC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1A2E68-6A5D-4AFC-A45A-27D5B4350FC0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EAF36-FC2D-4C45-AC75-B86C155B671B}"/>
              </a:ext>
            </a:extLst>
          </p:cNvPr>
          <p:cNvSpPr/>
          <p:nvPr/>
        </p:nvSpPr>
        <p:spPr>
          <a:xfrm>
            <a:off x="3220960" y="3340053"/>
            <a:ext cx="10791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5E463-1FEF-5543-8A33-7B04C4F6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8160" y="-13805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81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 build="p"/>
      <p:bldP spid="26" grpId="0"/>
      <p:bldP spid="27" grpId="0"/>
      <p:bldP spid="28" grpId="0"/>
      <p:bldP spid="29" grpId="0"/>
      <p:bldP spid="30" grpId="0"/>
      <p:bldP spid="35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2321843" y="1874589"/>
            <a:ext cx="164660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igh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B254A5-D9F4-4B9F-8FB0-C9E577AD0F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2734" y="-11131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1549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2321843" y="1874589"/>
            <a:ext cx="122661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B96DDF1-174D-430A-94FA-E5593EFFF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1793" y="-1126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35537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2321843" y="1874589"/>
            <a:ext cx="189619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E93AAF-F1CF-4CB3-8B88-D06A672B4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2243" y="-1114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45407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2089129" y="1522298"/>
            <a:ext cx="39981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fol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l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ow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E198EF-6739-4CB3-9FFA-A68607B0C391}"/>
              </a:ext>
            </a:extLst>
          </p:cNvPr>
          <p:cNvSpPr/>
          <p:nvPr/>
        </p:nvSpPr>
        <p:spPr>
          <a:xfrm>
            <a:off x="2089128" y="2690543"/>
            <a:ext cx="399816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kn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ow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EDC88D-15DF-4A38-BFFA-3F3A795624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4328" y="-1114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72958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250"/>
                                  </p:stCondLst>
                                  <p:iterate type="wd">
                                    <p:tmPct val="14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2321843" y="1874589"/>
            <a:ext cx="185018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oo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75E8624-E106-4D8D-A56F-AEF2B04FCE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6517" y="-1112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7108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A6CEF2-3D2A-4C8D-B875-47A2D1D10508}"/>
              </a:ext>
            </a:extLst>
          </p:cNvPr>
          <p:cNvSpPr/>
          <p:nvPr/>
        </p:nvSpPr>
        <p:spPr>
          <a:xfrm>
            <a:off x="2321843" y="1874589"/>
            <a:ext cx="144142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tr</a:t>
            </a:r>
            <a:r>
              <a:rPr lang="en-US" sz="5000" b="1" spc="100" dirty="0">
                <a:solidFill>
                  <a:srgbClr val="00B05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D1D112-064B-492B-BEA6-60D69E0AE6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29114" y="-1112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5763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1965" y="-86780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>
                <a:solidFill>
                  <a:srgbClr val="1506D4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Other Sounds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171486"/>
            <a:ext cx="8165432" cy="608290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Sometimes </a:t>
            </a:r>
            <a:r>
              <a:rPr lang="en-US" sz="2800" b="1">
                <a:latin typeface="Century Gothic" panose="020B0502020202020204" pitchFamily="34" charset="0"/>
              </a:rPr>
              <a:t>vowel teams make </a:t>
            </a:r>
            <a:r>
              <a:rPr lang="en-US" sz="2800" b="1" dirty="0">
                <a:latin typeface="Century Gothic" panose="020B0502020202020204" pitchFamily="34" charset="0"/>
              </a:rPr>
              <a:t>other sounds.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332757" y="3267447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96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D968B-FA0E-4E46-8F2B-0B1C50FC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2300" y="-9741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0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3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2066465" y="1652824"/>
            <a:ext cx="117211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209811-FBBD-44CE-9540-1082DD176E97}"/>
              </a:ext>
            </a:extLst>
          </p:cNvPr>
          <p:cNvSpPr/>
          <p:nvPr/>
        </p:nvSpPr>
        <p:spPr>
          <a:xfrm>
            <a:off x="2066465" y="2889030"/>
            <a:ext cx="205857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662F46-8652-463E-9A50-2A9EADB057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7539" y="-1114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889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2066465" y="2031650"/>
            <a:ext cx="109677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j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7DC96F-F2BE-4FA8-92C6-4EE11E488A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9747" y="-1112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4080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2066465" y="2031650"/>
            <a:ext cx="191110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</a:t>
            </a:r>
            <a:r>
              <a:rPr lang="en-US" sz="5000" b="1" dirty="0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BF97BC-DD97-4274-9C5F-DD8E2BDE02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7621" y="-1114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2778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090CA8-8332-4D40-89E4-DF65DF5E95A4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CC42E5-039A-4CD4-87B9-77D1AD6C2E3E}"/>
              </a:ext>
            </a:extLst>
          </p:cNvPr>
          <p:cNvSpPr/>
          <p:nvPr/>
        </p:nvSpPr>
        <p:spPr>
          <a:xfrm>
            <a:off x="1707234" y="1717684"/>
            <a:ext cx="148630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01321A-8050-4DED-B3BE-529E5F8123AC}"/>
              </a:ext>
            </a:extLst>
          </p:cNvPr>
          <p:cNvSpPr/>
          <p:nvPr/>
        </p:nvSpPr>
        <p:spPr>
          <a:xfrm>
            <a:off x="1707234" y="2766982"/>
            <a:ext cx="183415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ck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7476D2-9409-4A18-ACBE-BB814E3AF4B2}"/>
              </a:ext>
            </a:extLst>
          </p:cNvPr>
          <p:cNvSpPr/>
          <p:nvPr/>
        </p:nvSpPr>
        <p:spPr>
          <a:xfrm>
            <a:off x="5394472" y="1717684"/>
            <a:ext cx="146386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nd</a:t>
            </a:r>
            <a:endParaRPr lang="en-US" sz="5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B62D9-2131-419F-88AF-48A9804C291E}"/>
              </a:ext>
            </a:extLst>
          </p:cNvPr>
          <p:cNvSpPr/>
          <p:nvPr/>
        </p:nvSpPr>
        <p:spPr>
          <a:xfrm>
            <a:off x="4716401" y="2771941"/>
            <a:ext cx="214193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nds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ABFADA-C39C-4FCB-8A9C-1BABD2C842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3089" y="-1183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830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2" grpId="0"/>
      <p:bldP spid="13" grpId="0"/>
      <p:bldP spid="15" grpId="0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A20A19-D96B-BB4C-BFEA-3AEA5C9A63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5D3C8F-ACD3-4EE4-8F0C-B9DB7DD4DA20}"/>
              </a:ext>
            </a:extLst>
          </p:cNvPr>
          <p:cNvSpPr/>
          <p:nvPr/>
        </p:nvSpPr>
        <p:spPr>
          <a:xfrm>
            <a:off x="2066465" y="1906824"/>
            <a:ext cx="228620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dirty="0" err="1">
                <a:solidFill>
                  <a:srgbClr val="0432FF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ea</a:t>
            </a:r>
            <a:r>
              <a:rPr lang="en-US" sz="50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543B0C-66A6-4F3F-AEEC-5893380FB4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5332" y="-1114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6610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>
                <a:latin typeface="Century Gothic" panose="020B0502020202020204" pitchFamily="34" charset="0"/>
              </a:rPr>
              <a:t>R-controlled syllables have </a:t>
            </a:r>
            <a:r>
              <a:rPr lang="en-US" sz="2700" b="1" dirty="0">
                <a:latin typeface="Century Gothic" panose="020B0502020202020204" pitchFamily="34" charset="0"/>
              </a:rPr>
              <a:t>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</a:t>
            </a:r>
            <a:r>
              <a:rPr lang="en-US" sz="2700" b="1">
                <a:latin typeface="Century Gothic" panose="020B0502020202020204" pitchFamily="34" charset="0"/>
              </a:rPr>
              <a:t>by an </a:t>
            </a:r>
            <a:r>
              <a:rPr lang="en-US" sz="2700" b="1" dirty="0">
                <a:latin typeface="Century Gothic" panose="020B0502020202020204" pitchFamily="34" charset="0"/>
              </a:rPr>
              <a:t>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</a:t>
            </a:r>
            <a:r>
              <a:rPr lang="en-US" sz="2700" b="1">
                <a:latin typeface="Century Gothic" panose="020B0502020202020204" pitchFamily="34" charset="0"/>
              </a:rPr>
              <a:t>” changes</a:t>
            </a:r>
            <a:r>
              <a:rPr lang="en-US" sz="2700" b="1" dirty="0">
                <a:latin typeface="Century Gothic" panose="020B0502020202020204" pitchFamily="34" charset="0"/>
              </a:rPr>
              <a:t>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97009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956059" y="3615690"/>
            <a:ext cx="95935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73791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3" grpId="0" animBg="1"/>
      <p:bldP spid="14" grpId="0"/>
      <p:bldP spid="14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E56C28-E8BC-4CDC-B74F-8C4A00913784}"/>
              </a:ext>
            </a:extLst>
          </p:cNvPr>
          <p:cNvSpPr/>
          <p:nvPr/>
        </p:nvSpPr>
        <p:spPr>
          <a:xfrm>
            <a:off x="1960257" y="1766837"/>
            <a:ext cx="430991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A1193D-3F58-4F1F-AFC8-466E3FFE3A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4981" y="-1114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350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1829628" y="1884401"/>
            <a:ext cx="305724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follow 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er</a:t>
            </a:r>
            <a:r>
              <a:rPr lang="en-US" sz="50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D5AD9E-9FD6-4F9B-BC13-79A4A3C2AB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7501" y="-11235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6096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1829628" y="1884401"/>
            <a:ext cx="273183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b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ur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 </a:t>
            </a:r>
            <a:r>
              <a:rPr lang="en-US" sz="50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ing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90AB444-CE6C-4C09-AE88-5489DF6C43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0056" y="-1116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7576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2234579" y="1655801"/>
            <a:ext cx="178927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</a:t>
            </a:r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or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y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F4BCF8-CBE8-4770-8C19-C8B453404A3C}"/>
              </a:ext>
            </a:extLst>
          </p:cNvPr>
          <p:cNvSpPr/>
          <p:nvPr/>
        </p:nvSpPr>
        <p:spPr>
          <a:xfrm>
            <a:off x="2234579" y="3197426"/>
            <a:ext cx="153599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1FBBE4-B713-4F3C-BB43-11E89BC413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3286" y="-1112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1779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25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57C30A-F1CC-4443-A02D-04146F1DE585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E71193-D549-4E04-81A9-DF38DE68C44C}"/>
              </a:ext>
            </a:extLst>
          </p:cNvPr>
          <p:cNvSpPr/>
          <p:nvPr/>
        </p:nvSpPr>
        <p:spPr>
          <a:xfrm>
            <a:off x="1856192" y="1500223"/>
            <a:ext cx="200086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wor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822245-B484-4947-9148-3962977FD7C7}"/>
              </a:ext>
            </a:extLst>
          </p:cNvPr>
          <p:cNvSpPr/>
          <p:nvPr/>
        </p:nvSpPr>
        <p:spPr>
          <a:xfrm>
            <a:off x="1856192" y="2938467"/>
            <a:ext cx="269657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dirty="0" err="1">
                <a:solidFill>
                  <a:srgbClr val="FF7031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wor</a:t>
            </a:r>
            <a:r>
              <a:rPr lang="en-US" sz="50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ship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BF3D0A-E991-4F57-9C6F-21361B393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5413" y="-11135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7200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01965" y="-88436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>
                <a:solidFill>
                  <a:srgbClr val="7030A0"/>
                </a:solidFill>
                <a:latin typeface="Century Gothic" panose="020B0502020202020204" pitchFamily="34" charset="0"/>
              </a:rPr>
              <a:t>Consonant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 l-e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1272" y="1976414"/>
            <a:ext cx="8601456" cy="437602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When you </a:t>
            </a:r>
            <a:r>
              <a:rPr lang="en-US" sz="2700" b="1">
                <a:latin typeface="Century Gothic" panose="020B0502020202020204" pitchFamily="34" charset="0"/>
              </a:rPr>
              <a:t>see consonant l-e at </a:t>
            </a:r>
            <a:r>
              <a:rPr lang="en-US" sz="2700" b="1" dirty="0">
                <a:latin typeface="Century Gothic" panose="020B0502020202020204" pitchFamily="34" charset="0"/>
              </a:rPr>
              <a:t>the end </a:t>
            </a:r>
            <a:r>
              <a:rPr lang="en-US" sz="2700" b="1">
                <a:latin typeface="Century Gothic" panose="020B0502020202020204" pitchFamily="34" charset="0"/>
              </a:rPr>
              <a:t>of a </a:t>
            </a:r>
            <a:r>
              <a:rPr lang="en-US" sz="2700" b="1" dirty="0">
                <a:latin typeface="Century Gothic" panose="020B0502020202020204" pitchFamily="34" charset="0"/>
              </a:rPr>
              <a:t>word,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71272" y="2518061"/>
            <a:ext cx="8601456" cy="468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count back </a:t>
            </a:r>
            <a:r>
              <a:rPr lang="en-US" sz="2700" b="1" dirty="0">
                <a:latin typeface="Century Gothic" panose="020B0502020202020204" pitchFamily="34" charset="0"/>
              </a:rPr>
              <a:t>three.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71272" y="3042317"/>
            <a:ext cx="8601456" cy="51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“l-e</a:t>
            </a:r>
            <a:r>
              <a:rPr lang="en-US" sz="2700" b="1">
                <a:latin typeface="Century Gothic" panose="020B0502020202020204" pitchFamily="34" charset="0"/>
              </a:rPr>
              <a:t>” makes </a:t>
            </a:r>
            <a:r>
              <a:rPr lang="en-US" sz="2700" b="1" dirty="0">
                <a:latin typeface="Century Gothic" panose="020B0502020202020204" pitchFamily="34" charset="0"/>
              </a:rPr>
              <a:t>the /–le/ sound.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70760" y="3742849"/>
            <a:ext cx="97466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73176" y="3746607"/>
            <a:ext cx="2223511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pur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5262294" y="3742849"/>
            <a:ext cx="878268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5794339" y="3742849"/>
            <a:ext cx="93775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21E58C-AE08-494D-8BE2-6AB103E9688A}"/>
              </a:ext>
            </a:extLst>
          </p:cNvPr>
          <p:cNvCxnSpPr>
            <a:cxnSpLocks/>
          </p:cNvCxnSpPr>
          <p:nvPr/>
        </p:nvCxnSpPr>
        <p:spPr>
          <a:xfrm>
            <a:off x="4739000" y="3929395"/>
            <a:ext cx="0" cy="122513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464B2A-8F4B-2C4E-9305-FCCD66AB4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00" y="-10875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3" grpId="0"/>
      <p:bldP spid="7" grpId="0"/>
      <p:bldP spid="7" grpId="1"/>
      <p:bldP spid="8" grpId="0"/>
      <p:bldP spid="12" grpId="0"/>
      <p:bldP spid="12" grpId="1"/>
      <p:bldP spid="13" grpId="0"/>
      <p:bldP spid="13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680372-C68E-46F7-BEF0-79EF8F07A538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83158F-4D66-4F04-AFD4-5A18F5190278}"/>
              </a:ext>
            </a:extLst>
          </p:cNvPr>
          <p:cNvSpPr/>
          <p:nvPr/>
        </p:nvSpPr>
        <p:spPr>
          <a:xfrm>
            <a:off x="1614139" y="1733080"/>
            <a:ext cx="295786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disci</a:t>
            </a:r>
            <a:r>
              <a:rPr lang="en-US" sz="50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ple</a:t>
            </a:r>
            <a:r>
              <a:rPr lang="en-US" sz="50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17085B-576F-4982-8862-D3E31E9D1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91160" y="-1110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6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 animBg="1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-</a:t>
            </a:r>
            <a:r>
              <a:rPr lang="en-US" sz="4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nk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/-ng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“-</a:t>
            </a:r>
            <a:r>
              <a:rPr lang="en-US" sz="2700" b="1" dirty="0" err="1">
                <a:latin typeface="Century Gothic" panose="020B0502020202020204" pitchFamily="34" charset="0"/>
              </a:rPr>
              <a:t>nk</a:t>
            </a:r>
            <a:r>
              <a:rPr lang="en-US" sz="2700" b="1">
                <a:latin typeface="Century Gothic" panose="020B0502020202020204" pitchFamily="34" charset="0"/>
              </a:rPr>
              <a:t>” and </a:t>
            </a:r>
            <a:r>
              <a:rPr lang="en-US" sz="2700" b="1" dirty="0">
                <a:latin typeface="Century Gothic" panose="020B0502020202020204" pitchFamily="34" charset="0"/>
              </a:rPr>
              <a:t>“-ng” </a:t>
            </a:r>
          </a:p>
          <a:p>
            <a:pPr marL="0" indent="0" algn="ctr" fontAlgn="base">
              <a:buNone/>
            </a:pPr>
            <a:r>
              <a:rPr lang="en-US" sz="2700" b="1">
                <a:latin typeface="Century Gothic" panose="020B0502020202020204" pitchFamily="34" charset="0"/>
              </a:rPr>
              <a:t>change </a:t>
            </a:r>
            <a:r>
              <a:rPr lang="en-US" sz="2700" b="1" dirty="0">
                <a:latin typeface="Century Gothic" panose="020B0502020202020204" pitchFamily="34" charset="0"/>
              </a:rPr>
              <a:t>the sound of the vowel.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700354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Century Gothic" panose="020B0502020202020204" pitchFamily="34" charset="0"/>
              </a:rPr>
              <a:t>b</a:t>
            </a:r>
            <a:r>
              <a:rPr lang="en-US" sz="6600" b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  <a:endParaRPr lang="en-US" sz="66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5161786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th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E67972-57A3-AE4E-BD3A-A9A9B2AE8A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194" y="-10236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7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090CA8-8332-4D40-89E4-DF65DF5E95A4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CC42E5-039A-4CD4-87B9-77D1AD6C2E3E}"/>
              </a:ext>
            </a:extLst>
          </p:cNvPr>
          <p:cNvSpPr/>
          <p:nvPr/>
        </p:nvSpPr>
        <p:spPr>
          <a:xfrm>
            <a:off x="1707234" y="1391111"/>
            <a:ext cx="162576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01321A-8050-4DED-B3BE-529E5F8123AC}"/>
              </a:ext>
            </a:extLst>
          </p:cNvPr>
          <p:cNvSpPr/>
          <p:nvPr/>
        </p:nvSpPr>
        <p:spPr>
          <a:xfrm>
            <a:off x="1707234" y="2440409"/>
            <a:ext cx="138050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7476D2-9409-4A18-ACBE-BB814E3AF4B2}"/>
              </a:ext>
            </a:extLst>
          </p:cNvPr>
          <p:cNvSpPr/>
          <p:nvPr/>
        </p:nvSpPr>
        <p:spPr>
          <a:xfrm>
            <a:off x="5170050" y="1391111"/>
            <a:ext cx="168828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-p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B62D9-2131-419F-88AF-48A9804C291E}"/>
              </a:ext>
            </a:extLst>
          </p:cNvPr>
          <p:cNvSpPr/>
          <p:nvPr/>
        </p:nvSpPr>
        <p:spPr>
          <a:xfrm>
            <a:off x="5160432" y="2445368"/>
            <a:ext cx="169790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endParaRPr lang="en-US" sz="5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82FA92-804F-4DD9-90C9-7A52B93C3191}"/>
              </a:ext>
            </a:extLst>
          </p:cNvPr>
          <p:cNvSpPr/>
          <p:nvPr/>
        </p:nvSpPr>
        <p:spPr>
          <a:xfrm>
            <a:off x="1696083" y="3483741"/>
            <a:ext cx="138211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lls</a:t>
            </a:r>
            <a:endParaRPr lang="en-US" sz="5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8681B8-A0CC-43B7-B081-AEBC135A4664}"/>
              </a:ext>
            </a:extLst>
          </p:cNvPr>
          <p:cNvSpPr/>
          <p:nvPr/>
        </p:nvSpPr>
        <p:spPr>
          <a:xfrm>
            <a:off x="5001736" y="3488700"/>
            <a:ext cx="185659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2B5555-089D-4762-8E3C-F4046E7E77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7138" y="-1184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245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8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2" grpId="0"/>
      <p:bldP spid="13" grpId="0"/>
      <p:bldP spid="15" grpId="0"/>
      <p:bldP spid="17" grpId="0"/>
      <p:bldP spid="11" grpId="0"/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CCB884E4-6623-4CB6-AA17-C1BB98A7CFF6}"/>
              </a:ext>
            </a:extLst>
          </p:cNvPr>
          <p:cNvSpPr txBox="1">
            <a:spLocks/>
          </p:cNvSpPr>
          <p:nvPr/>
        </p:nvSpPr>
        <p:spPr>
          <a:xfrm>
            <a:off x="2244439" y="2023669"/>
            <a:ext cx="3369084" cy="89687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Century Gothic" panose="020B0502020202020204" pitchFamily="34" charset="0"/>
              </a:rPr>
              <a:t>a l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ong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DD104EE-8466-45E2-9255-E74B2588B3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5310" y="-1114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415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260808-4250-ED4A-A1E9-DC4CCF1C7651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CCB884E4-6623-4CB6-AA17-C1BB98A7CFF6}"/>
              </a:ext>
            </a:extLst>
          </p:cNvPr>
          <p:cNvSpPr txBox="1">
            <a:spLocks/>
          </p:cNvSpPr>
          <p:nvPr/>
        </p:nvSpPr>
        <p:spPr>
          <a:xfrm>
            <a:off x="1431639" y="1239177"/>
            <a:ext cx="2860961" cy="89687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Century Gothic" panose="020B0502020202020204" pitchFamily="34" charset="0"/>
              </a:rPr>
              <a:t>go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15765E4-19EC-4C4D-9639-9B8B08F7DEAB}"/>
              </a:ext>
            </a:extLst>
          </p:cNvPr>
          <p:cNvSpPr txBox="1">
            <a:spLocks/>
          </p:cNvSpPr>
          <p:nvPr/>
        </p:nvSpPr>
        <p:spPr>
          <a:xfrm>
            <a:off x="1431639" y="2404550"/>
            <a:ext cx="2962561" cy="89687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Century Gothic" panose="020B0502020202020204" pitchFamily="34" charset="0"/>
              </a:rPr>
              <a:t>cry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8A8C909-2CC8-4831-9953-C5868B4EF3D3}"/>
              </a:ext>
            </a:extLst>
          </p:cNvPr>
          <p:cNvSpPr txBox="1">
            <a:spLocks/>
          </p:cNvSpPr>
          <p:nvPr/>
        </p:nvSpPr>
        <p:spPr>
          <a:xfrm>
            <a:off x="4851400" y="1239176"/>
            <a:ext cx="2860961" cy="89687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5000" dirty="0">
                <a:latin typeface="Century Gothic" panose="020B0502020202020204" pitchFamily="34" charset="0"/>
              </a:rPr>
              <a:t>pray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E72CB827-9BA4-4E65-B794-48D7D081B899}"/>
              </a:ext>
            </a:extLst>
          </p:cNvPr>
          <p:cNvSpPr txBox="1">
            <a:spLocks/>
          </p:cNvSpPr>
          <p:nvPr/>
        </p:nvSpPr>
        <p:spPr>
          <a:xfrm>
            <a:off x="4835299" y="2404549"/>
            <a:ext cx="2860961" cy="89687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5000" dirty="0">
                <a:latin typeface="Century Gothic" panose="020B0502020202020204" pitchFamily="34" charset="0"/>
              </a:rPr>
              <a:t>burn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B2D58045-9B5B-4A6A-823F-166E6F222EC4}"/>
              </a:ext>
            </a:extLst>
          </p:cNvPr>
          <p:cNvSpPr txBox="1">
            <a:spLocks/>
          </p:cNvSpPr>
          <p:nvPr/>
        </p:nvSpPr>
        <p:spPr>
          <a:xfrm>
            <a:off x="1431638" y="3569923"/>
            <a:ext cx="2962561" cy="896871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Century Gothic" panose="020B0502020202020204" pitchFamily="34" charset="0"/>
              </a:rPr>
              <a:t>talk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A10C5E-9C27-47A7-8199-1735A998B5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5494" y="-1112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2878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iterate type="wd">
                                    <p:tmPct val="1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3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8500"/>
                                  </p:stCondLst>
                                  <p:iterate type="wd">
                                    <p:tmPct val="1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35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/>
      <p:bldP spid="9" grpId="0"/>
      <p:bldP spid="8" grpId="0"/>
      <p:bldP spid="10" grpId="0"/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301965" y="-93375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63731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>
                <a:latin typeface="Century Gothic" panose="020B0502020202020204" pitchFamily="34" charset="0"/>
              </a:rPr>
              <a:t>–</a:t>
            </a:r>
            <a:r>
              <a:rPr lang="en-US" sz="4600" b="1">
                <a:solidFill>
                  <a:srgbClr val="FFC000"/>
                </a:solidFill>
                <a:latin typeface="Century Gothic" panose="020B0502020202020204" pitchFamily="34" charset="0"/>
              </a:rPr>
              <a:t> schwa</a:t>
            </a:r>
            <a:endParaRPr lang="en-US" sz="46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0258" y="1807236"/>
            <a:ext cx="8021406" cy="1044985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3000" b="1">
                <a:latin typeface="Century Gothic" panose="020B0502020202020204" pitchFamily="34" charset="0"/>
              </a:rPr>
              <a:t>The schwa syllable has an “a” that </a:t>
            </a:r>
            <a:r>
              <a:rPr lang="en-US" sz="3000" b="1" dirty="0">
                <a:latin typeface="Century Gothic" panose="020B0502020202020204" pitchFamily="34" charset="0"/>
              </a:rPr>
              <a:t>sounds</a:t>
            </a:r>
          </a:p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 like the /u/ </a:t>
            </a:r>
            <a:r>
              <a:rPr lang="en-US" sz="3000" b="1">
                <a:latin typeface="Century Gothic" panose="020B0502020202020204" pitchFamily="34" charset="0"/>
              </a:rPr>
              <a:t>in banana.</a:t>
            </a:r>
            <a:r>
              <a:rPr lang="en-US" sz="3000">
                <a:latin typeface="Century Gothic" panose="020B0502020202020204" pitchFamily="34" charset="0"/>
              </a:rPr>
              <a:t> 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20258" y="2783884"/>
            <a:ext cx="8021406" cy="656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3000" b="1">
                <a:latin typeface="Century Gothic" panose="020B0502020202020204" pitchFamily="34" charset="0"/>
              </a:rPr>
              <a:t>The banana </a:t>
            </a:r>
            <a:r>
              <a:rPr lang="en-US" sz="3000" b="1" dirty="0">
                <a:latin typeface="Century Gothic" panose="020B0502020202020204" pitchFamily="34" charset="0"/>
              </a:rPr>
              <a:t>is </a:t>
            </a:r>
            <a:r>
              <a:rPr lang="en-US" sz="3000" b="1">
                <a:latin typeface="Century Gothic" panose="020B0502020202020204" pitchFamily="34" charset="0"/>
              </a:rPr>
              <a:t>even shaped like a </a:t>
            </a:r>
            <a:r>
              <a:rPr lang="en-US" sz="3000" b="1" dirty="0">
                <a:latin typeface="Century Gothic" panose="020B0502020202020204" pitchFamily="34" charset="0"/>
              </a:rPr>
              <a:t>short u.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602562" y="4430960"/>
            <a:ext cx="807044" cy="419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982698" y="4430959"/>
            <a:ext cx="807044" cy="4192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40764" y="3339206"/>
            <a:ext cx="5602986" cy="12313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7200">
                <a:latin typeface="Century Gothic" panose="020B0502020202020204" pitchFamily="34" charset="0"/>
              </a:rPr>
              <a:t>b</a:t>
            </a:r>
            <a:r>
              <a:rPr lang="en-US" sz="7200" b="1">
                <a:solidFill>
                  <a:srgbClr val="FFCC00"/>
                </a:solidFill>
                <a:latin typeface="Century Gothic" panose="020B0502020202020204" pitchFamily="34" charset="0"/>
              </a:rPr>
              <a:t>a  </a:t>
            </a:r>
            <a:r>
              <a:rPr lang="en-US" sz="7200">
                <a:latin typeface="Century Gothic" panose="020B0502020202020204" pitchFamily="34" charset="0"/>
              </a:rPr>
              <a:t>nan</a:t>
            </a:r>
            <a:r>
              <a:rPr lang="en-US" sz="7200" b="1">
                <a:solidFill>
                  <a:srgbClr val="FFCC00"/>
                </a:solidFill>
                <a:latin typeface="Century Gothic" panose="020B0502020202020204" pitchFamily="34" charset="0"/>
              </a:rPr>
              <a:t>  a</a:t>
            </a:r>
            <a:endParaRPr lang="en-US" sz="7200" b="1" dirty="0">
              <a:solidFill>
                <a:srgbClr val="FFCC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Arrow: Right 12"/>
          <p:cNvSpPr/>
          <p:nvPr/>
        </p:nvSpPr>
        <p:spPr>
          <a:xfrm rot="18093150">
            <a:off x="2456214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2">
            <a:extLst>
              <a:ext uri="{FF2B5EF4-FFF2-40B4-BE49-F238E27FC236}">
                <a16:creationId xmlns:a16="http://schemas.microsoft.com/office/drawing/2014/main" id="{491B5C84-59CE-614B-8CA6-D536F5EF1E77}"/>
              </a:ext>
            </a:extLst>
          </p:cNvPr>
          <p:cNvSpPr/>
          <p:nvPr/>
        </p:nvSpPr>
        <p:spPr>
          <a:xfrm rot="18093150">
            <a:off x="6006521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New">
            <a:hlinkClick r:id="" action="ppaction://media"/>
            <a:extLst>
              <a:ext uri="{FF2B5EF4-FFF2-40B4-BE49-F238E27FC236}">
                <a16:creationId xmlns:a16="http://schemas.microsoft.com/office/drawing/2014/main" id="{455622D9-8CAE-E24B-8721-E165585E2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7701" y="-12187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4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3" grpId="0"/>
      <p:bldP spid="10" grpId="0" uiExpand="1" build="p"/>
      <p:bldP spid="13" grpId="0" animBg="1"/>
      <p:bldP spid="13" grpId="1" animBg="1"/>
      <p:bldP spid="19" grpId="0" animBg="1"/>
      <p:bldP spid="19" grpId="1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4FA84F-A855-3344-ACA6-C826E47DE010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7C65D2-8465-4160-8B18-316EF79BA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092575" y="1822039"/>
            <a:ext cx="829589" cy="4604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7F8C83-2FA3-4CFD-97F1-9B64B95B7C73}"/>
              </a:ext>
            </a:extLst>
          </p:cNvPr>
          <p:cNvSpPr/>
          <p:nvPr/>
        </p:nvSpPr>
        <p:spPr>
          <a:xfrm>
            <a:off x="2256571" y="1149108"/>
            <a:ext cx="326901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live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280642-BCCC-492E-BD75-F14B8732F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092575" y="3085203"/>
            <a:ext cx="829589" cy="46045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4F16B13-B7A9-48B3-B1C6-0A239A2A1811}"/>
              </a:ext>
            </a:extLst>
          </p:cNvPr>
          <p:cNvSpPr/>
          <p:nvPr/>
        </p:nvSpPr>
        <p:spPr>
          <a:xfrm>
            <a:off x="2256571" y="2412272"/>
            <a:ext cx="326901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long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A140B3-4F5F-4210-88E2-9E4A7329E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092575" y="4348367"/>
            <a:ext cx="829589" cy="46045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2CC9192-9DA4-4CA4-ACBF-0D3CFC9B9E88}"/>
              </a:ext>
            </a:extLst>
          </p:cNvPr>
          <p:cNvSpPr/>
          <p:nvPr/>
        </p:nvSpPr>
        <p:spPr>
          <a:xfrm>
            <a:off x="2256571" y="3675436"/>
            <a:ext cx="326901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maze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52C3845-C7F7-4749-B726-78734C4843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0945" y="-1112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4662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2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wd">
                                    <p:tmPct val="12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2500"/>
                                  </p:stCondLst>
                                  <p:iterate type="wd">
                                    <p:tmPct val="12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1" grpId="0"/>
      <p:bldP spid="15" grpId="0"/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4FA84F-A855-3344-ACA6-C826E47DE010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7C65D2-8465-4160-8B18-316EF79BA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3685966" y="2936225"/>
            <a:ext cx="829589" cy="4604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7F8C83-2FA3-4CFD-97F1-9B64B95B7C73}"/>
              </a:ext>
            </a:extLst>
          </p:cNvPr>
          <p:cNvSpPr/>
          <p:nvPr/>
        </p:nvSpPr>
        <p:spPr>
          <a:xfrm>
            <a:off x="2194577" y="2196752"/>
            <a:ext cx="517292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Tes 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b="1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ment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8280642-BCCC-492E-BD75-F14B8732F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3009988" y="4279838"/>
            <a:ext cx="829589" cy="46045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4F16B13-B7A9-48B3-B1C6-0A239A2A1811}"/>
              </a:ext>
            </a:extLst>
          </p:cNvPr>
          <p:cNvSpPr/>
          <p:nvPr/>
        </p:nvSpPr>
        <p:spPr>
          <a:xfrm>
            <a:off x="2194573" y="3472560"/>
            <a:ext cx="517292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dis </a:t>
            </a:r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ppear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594276-254A-446B-A567-DFD4CD872DA7}"/>
              </a:ext>
            </a:extLst>
          </p:cNvPr>
          <p:cNvSpPr/>
          <p:nvPr/>
        </p:nvSpPr>
        <p:spPr>
          <a:xfrm>
            <a:off x="2194574" y="1024274"/>
            <a:ext cx="517292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Messi </a:t>
            </a:r>
            <a:r>
              <a:rPr lang="en-US" sz="5000" b="1" spc="100" dirty="0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E0A173-9624-41E2-91F3-59D4C5F71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2821" y="-1113511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1D87DC-3039-4A34-96EA-4CD0F88211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3928382" y="1655819"/>
            <a:ext cx="829589" cy="46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95601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2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iterate type="wd">
                                    <p:tmPct val="12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2500"/>
                                  </p:stCondLst>
                                  <p:iterate type="wd">
                                    <p:tmPct val="12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3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1" grpId="0"/>
      <p:bldP spid="15" grpId="0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4FA84F-A855-3344-ACA6-C826E47DE010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7C65D2-8465-4160-8B18-316EF79BA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3083175" y="2237764"/>
            <a:ext cx="829589" cy="4604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7F8C83-2FA3-4CFD-97F1-9B64B95B7C73}"/>
              </a:ext>
            </a:extLst>
          </p:cNvPr>
          <p:cNvSpPr/>
          <p:nvPr/>
        </p:nvSpPr>
        <p:spPr>
          <a:xfrm>
            <a:off x="2256571" y="1530108"/>
            <a:ext cx="517292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vil</a:t>
            </a:r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 err="1">
                <a:highlight>
                  <a:srgbClr val="FFFF00"/>
                </a:highlight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a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ge</a:t>
            </a:r>
            <a:endParaRPr lang="en-US" sz="5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DA103F6-C00B-4E3E-811D-0E16B99C48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4942" y="-1114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353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83333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090CA8-8332-4D40-89E4-DF65DF5E95A4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CC42E5-039A-4CD4-87B9-77D1AD6C2E3E}"/>
              </a:ext>
            </a:extLst>
          </p:cNvPr>
          <p:cNvSpPr/>
          <p:nvPr/>
        </p:nvSpPr>
        <p:spPr>
          <a:xfrm>
            <a:off x="1707234" y="1391111"/>
            <a:ext cx="164660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01321A-8050-4DED-B3BE-529E5F8123AC}"/>
              </a:ext>
            </a:extLst>
          </p:cNvPr>
          <p:cNvSpPr/>
          <p:nvPr/>
        </p:nvSpPr>
        <p:spPr>
          <a:xfrm>
            <a:off x="1707234" y="2440409"/>
            <a:ext cx="155042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st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7476D2-9409-4A18-ACBE-BB814E3AF4B2}"/>
              </a:ext>
            </a:extLst>
          </p:cNvPr>
          <p:cNvSpPr/>
          <p:nvPr/>
        </p:nvSpPr>
        <p:spPr>
          <a:xfrm>
            <a:off x="5620496" y="1391111"/>
            <a:ext cx="123783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B62D9-2131-419F-88AF-48A9804C291E}"/>
              </a:ext>
            </a:extLst>
          </p:cNvPr>
          <p:cNvSpPr/>
          <p:nvPr/>
        </p:nvSpPr>
        <p:spPr>
          <a:xfrm>
            <a:off x="4897540" y="2445368"/>
            <a:ext cx="196079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endParaRPr lang="en-US" sz="5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82FA92-804F-4DD9-90C9-7A52B93C3191}"/>
              </a:ext>
            </a:extLst>
          </p:cNvPr>
          <p:cNvSpPr/>
          <p:nvPr/>
        </p:nvSpPr>
        <p:spPr>
          <a:xfrm>
            <a:off x="1696083" y="3483741"/>
            <a:ext cx="162897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fl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sh</a:t>
            </a:r>
            <a:endParaRPr lang="en-US" sz="5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8681B8-A0CC-43B7-B081-AEBC135A4664}"/>
              </a:ext>
            </a:extLst>
          </p:cNvPr>
          <p:cNvSpPr/>
          <p:nvPr/>
        </p:nvSpPr>
        <p:spPr>
          <a:xfrm>
            <a:off x="4775712" y="3488700"/>
            <a:ext cx="208262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nt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B547C37-6E0B-4922-9899-706B7A69A3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5902" y="-117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3108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6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2" grpId="0"/>
      <p:bldP spid="13" grpId="0"/>
      <p:bldP spid="15" grpId="0"/>
      <p:bldP spid="17" grpId="0"/>
      <p:bldP spid="11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ECF6411-4FD7-4AFF-96C6-00725C42F2A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23043B-A525-3644-9607-0776BA6B7E37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05E598-9903-4D0A-9203-63D69EB046D6}"/>
              </a:ext>
            </a:extLst>
          </p:cNvPr>
          <p:cNvSpPr/>
          <p:nvPr/>
        </p:nvSpPr>
        <p:spPr>
          <a:xfrm>
            <a:off x="1740010" y="1419879"/>
            <a:ext cx="58221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E26BD6-3C2C-4510-A157-0A5219F35224}"/>
              </a:ext>
            </a:extLst>
          </p:cNvPr>
          <p:cNvSpPr/>
          <p:nvPr/>
        </p:nvSpPr>
        <p:spPr>
          <a:xfrm>
            <a:off x="1740010" y="2488758"/>
            <a:ext cx="129073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s-</a:t>
            </a:r>
            <a:endParaRPr lang="en-US" sz="5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8F635E-BAE6-4BB8-A677-40C962A98596}"/>
              </a:ext>
            </a:extLst>
          </p:cNvPr>
          <p:cNvSpPr/>
          <p:nvPr/>
        </p:nvSpPr>
        <p:spPr>
          <a:xfrm>
            <a:off x="5545792" y="1419879"/>
            <a:ext cx="120738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22775B5-E453-43DD-AF81-5EF364D3BB94}"/>
              </a:ext>
            </a:extLst>
          </p:cNvPr>
          <p:cNvSpPr/>
          <p:nvPr/>
        </p:nvSpPr>
        <p:spPr>
          <a:xfrm>
            <a:off x="5497702" y="2488758"/>
            <a:ext cx="125547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</a:t>
            </a: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5492D9-DDE0-453F-917D-5B140155632C}"/>
              </a:ext>
            </a:extLst>
          </p:cNvPr>
          <p:cNvSpPr/>
          <p:nvPr/>
        </p:nvSpPr>
        <p:spPr>
          <a:xfrm>
            <a:off x="1740010" y="3557637"/>
            <a:ext cx="979755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endParaRPr lang="en-US" sz="5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72ADD0-4951-4A3C-BD05-2A8172C1806E}"/>
              </a:ext>
            </a:extLst>
          </p:cNvPr>
          <p:cNvSpPr/>
          <p:nvPr/>
        </p:nvSpPr>
        <p:spPr>
          <a:xfrm>
            <a:off x="5383888" y="3557637"/>
            <a:ext cx="136928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m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364980-CD49-4561-B86C-253782137B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477" y="-1176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205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3" grpId="0"/>
      <p:bldP spid="7" grpId="0"/>
      <p:bldP spid="14" grpId="0"/>
      <p:bldP spid="15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B2B1E-ECC7-4735-99A0-E6D4311B7137}"/>
              </a:ext>
            </a:extLst>
          </p:cNvPr>
          <p:cNvSpPr/>
          <p:nvPr/>
        </p:nvSpPr>
        <p:spPr>
          <a:xfrm>
            <a:off x="1847330" y="1624908"/>
            <a:ext cx="108715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endParaRPr lang="en-US" sz="5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8B5026-F0DB-4D75-9C97-429AA0074C32}"/>
              </a:ext>
            </a:extLst>
          </p:cNvPr>
          <p:cNvSpPr/>
          <p:nvPr/>
        </p:nvSpPr>
        <p:spPr>
          <a:xfrm>
            <a:off x="1847330" y="2720331"/>
            <a:ext cx="1043876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CF028F-D950-413F-AFC3-BB7A975ECA50}"/>
              </a:ext>
            </a:extLst>
          </p:cNvPr>
          <p:cNvSpPr/>
          <p:nvPr/>
        </p:nvSpPr>
        <p:spPr>
          <a:xfrm>
            <a:off x="5295643" y="1624908"/>
            <a:ext cx="169309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-sh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</a:t>
            </a:r>
            <a:endParaRPr lang="en-US" sz="5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956C06-6E20-4B46-8E8A-608C2B1BB6FE}"/>
              </a:ext>
            </a:extLst>
          </p:cNvPr>
          <p:cNvSpPr/>
          <p:nvPr/>
        </p:nvSpPr>
        <p:spPr>
          <a:xfrm>
            <a:off x="5457547" y="2720331"/>
            <a:ext cx="153118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w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i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th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B34B39-9645-44DB-8BE4-CC2025E051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4468" y="-10967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5009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8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7" grpId="0"/>
      <p:bldP spid="8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ED2A44-3D9E-A24F-A80E-3E6F51079E6F}"/>
              </a:ext>
            </a:extLst>
          </p:cNvPr>
          <p:cNvSpPr/>
          <p:nvPr/>
        </p:nvSpPr>
        <p:spPr>
          <a:xfrm>
            <a:off x="7160600" y="-879556"/>
            <a:ext cx="94609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Timing </a:t>
            </a:r>
          </a:p>
          <a:p>
            <a:pPr algn="ctr"/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Box</a:t>
            </a:r>
            <a:endParaRPr lang="en-US" sz="48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0B2B1E-ECC7-4735-99A0-E6D4311B7137}"/>
              </a:ext>
            </a:extLst>
          </p:cNvPr>
          <p:cNvSpPr/>
          <p:nvPr/>
        </p:nvSpPr>
        <p:spPr>
          <a:xfrm>
            <a:off x="1847330" y="1624908"/>
            <a:ext cx="124264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t</a:t>
            </a:r>
            <a:endParaRPr lang="en-US" sz="5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8B5026-F0DB-4D75-9C97-429AA0074C32}"/>
              </a:ext>
            </a:extLst>
          </p:cNvPr>
          <p:cNvSpPr/>
          <p:nvPr/>
        </p:nvSpPr>
        <p:spPr>
          <a:xfrm>
            <a:off x="1847330" y="2720331"/>
            <a:ext cx="118974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000" spc="100" dirty="0" err="1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f</a:t>
            </a:r>
            <a:r>
              <a:rPr lang="en-US" sz="5000" b="1" spc="100" dirty="0" err="1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-</a:t>
            </a:r>
            <a:endParaRPr lang="en-US" sz="5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CF028F-D950-413F-AFC3-BB7A975ECA50}"/>
              </a:ext>
            </a:extLst>
          </p:cNvPr>
          <p:cNvSpPr/>
          <p:nvPr/>
        </p:nvSpPr>
        <p:spPr>
          <a:xfrm>
            <a:off x="5476783" y="1624908"/>
            <a:ext cx="151195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5000" spc="1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</a:t>
            </a:r>
            <a:r>
              <a:rPr lang="en-US" sz="5000" b="1" spc="100" dirty="0">
                <a:solidFill>
                  <a:srgbClr val="FF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lang="en-US" sz="5000" spc="1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ck</a:t>
            </a:r>
            <a:endParaRPr lang="en-US" sz="50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8F713C-CB9A-4DA6-A9AA-D9CAACE82B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5429" y="-11208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7760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65905</TotalTime>
  <Words>504</Words>
  <Application>Microsoft Office PowerPoint</Application>
  <PresentationFormat>On-screen Show (16:10)</PresentationFormat>
  <Paragraphs>257</Paragraphs>
  <Slides>55</Slides>
  <Notes>0</Notes>
  <HiddenSlides>0</HiddenSlides>
  <MMClips>57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Arial</vt:lpstr>
      <vt:lpstr>Calibri</vt:lpstr>
      <vt:lpstr>Calibri Light</vt:lpstr>
      <vt:lpstr>Century Gothic</vt:lpstr>
      <vt:lpstr>Microsoft Tai Le</vt:lpstr>
      <vt:lpstr>Times New Roman</vt:lpstr>
      <vt:lpstr>Office Theme</vt:lpstr>
      <vt:lpstr>PowerPoint Presentation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PowerPoint Presentation</vt:lpstr>
      <vt:lpstr>PowerPoint Presentation</vt:lpstr>
      <vt:lpstr>Other Sounds – Long Vowel</vt:lpstr>
      <vt:lpstr>PowerPoint Presentation</vt:lpstr>
      <vt:lpstr>PowerPoint Presentation</vt:lpstr>
      <vt:lpstr>Vowel Teams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Other Sounds</vt:lpstr>
      <vt:lpstr>PowerPoint Presentation</vt:lpstr>
      <vt:lpstr>PowerPoint Presentation</vt:lpstr>
      <vt:lpstr>PowerPoint Presentation</vt:lpstr>
      <vt:lpstr>PowerPoint Presentation</vt:lpstr>
      <vt:lpstr>R - Controlled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Consonant –  l-e</vt:lpstr>
      <vt:lpstr>PowerPoint Presentation</vt:lpstr>
      <vt:lpstr>Other Sounds – -nk/-ng</vt:lpstr>
      <vt:lpstr>PowerPoint Presentation</vt:lpstr>
      <vt:lpstr>PowerPoint Presentation</vt:lpstr>
      <vt:lpstr>Other Sounds – schwa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Carol Hale</cp:lastModifiedBy>
  <cp:revision>966</cp:revision>
  <cp:lastPrinted>2018-03-05T15:55:52Z</cp:lastPrinted>
  <dcterms:created xsi:type="dcterms:W3CDTF">2017-01-10T01:35:56Z</dcterms:created>
  <dcterms:modified xsi:type="dcterms:W3CDTF">2019-07-13T21:07:58Z</dcterms:modified>
</cp:coreProperties>
</file>