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24" r:id="rId2"/>
    <p:sldId id="385" r:id="rId3"/>
    <p:sldId id="259" r:id="rId4"/>
    <p:sldId id="380" r:id="rId5"/>
    <p:sldId id="297" r:id="rId6"/>
    <p:sldId id="371" r:id="rId7"/>
    <p:sldId id="329" r:id="rId8"/>
    <p:sldId id="330" r:id="rId9"/>
    <p:sldId id="260" r:id="rId10"/>
    <p:sldId id="370" r:id="rId11"/>
    <p:sldId id="372" r:id="rId12"/>
    <p:sldId id="301" r:id="rId13"/>
    <p:sldId id="373" r:id="rId14"/>
    <p:sldId id="382" r:id="rId15"/>
    <p:sldId id="261" r:id="rId16"/>
    <p:sldId id="308" r:id="rId17"/>
    <p:sldId id="350" r:id="rId18"/>
    <p:sldId id="352" r:id="rId19"/>
    <p:sldId id="262" r:id="rId20"/>
    <p:sldId id="375" r:id="rId21"/>
    <p:sldId id="376" r:id="rId22"/>
    <p:sldId id="377" r:id="rId23"/>
    <p:sldId id="331" r:id="rId24"/>
    <p:sldId id="325" r:id="rId25"/>
    <p:sldId id="333" r:id="rId26"/>
    <p:sldId id="263" r:id="rId27"/>
    <p:sldId id="383" r:id="rId28"/>
    <p:sldId id="344" r:id="rId29"/>
    <p:sldId id="345" r:id="rId30"/>
    <p:sldId id="264" r:id="rId31"/>
    <p:sldId id="348" r:id="rId32"/>
    <p:sldId id="314" r:id="rId33"/>
    <p:sldId id="355" r:id="rId34"/>
    <p:sldId id="265" r:id="rId35"/>
    <p:sldId id="317" r:id="rId36"/>
    <p:sldId id="384" r:id="rId37"/>
    <p:sldId id="266" r:id="rId38"/>
    <p:sldId id="378" r:id="rId39"/>
    <p:sldId id="267" r:id="rId40"/>
    <p:sldId id="320" r:id="rId41"/>
    <p:sldId id="298" r:id="rId42"/>
    <p:sldId id="323" r:id="rId43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9202"/>
    <a:srgbClr val="1506D4"/>
    <a:srgbClr val="9900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07" autoAdjust="0"/>
    <p:restoredTop sz="94280" autoAdjust="0"/>
  </p:normalViewPr>
  <p:slideViewPr>
    <p:cSldViewPr snapToGrid="0">
      <p:cViewPr>
        <p:scale>
          <a:sx n="57" d="100"/>
          <a:sy n="57" d="100"/>
        </p:scale>
        <p:origin x="1688" y="2160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6/1/18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48526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6/1/18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71863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6/1/18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9989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6/1/18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86492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6/1/18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31399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6/1/18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108553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6/1/18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25133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6/1/18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419718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6/1/18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8496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6/1/18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117500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6/1/18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6676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2D290-2637-4B94-8104-6B5BAE47F8C3}" type="datetimeFigureOut">
              <a:rPr lang="en-US" smtClean="0"/>
              <a:t>6/1/18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88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40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6" Type="http://schemas.openxmlformats.org/officeDocument/2006/relationships/audio" Target="../media/media41.m4a"/><Relationship Id="rId5" Type="http://schemas.microsoft.com/office/2007/relationships/media" Target="../media/media41.m4a"/><Relationship Id="rId4" Type="http://schemas.openxmlformats.org/officeDocument/2006/relationships/audio" Target="../media/media40.mp3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43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6" Type="http://schemas.openxmlformats.org/officeDocument/2006/relationships/audio" Target="../media/media44.m4a"/><Relationship Id="rId5" Type="http://schemas.microsoft.com/office/2007/relationships/media" Target="../media/media44.m4a"/><Relationship Id="rId4" Type="http://schemas.openxmlformats.org/officeDocument/2006/relationships/audio" Target="../media/media43.mp3"/><Relationship Id="rId9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4684418" y="3113237"/>
            <a:ext cx="4165951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800" dirty="0">
                <a:latin typeface="Century Gothic" panose="020B0502020202020204" pitchFamily="34" charset="0"/>
              </a:rPr>
              <a:t>Syllable Charts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089956" y="1313219"/>
            <a:ext cx="29987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b="1" dirty="0">
                <a:solidFill>
                  <a:srgbClr val="990000"/>
                </a:solidFill>
                <a:latin typeface="Century Gothic" panose="020B0502020202020204" pitchFamily="34" charset="0"/>
              </a:rPr>
              <a:t>Part 1</a:t>
            </a:r>
          </a:p>
        </p:txBody>
      </p: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256478" y="1900670"/>
            <a:ext cx="6144322" cy="0"/>
          </a:xfrm>
          <a:prstGeom prst="line">
            <a:avLst/>
          </a:prstGeom>
          <a:ln w="762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C48E067-2079-4609-BBA1-BA4F717FBD2E}"/>
              </a:ext>
            </a:extLst>
          </p:cNvPr>
          <p:cNvSpPr txBox="1"/>
          <p:nvPr/>
        </p:nvSpPr>
        <p:spPr>
          <a:xfrm>
            <a:off x="427512" y="467589"/>
            <a:ext cx="97017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spc="-150" dirty="0">
                <a:latin typeface="Century Gothic" panose="020B0502020202020204" pitchFamily="34" charset="0"/>
              </a:rPr>
              <a:t>20. A Mother Begs and Believes</a:t>
            </a:r>
          </a:p>
          <a:p>
            <a:endParaRPr lang="en-US" sz="4800" dirty="0">
              <a:latin typeface="Century Gothic" panose="020B0502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F4D5C1-2C32-4119-9A2D-B3D8B9C521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048" y="1983380"/>
            <a:ext cx="2608322" cy="3358874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8E395FC-1551-2541-B220-CC7A55818F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42209" y="-185673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91181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/>
      <p:bldP spid="17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4513" y="1464252"/>
            <a:ext cx="2248880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704513" y="2923309"/>
            <a:ext cx="2601993" cy="122010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J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sus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		   	</a:t>
            </a:r>
            <a:endParaRPr lang="en-US" sz="45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668982" y="1464252"/>
            <a:ext cx="2913540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 </a:t>
            </a:r>
            <a:r>
              <a:rPr lang="en-US" sz="5000" dirty="0" err="1">
                <a:latin typeface="Century Gothic" panose="020B0502020202020204" pitchFamily="34" charset="0"/>
              </a:rPr>
              <a:t>lieves</a:t>
            </a:r>
            <a:endParaRPr lang="en-US" sz="45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33C7093-27FE-48DA-9F65-12996CD87795}"/>
              </a:ext>
            </a:extLst>
          </p:cNvPr>
          <p:cNvSpPr txBox="1">
            <a:spLocks/>
          </p:cNvSpPr>
          <p:nvPr/>
        </p:nvSpPr>
        <p:spPr>
          <a:xfrm flipH="1">
            <a:off x="4668981" y="2923309"/>
            <a:ext cx="2913538" cy="137250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	</a:t>
            </a:r>
            <a:r>
              <a:rPr lang="en-US" sz="5000" dirty="0" err="1">
                <a:latin typeface="Century Gothic" panose="020B0502020202020204" pitchFamily="34" charset="0"/>
              </a:rPr>
              <a:t>vil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	</a:t>
            </a:r>
            <a:endParaRPr lang="en-US" sz="45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41AF5EA-6818-F54D-B8E6-E450ADFF96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04513" y="-1626224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A2C1124-6A8B-8846-89C9-3D5FC9708510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94855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98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iterate type="wd">
                                    <p:tmPct val="98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iterate type="wd">
                                    <p:tmPct val="98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7" grpId="0" build="p"/>
      <p:bldP spid="8" grpId="0" build="p"/>
      <p:bldP spid="10" grpId="0" build="p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8509" y="2123956"/>
            <a:ext cx="3372743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dis c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ples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F635C1A-DEEE-AE40-9722-D8678EA8D1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12109" y="-1985989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59AA6A-345A-F34D-B1B8-4EDF5E2E88F9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40708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3504" y="1518083"/>
            <a:ext cx="2911875" cy="147369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g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 </a:t>
            </a:r>
            <a:endParaRPr lang="en-US" sz="45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009530" y="2991776"/>
            <a:ext cx="3604334" cy="124287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m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ment</a:t>
            </a:r>
            <a:r>
              <a:rPr lang="en-US" sz="5000" dirty="0">
                <a:latin typeface="Century Gothic" panose="020B0502020202020204" pitchFamily="34" charset="0"/>
              </a:rPr>
              <a:t>                                </a:t>
            </a:r>
            <a:endParaRPr lang="en-US" sz="45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CE5F9F-FE5E-4ECC-A4C4-28AC261A3C75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7A40BE4-34D9-CD4E-9574-C2F8C721CC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03504" y="-1751580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F4C2FA3-1766-034E-9926-AB6134AD8414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92640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8" grpId="0" build="p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69585" y="3545654"/>
            <a:ext cx="2256201" cy="1029809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l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ing</a:t>
            </a: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CD7592D-EBBD-4F88-994E-DBF964352A96}"/>
              </a:ext>
            </a:extLst>
          </p:cNvPr>
          <p:cNvSpPr txBox="1">
            <a:spLocks/>
          </p:cNvSpPr>
          <p:nvPr/>
        </p:nvSpPr>
        <p:spPr>
          <a:xfrm>
            <a:off x="3593386" y="1074435"/>
            <a:ext cx="1514894" cy="110083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863E5F-FF4B-C24C-930A-A454510A8C4A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E7E797F-8DBB-9941-AEE3-AD2F5CF39983}"/>
              </a:ext>
            </a:extLst>
          </p:cNvPr>
          <p:cNvSpPr txBox="1">
            <a:spLocks/>
          </p:cNvSpPr>
          <p:nvPr/>
        </p:nvSpPr>
        <p:spPr>
          <a:xfrm>
            <a:off x="3593386" y="2237001"/>
            <a:ext cx="1362494" cy="102980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cr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CE0024F-8197-BB49-A1E7-C749E3D5DA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11169" y="-14130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99198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8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iterate type="wd">
                                    <p:tmPct val="98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500"/>
                                  </p:stCondLst>
                                  <p:iterate type="wd">
                                    <p:tmPct val="98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5" grpId="0" build="p"/>
      <p:bldP spid="6" grpId="0" animBg="1"/>
      <p:bldP spid="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3098307" y="2317071"/>
            <a:ext cx="3102606" cy="123399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hap </a:t>
            </a:r>
            <a:r>
              <a:rPr lang="en-US" sz="5000" dirty="0" err="1">
                <a:latin typeface="Century Gothic" panose="020B0502020202020204" pitchFamily="34" charset="0"/>
              </a:rPr>
              <a:t>p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endParaRPr lang="en-US" sz="45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D61B180-B39F-DB48-B404-CEB0246713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71712" y="-2420704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29FA418-90D0-434E-91D0-3BD3B2784F6F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5016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393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build="p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Silent </a:t>
            </a:r>
            <a:r>
              <a:rPr lang="en-US" sz="4600" b="1" dirty="0">
                <a:latin typeface="Century Gothic" panose="020B0502020202020204" pitchFamily="34" charset="0"/>
              </a:rPr>
              <a:t>e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0683" y="1782849"/>
            <a:ext cx="8242634" cy="51726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 silent e syllable has one vowel, </a:t>
            </a: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628650" y="2300112"/>
            <a:ext cx="8242634" cy="514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  <a:r>
              <a:rPr lang="en-US" sz="2700" b="1" dirty="0">
                <a:latin typeface="Century Gothic" panose="020B0502020202020204" pitchFamily="34" charset="0"/>
              </a:rPr>
              <a:t>one consonant </a:t>
            </a: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535094" y="2815265"/>
            <a:ext cx="4645994" cy="4797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a silent e at the end. 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280052" y="3331768"/>
            <a:ext cx="3906474" cy="5050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vowel is long.</a:t>
            </a:r>
            <a:endParaRPr lang="en-US" sz="2700" dirty="0">
              <a:latin typeface="Century Gothic" panose="020B0502020202020204" pitchFamily="34" charset="0"/>
            </a:endParaRP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951257" y="3830197"/>
            <a:ext cx="1879689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c</a:t>
            </a:r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5300256" y="3841689"/>
            <a:ext cx="81898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793957" y="3431995"/>
            <a:ext cx="96332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4056824" y="3849195"/>
            <a:ext cx="194482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v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303121" y="-918827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126812C-3D79-BD40-8524-7E64A7275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0842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09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3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9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20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 uiExpand="1" build="p"/>
      <p:bldP spid="5" grpId="0" uiExpand="1" build="p"/>
      <p:bldP spid="6" grpId="0" uiExpand="1" build="p"/>
      <p:bldP spid="7" grpId="0" uiExpand="1" build="p"/>
      <p:bldP spid="8" grpId="0"/>
      <p:bldP spid="9" grpId="0"/>
      <p:bldP spid="10" grpId="0"/>
      <p:bldP spid="15" grpId="0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4296" y="978819"/>
            <a:ext cx="2882471" cy="1403196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t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k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A498CAA-91A5-4772-851F-A556EAFAA026}"/>
              </a:ext>
            </a:extLst>
          </p:cNvPr>
          <p:cNvSpPr txBox="1">
            <a:spLocks/>
          </p:cNvSpPr>
          <p:nvPr/>
        </p:nvSpPr>
        <p:spPr>
          <a:xfrm>
            <a:off x="3263808" y="3214443"/>
            <a:ext cx="3147753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sc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r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  <a:endParaRPr lang="en-US" sz="4500" dirty="0">
              <a:solidFill>
                <a:srgbClr val="00B05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62F1D97-D182-4ECC-9422-9104A4EDE82E}"/>
              </a:ext>
            </a:extLst>
          </p:cNvPr>
          <p:cNvSpPr txBox="1">
            <a:spLocks/>
          </p:cNvSpPr>
          <p:nvPr/>
        </p:nvSpPr>
        <p:spPr>
          <a:xfrm>
            <a:off x="3094375" y="2069098"/>
            <a:ext cx="2882471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v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4EE1DCF-35FD-9E43-88CD-0855B9325A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7292" y="-1701175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E75E8A7-9384-154C-9562-6498F2EBD4D8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3227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4" grpId="0" build="p"/>
      <p:bldP spid="5" grpId="0" build="p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3154" y="2183088"/>
            <a:ext cx="3293960" cy="112562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sm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1849EE7-EB19-4E2D-9B1B-72D811AECEB3}"/>
              </a:ext>
            </a:extLst>
          </p:cNvPr>
          <p:cNvSpPr txBox="1">
            <a:spLocks/>
          </p:cNvSpPr>
          <p:nvPr/>
        </p:nvSpPr>
        <p:spPr>
          <a:xfrm>
            <a:off x="2564167" y="1202047"/>
            <a:ext cx="3348706" cy="109195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in  s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A38F34D-3013-4382-A5DB-51D8FABB8AFF}"/>
              </a:ext>
            </a:extLst>
          </p:cNvPr>
          <p:cNvSpPr txBox="1">
            <a:spLocks/>
          </p:cNvSpPr>
          <p:nvPr/>
        </p:nvSpPr>
        <p:spPr>
          <a:xfrm>
            <a:off x="2944506" y="3348908"/>
            <a:ext cx="3054263" cy="101205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Gen  t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r>
              <a:rPr lang="en-US" sz="4800" dirty="0">
                <a:latin typeface="Century Gothic" panose="020B0502020202020204" pitchFamily="34" charset="0"/>
              </a:rPr>
              <a:t>s</a:t>
            </a:r>
            <a:endParaRPr lang="en-US" sz="4500" b="1" dirty="0">
              <a:solidFill>
                <a:srgbClr val="00B050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292F897-66F5-1D47-B695-420DF949A7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0354" y="-1956008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312C33F-C053-7749-AC9E-89EF3CF54A9E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77974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build="p"/>
      <p:bldP spid="6" grpId="0" build="p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9625" y="2157273"/>
            <a:ext cx="2882471" cy="1420427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7DE7DE8-2350-AC41-8554-ED5140B3B1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46859" y="-1911038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729A51A-CF5E-E74D-BDB0-E345ADD71DC0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37834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8301965" y="-940871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478661"/>
            <a:ext cx="9144000" cy="959549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Many vowel teams follow this rule: </a:t>
            </a:r>
          </a:p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When two vowels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latin typeface="Century Gothic" panose="020B0502020202020204" pitchFamily="34" charset="0"/>
              </a:rPr>
              <a:t>get together, 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0" y="2468534"/>
            <a:ext cx="9144000" cy="8093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400" b="1" dirty="0">
                <a:latin typeface="Century Gothic" panose="020B0502020202020204" pitchFamily="34" charset="0"/>
              </a:rPr>
              <a:t> </a:t>
            </a:r>
            <a:r>
              <a:rPr lang="en-US" sz="2800" b="1" dirty="0">
                <a:latin typeface="Century Gothic" panose="020B0502020202020204" pitchFamily="34" charset="0"/>
              </a:rPr>
              <a:t>the first one names its letter.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</a:p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So the first vowel will make its long sound,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0" y="3471186"/>
            <a:ext cx="9144000" cy="482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and the second vowel is silent.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4004595" y="3941126"/>
            <a:ext cx="166275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latin typeface="Century Gothic" panose="020B0502020202020204" pitchFamily="34" charset="0"/>
              </a:rPr>
              <a:t>a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556655" y="3508958"/>
            <a:ext cx="92659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3357770" y="3925892"/>
            <a:ext cx="129046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5066536" y="3944946"/>
            <a:ext cx="86737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84489"/>
            <a:ext cx="9144000" cy="994172"/>
          </a:xfrm>
          <a:ln w="38100">
            <a:noFill/>
          </a:ln>
        </p:spPr>
        <p:txBody>
          <a:bodyPr>
            <a:no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Vowel Teams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9B8D1CE-C6B4-9046-84AA-2B8BE85262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12" y="-9932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46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12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9" dur="8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4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3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6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8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25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0" grpId="0" animBg="1"/>
      <p:bldP spid="8" grpId="0"/>
      <p:bldP spid="10" grpId="0"/>
      <p:bldP spid="13" grpId="0"/>
      <p:bldP spid="13" grpId="1"/>
      <p:bldP spid="14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160868"/>
            <a:ext cx="9144000" cy="994172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200" b="1" dirty="0">
                <a:latin typeface="Century Gothic" panose="020B0502020202020204" pitchFamily="34" charset="0"/>
              </a:rPr>
              <a:t>Words in </a:t>
            </a:r>
            <a:br>
              <a:rPr lang="en-US" sz="6000" b="1" dirty="0">
                <a:latin typeface="Century Gothic" panose="020B0502020202020204" pitchFamily="34" charset="0"/>
              </a:rPr>
            </a:br>
            <a:r>
              <a:rPr lang="en-US" sz="8400" b="1" dirty="0">
                <a:solidFill>
                  <a:srgbClr val="990000"/>
                </a:solidFill>
                <a:latin typeface="Century Gothic" panose="020B0502020202020204" pitchFamily="34" charset="0"/>
              </a:rPr>
              <a:t>Syllable Types</a:t>
            </a:r>
            <a:endParaRPr lang="en-US" sz="8400" dirty="0">
              <a:solidFill>
                <a:srgbClr val="99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872DC5-B824-4397-8008-726B4B04CB40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5364D3-317B-3E4C-B8DA-E7D7BDF45D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7864" y="-8793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93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0972" y="2003994"/>
            <a:ext cx="3401902" cy="1403196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ai</a:t>
            </a:r>
            <a:r>
              <a:rPr lang="en-US" sz="5000" dirty="0">
                <a:latin typeface="Century Gothic" panose="020B0502020202020204" pitchFamily="34" charset="0"/>
              </a:rPr>
              <a:t>th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39BC8CA-7843-EF4E-96B6-E83989D3CC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31869" y="-1941018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1D157AC-368E-EA4F-9B1D-1247FCE95519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99768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0972" y="1189090"/>
            <a:ext cx="3401902" cy="1118587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ay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984CD46-7ECE-42AF-892B-4C0A798106CB}"/>
              </a:ext>
            </a:extLst>
          </p:cNvPr>
          <p:cNvSpPr txBox="1">
            <a:spLocks/>
          </p:cNvSpPr>
          <p:nvPr/>
        </p:nvSpPr>
        <p:spPr>
          <a:xfrm>
            <a:off x="2510972" y="2573014"/>
            <a:ext cx="3650548" cy="138491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w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ay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EA12DB-4B84-1442-8864-C799418EE3E9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27AD41E-BBF1-3E4D-AB4A-9494A4421F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04572" y="-264619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5972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5" grpId="0" build="p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9625" y="1433544"/>
            <a:ext cx="2882471" cy="1403196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ea</a:t>
            </a:r>
            <a:r>
              <a:rPr lang="en-US" sz="5000" dirty="0">
                <a:latin typeface="Century Gothic" panose="020B0502020202020204" pitchFamily="34" charset="0"/>
              </a:rPr>
              <a:t>led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62F1D97-D182-4ECC-9422-9104A4EDE82E}"/>
              </a:ext>
            </a:extLst>
          </p:cNvPr>
          <p:cNvSpPr txBox="1">
            <a:spLocks/>
          </p:cNvSpPr>
          <p:nvPr/>
        </p:nvSpPr>
        <p:spPr>
          <a:xfrm>
            <a:off x="2476871" y="2888773"/>
            <a:ext cx="3320648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pl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ea</a:t>
            </a:r>
            <a:r>
              <a:rPr lang="en-US" sz="5000" dirty="0">
                <a:latin typeface="Century Gothic" panose="020B0502020202020204" pitchFamily="34" charset="0"/>
              </a:rPr>
              <a:t>se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A61B109-33B1-8A47-A151-C4B0CF6A73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0471" y="-1641214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96D0F7C-F6AC-764C-9ABA-D8B0CC2A3A39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45461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build="p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870CFFB-14B0-4F80-8213-77E26BE6F3B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8F8BACD-9ED2-430C-AEB1-CC988D3D9AD2}"/>
              </a:ext>
            </a:extLst>
          </p:cNvPr>
          <p:cNvSpPr txBox="1">
            <a:spLocks/>
          </p:cNvSpPr>
          <p:nvPr/>
        </p:nvSpPr>
        <p:spPr>
          <a:xfrm>
            <a:off x="2503503" y="2176214"/>
            <a:ext cx="3689573" cy="122198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ee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18722E6-9166-734C-B007-62A6612EB7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12145" y="-2120900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AC5F75-8FD2-6D4C-A77D-8E84B1CB2199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92165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uiExpand="1" build="p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D0A9B20-215C-4AB2-B237-65A90EDF5E88}"/>
              </a:ext>
            </a:extLst>
          </p:cNvPr>
          <p:cNvSpPr txBox="1">
            <a:spLocks/>
          </p:cNvSpPr>
          <p:nvPr/>
        </p:nvSpPr>
        <p:spPr>
          <a:xfrm>
            <a:off x="2627791" y="2104008"/>
            <a:ext cx="3897296" cy="118073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be  </a:t>
            </a:r>
            <a:r>
              <a:rPr lang="en-US" sz="5000" dirty="0" err="1">
                <a:latin typeface="Century Gothic" panose="020B0502020202020204" pitchFamily="34" charset="0"/>
              </a:rPr>
              <a:t>l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ie</a:t>
            </a:r>
            <a:r>
              <a:rPr lang="en-US" sz="5000" dirty="0" err="1">
                <a:latin typeface="Century Gothic" panose="020B0502020202020204" pitchFamily="34" charset="0"/>
              </a:rPr>
              <a:t>ves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8AB6614-DA61-B240-8E0D-6BB98DC6E8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7016" y="-2030959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565E8F1-328B-5D4F-9AA1-5C580B8D2AF7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43646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uiExpand="1" build="p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4062" y="2177674"/>
            <a:ext cx="2235151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J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ew</a:t>
            </a:r>
            <a:r>
              <a:rPr lang="en-US" sz="5000" dirty="0"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7DEDC2-4286-4D50-8D79-62887E245C36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7B4D9A7-351F-B749-8181-2F9A282FE4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7410" y="-2150880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66758A3-523C-824A-8528-4457EC276243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71536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301965" y="-86780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07509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Vowel Teams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 Other Sounds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5221" y="2171486"/>
            <a:ext cx="8165432" cy="608290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Sometimes vowel teams make other sounds.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332757" y="3267447"/>
            <a:ext cx="213311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oi</a:t>
            </a:r>
            <a:r>
              <a:rPr lang="en-US" sz="9600" dirty="0"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4D968B-FA0E-4E46-8F2B-0B1C50FCC0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" y="-10573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31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" grpId="0" animBg="1"/>
      <p:bldP spid="3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577076D-77C2-451A-B0DE-5E133B067CA0}"/>
              </a:ext>
            </a:extLst>
          </p:cNvPr>
          <p:cNvSpPr txBox="1">
            <a:spLocks/>
          </p:cNvSpPr>
          <p:nvPr/>
        </p:nvSpPr>
        <p:spPr>
          <a:xfrm>
            <a:off x="2294322" y="2057094"/>
            <a:ext cx="3644393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ou</a:t>
            </a:r>
            <a:r>
              <a:rPr lang="en-US" sz="5000" dirty="0">
                <a:latin typeface="Century Gothic" panose="020B0502020202020204" pitchFamily="34" charset="0"/>
              </a:rPr>
              <a:t>t 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63D3F94-222E-2E4A-A658-E5AEAB7D74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46072" y="-1881058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021A10A-70F5-5F4B-8299-73D32EF2FBAA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17228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uiExpand="1" build="p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4523" y="1472227"/>
            <a:ext cx="3202679" cy="1216241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t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ow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AE1276A-8370-43A1-A7E6-2B5A86271ACD}"/>
              </a:ext>
            </a:extLst>
          </p:cNvPr>
          <p:cNvSpPr txBox="1">
            <a:spLocks/>
          </p:cNvSpPr>
          <p:nvPr/>
        </p:nvSpPr>
        <p:spPr>
          <a:xfrm>
            <a:off x="2221511" y="2849732"/>
            <a:ext cx="3640881" cy="17634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ow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06D2FAF-7632-EC4E-A63F-2AE338A904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68123" y="-2375733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E766448-DE2B-8D48-B9F0-DBC62474C0FD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1687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4" grpId="0" uiExpand="1" build="p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6887" y="2177674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j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oi</a:t>
            </a:r>
            <a:r>
              <a:rPr lang="en-US" sz="5000" dirty="0">
                <a:latin typeface="Century Gothic" panose="020B0502020202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n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BA6DA1D-57D3-4942-B46B-9058A7E137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2183" y="-1970998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9FB9C9A-2D04-2F40-8563-2078BDEB1CA5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41599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">
            <a:extLst>
              <a:ext uri="{FF2B5EF4-FFF2-40B4-BE49-F238E27FC236}">
                <a16:creationId xmlns:a16="http://schemas.microsoft.com/office/drawing/2014/main" id="{714C90A4-AC53-42AF-8F0B-EDDFB4AC9F19}"/>
              </a:ext>
            </a:extLst>
          </p:cNvPr>
          <p:cNvSpPr txBox="1">
            <a:spLocks/>
          </p:cNvSpPr>
          <p:nvPr/>
        </p:nvSpPr>
        <p:spPr>
          <a:xfrm>
            <a:off x="628650" y="707509"/>
            <a:ext cx="7886700" cy="994172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Closed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Short Vowel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26A71747-F5D2-4EBB-B59A-92E19B56E5B3}"/>
              </a:ext>
            </a:extLst>
          </p:cNvPr>
          <p:cNvSpPr txBox="1">
            <a:spLocks/>
          </p:cNvSpPr>
          <p:nvPr/>
        </p:nvSpPr>
        <p:spPr>
          <a:xfrm>
            <a:off x="1600792" y="1797469"/>
            <a:ext cx="5942415" cy="45173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>
                <a:latin typeface="Century Gothic" panose="020B0502020202020204" pitchFamily="34" charset="0"/>
              </a:rPr>
              <a:t>A closed syllable has one vowel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9151D1A3-3FE2-4877-A3A0-142D37DE9B5F}"/>
              </a:ext>
            </a:extLst>
          </p:cNvPr>
          <p:cNvSpPr txBox="1">
            <a:spLocks/>
          </p:cNvSpPr>
          <p:nvPr/>
        </p:nvSpPr>
        <p:spPr>
          <a:xfrm>
            <a:off x="1200147" y="2344996"/>
            <a:ext cx="6800729" cy="4935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 one or more consonants, 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759C833A-A051-46F0-9539-E424065C38B6}"/>
              </a:ext>
            </a:extLst>
          </p:cNvPr>
          <p:cNvSpPr txBox="1">
            <a:spLocks/>
          </p:cNvSpPr>
          <p:nvPr/>
        </p:nvSpPr>
        <p:spPr>
          <a:xfrm>
            <a:off x="1510383" y="2915592"/>
            <a:ext cx="5712613" cy="558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the vowel is short.</a:t>
            </a:r>
            <a:endParaRPr lang="en-US" sz="2700" dirty="0">
              <a:latin typeface="Century Gothic" panose="020B0502020202020204" pitchFamily="34" charset="0"/>
            </a:endParaRP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8" name="Title 2">
            <a:extLst>
              <a:ext uri="{FF2B5EF4-FFF2-40B4-BE49-F238E27FC236}">
                <a16:creationId xmlns:a16="http://schemas.microsoft.com/office/drawing/2014/main" id="{406000D0-3B86-4C9D-A0B6-BED284F2EDEA}"/>
              </a:ext>
            </a:extLst>
          </p:cNvPr>
          <p:cNvSpPr txBox="1">
            <a:spLocks/>
          </p:cNvSpPr>
          <p:nvPr/>
        </p:nvSpPr>
        <p:spPr>
          <a:xfrm>
            <a:off x="4236361" y="3458113"/>
            <a:ext cx="68764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29" name="Title 2">
            <a:extLst>
              <a:ext uri="{FF2B5EF4-FFF2-40B4-BE49-F238E27FC236}">
                <a16:creationId xmlns:a16="http://schemas.microsoft.com/office/drawing/2014/main" id="{B5CD2261-5816-4229-A9AD-412E34A29084}"/>
              </a:ext>
            </a:extLst>
          </p:cNvPr>
          <p:cNvSpPr txBox="1">
            <a:spLocks/>
          </p:cNvSpPr>
          <p:nvPr/>
        </p:nvSpPr>
        <p:spPr>
          <a:xfrm>
            <a:off x="4954739" y="3483515"/>
            <a:ext cx="82319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30" name="Title 2">
            <a:extLst>
              <a:ext uri="{FF2B5EF4-FFF2-40B4-BE49-F238E27FC236}">
                <a16:creationId xmlns:a16="http://schemas.microsoft.com/office/drawing/2014/main" id="{9E91C2D1-2232-4E00-8092-9786497F59F7}"/>
              </a:ext>
            </a:extLst>
          </p:cNvPr>
          <p:cNvSpPr txBox="1">
            <a:spLocks/>
          </p:cNvSpPr>
          <p:nvPr/>
        </p:nvSpPr>
        <p:spPr>
          <a:xfrm>
            <a:off x="4299180" y="3483516"/>
            <a:ext cx="55973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˘</a:t>
            </a:r>
            <a:endParaRPr lang="en-US" sz="9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D79F009-0AC4-4B3E-8793-D173E744D94D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593EFAF-8468-430F-9EEE-62F92247CCFA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61A2E68-6A5D-4AFC-A45A-27D5B4350FC0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63EAF36-FC2D-4C45-AC75-B86C155B671B}"/>
              </a:ext>
            </a:extLst>
          </p:cNvPr>
          <p:cNvSpPr/>
          <p:nvPr/>
        </p:nvSpPr>
        <p:spPr>
          <a:xfrm>
            <a:off x="3220960" y="3340053"/>
            <a:ext cx="107914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st</a:t>
            </a:r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B5E463-1FEF-5543-8A33-7B04C4F63F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5797" y="-9753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03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4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7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/>
      <p:bldP spid="25" grpId="0" build="p"/>
      <p:bldP spid="26" grpId="0"/>
      <p:bldP spid="27" grpId="0"/>
      <p:bldP spid="28" grpId="0"/>
      <p:bldP spid="29" grpId="0"/>
      <p:bldP spid="30" grpId="0"/>
      <p:bldP spid="35" grpId="0" animBg="1"/>
      <p:bldP spid="3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R </a:t>
            </a:r>
            <a:r>
              <a:rPr lang="en-US" sz="4600" b="1" dirty="0">
                <a:latin typeface="Century Gothic" panose="020B0502020202020204" pitchFamily="34" charset="0"/>
              </a:rPr>
              <a:t>-</a:t>
            </a:r>
            <a:r>
              <a:rPr lang="en-US" sz="4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Controlled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26249" y="2070100"/>
            <a:ext cx="8091501" cy="1307084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R-controlled syllables have one or more vowels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 an “r.”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“r” changes the sound of the vowel.</a:t>
            </a:r>
            <a:endParaRPr lang="en-US" sz="2700" dirty="0">
              <a:latin typeface="Century Gothic" panose="020B0502020202020204" pitchFamily="34" charset="0"/>
            </a:endParaRPr>
          </a:p>
          <a:p>
            <a:pPr fontAlgn="base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032259" y="3648494"/>
            <a:ext cx="438455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Century Gothic" panose="020B0502020202020204" pitchFamily="34" charset="0"/>
              </a:rPr>
              <a:t>ange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2130055" y="3603517"/>
            <a:ext cx="133704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E92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270754" y="-905132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E92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53CF74E-5139-914C-846D-92CBF26ADF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250" y="-997009"/>
            <a:ext cx="812800" cy="812800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26140625-92A9-49BD-B809-4C6A04B4CB91}"/>
              </a:ext>
            </a:extLst>
          </p:cNvPr>
          <p:cNvSpPr txBox="1">
            <a:spLocks/>
          </p:cNvSpPr>
          <p:nvPr/>
        </p:nvSpPr>
        <p:spPr>
          <a:xfrm>
            <a:off x="2956059" y="3615690"/>
            <a:ext cx="95935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411190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1" nodeType="withEffect">
                                  <p:stCondLst>
                                    <p:cond delay="9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1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7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5" grpId="0"/>
      <p:bldP spid="6" grpId="0"/>
      <p:bldP spid="13" grpId="0" animBg="1"/>
      <p:bldP spid="14" grpId="0"/>
      <p:bldP spid="14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8283" y="1466318"/>
            <a:ext cx="6092269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7B00117-D7FB-4BF2-B466-118762911119}"/>
              </a:ext>
            </a:extLst>
          </p:cNvPr>
          <p:cNvSpPr txBox="1">
            <a:spLocks/>
          </p:cNvSpPr>
          <p:nvPr/>
        </p:nvSpPr>
        <p:spPr>
          <a:xfrm>
            <a:off x="1950379" y="2889030"/>
            <a:ext cx="5042517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suf</a:t>
            </a:r>
            <a:r>
              <a:rPr lang="en-US" sz="5000" dirty="0">
                <a:latin typeface="Century Gothic" panose="020B0502020202020204" pitchFamily="34" charset="0"/>
              </a:rPr>
              <a:t>  </a:t>
            </a:r>
            <a:r>
              <a:rPr lang="en-US" sz="5000" dirty="0" err="1">
                <a:latin typeface="Century Gothic" panose="020B0502020202020204" pitchFamily="34" charset="0"/>
              </a:rPr>
              <a:t>f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8663579-713B-1947-A0F1-30B5E78176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76840" y="-2021965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FBAC3D9-E4AD-634D-9880-E675505A5EC8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52258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  <p:bldP spid="4" grpId="0" uiExpand="1" build="p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0811" y="1392392"/>
            <a:ext cx="1798716" cy="1160814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g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ir</a:t>
            </a:r>
            <a:r>
              <a:rPr lang="en-US" sz="5000" dirty="0"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ED828D-A058-4381-9A3B-BAB063AABE2F}"/>
              </a:ext>
            </a:extLst>
          </p:cNvPr>
          <p:cNvSpPr txBox="1">
            <a:spLocks/>
          </p:cNvSpPr>
          <p:nvPr/>
        </p:nvSpPr>
        <p:spPr>
          <a:xfrm>
            <a:off x="2180492" y="2777263"/>
            <a:ext cx="4220308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ir</a:t>
            </a:r>
            <a:r>
              <a:rPr lang="en-US" sz="5000" dirty="0">
                <a:latin typeface="Century Gothic" panose="020B0502020202020204" pitchFamily="34" charset="0"/>
              </a:rPr>
              <a:t>st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BEF78CB-CC05-4C4F-949A-434DC35994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4092" y="-1430740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EC6CC84-EFE8-3549-B902-8B31073DE92D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90766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9" grpId="0" uiExpand="1" build="p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9387" y="1744394"/>
            <a:ext cx="2785404" cy="1223889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or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F20D4D1-C6AA-524F-B370-36F7475A9E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62987" y="-1476323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84ADE3C-9620-8F4E-A051-E7A4A0B4B980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48844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8301965" y="-884361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Consonant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  l-e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1272" y="1976414"/>
            <a:ext cx="8601456" cy="437602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When you see consonant l-e at the end of a word, 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271272" y="2518061"/>
            <a:ext cx="8601456" cy="4689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count back three.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71272" y="3042317"/>
            <a:ext cx="8601456" cy="5107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“l-e” makes the /–le/ sound.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670760" y="3742849"/>
            <a:ext cx="97466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573176" y="3746607"/>
            <a:ext cx="2223511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Century Gothic" panose="020B0502020202020204" pitchFamily="34" charset="0"/>
              </a:rPr>
              <a:t>pur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5262294" y="3742849"/>
            <a:ext cx="878268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5794339" y="3742849"/>
            <a:ext cx="93775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021E58C-AE08-494D-8BE2-6AB103E9688A}"/>
              </a:ext>
            </a:extLst>
          </p:cNvPr>
          <p:cNvCxnSpPr>
            <a:cxnSpLocks/>
          </p:cNvCxnSpPr>
          <p:nvPr/>
        </p:nvCxnSpPr>
        <p:spPr>
          <a:xfrm>
            <a:off x="4739000" y="3929395"/>
            <a:ext cx="0" cy="1225131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6464B2A-8F4B-2C4E-9305-FCCD66AB4A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9900" y="-10875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50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10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1" nodeType="withEffect">
                                  <p:stCondLst>
                                    <p:cond delay="1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12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0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1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animBg="1"/>
      <p:bldP spid="3" grpId="0"/>
      <p:bldP spid="7" grpId="0"/>
      <p:bldP spid="7" grpId="1"/>
      <p:bldP spid="8" grpId="0"/>
      <p:bldP spid="12" grpId="0"/>
      <p:bldP spid="12" grpId="1"/>
      <p:bldP spid="13" grpId="0"/>
      <p:bldP spid="13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A8238ED-DBCA-4C6E-BAFD-A9F46D5A0882}"/>
              </a:ext>
            </a:extLst>
          </p:cNvPr>
          <p:cNvSpPr/>
          <p:nvPr/>
        </p:nvSpPr>
        <p:spPr>
          <a:xfrm>
            <a:off x="1677881" y="2121763"/>
            <a:ext cx="523399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dis  ci  </a:t>
            </a:r>
            <a:r>
              <a:rPr lang="en-US" sz="5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ple</a:t>
            </a:r>
            <a:endParaRPr lang="en-US" sz="50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E69673F-C2A4-4D4E-9B07-EDC3F6A1A2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52381" y="-2045949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9C9AE7E-FAB2-5A47-B310-DD17766F569D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18802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A8238ED-DBCA-4C6E-BAFD-A9F46D5A0882}"/>
              </a:ext>
            </a:extLst>
          </p:cNvPr>
          <p:cNvSpPr/>
          <p:nvPr/>
        </p:nvSpPr>
        <p:spPr>
          <a:xfrm>
            <a:off x="1677881" y="2121763"/>
            <a:ext cx="523399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5000" dirty="0">
                <a:solidFill>
                  <a:prstClr val="black"/>
                </a:solidFill>
                <a:latin typeface="Century Gothic" panose="020B0502020202020204" pitchFamily="34" charset="0"/>
              </a:rPr>
              <a:t>lit  </a:t>
            </a:r>
            <a:r>
              <a:rPr lang="en-US" sz="5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tle</a:t>
            </a:r>
            <a:endParaRPr lang="en-US" sz="50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E4DBF47-6A91-EC47-A2D3-D3E7D6308E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7881" y="-1956008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2C23BB8-3BCA-C548-875C-1A6EDB6058D5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67208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3E0D79EE-933C-44C8-BC3B-66BBDD7636EC}"/>
              </a:ext>
            </a:extLst>
          </p:cNvPr>
          <p:cNvSpPr/>
          <p:nvPr/>
        </p:nvSpPr>
        <p:spPr>
          <a:xfrm>
            <a:off x="8280333" y="-1013454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223B6DF1-6BA4-445A-8D49-8221A220B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07509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D0DE9207-AEB6-43D4-95A0-355661002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866" y="2012043"/>
            <a:ext cx="7520267" cy="57822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These syllables or words are closed,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DF21771E-F070-4FAC-A002-5EA52561B63B}"/>
              </a:ext>
            </a:extLst>
          </p:cNvPr>
          <p:cNvSpPr txBox="1">
            <a:spLocks/>
          </p:cNvSpPr>
          <p:nvPr/>
        </p:nvSpPr>
        <p:spPr>
          <a:xfrm>
            <a:off x="811865" y="2578074"/>
            <a:ext cx="7520267" cy="490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so the vowel should be short, 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35702C31-5C18-465C-A8A7-059F4398E05F}"/>
              </a:ext>
            </a:extLst>
          </p:cNvPr>
          <p:cNvSpPr txBox="1">
            <a:spLocks/>
          </p:cNvSpPr>
          <p:nvPr/>
        </p:nvSpPr>
        <p:spPr>
          <a:xfrm>
            <a:off x="976459" y="3144105"/>
            <a:ext cx="7520267" cy="490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but the vowel is long.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4AB4D608-DC5B-4CC2-8C8E-C2F86B881988}"/>
              </a:ext>
            </a:extLst>
          </p:cNvPr>
          <p:cNvSpPr txBox="1">
            <a:spLocks/>
          </p:cNvSpPr>
          <p:nvPr/>
        </p:nvSpPr>
        <p:spPr>
          <a:xfrm>
            <a:off x="3478120" y="3781135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c</a:t>
            </a:r>
            <a:r>
              <a:rPr lang="en-US" sz="6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old</a:t>
            </a:r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A704D89F-F5A0-4F2A-8267-4581B04B39A1}"/>
              </a:ext>
            </a:extLst>
          </p:cNvPr>
          <p:cNvSpPr txBox="1">
            <a:spLocks/>
          </p:cNvSpPr>
          <p:nvPr/>
        </p:nvSpPr>
        <p:spPr>
          <a:xfrm>
            <a:off x="3831300" y="3457285"/>
            <a:ext cx="148056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6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9B812FC-C10A-4153-B47B-2930339BABF7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7E2E4E6-0DD3-47E2-A99C-5FABF77BD7AB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D0B2955-3066-D646-BC64-46EF9A7D27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659" y="-100073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18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17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" grpId="0" animBg="1"/>
      <p:bldP spid="18" grpId="0"/>
      <p:bldP spid="22" grpId="0"/>
      <p:bldP spid="2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9625" y="2192784"/>
            <a:ext cx="2882471" cy="1180731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ch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ild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7EE987A-46CA-C541-B093-922DB69B66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2361" y="-3035300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082EEA9-CBB0-C445-8C94-47F9EFAA8443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58939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-</a:t>
            </a:r>
            <a:r>
              <a:rPr lang="en-US" sz="46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nk</a:t>
            </a:r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/-ng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11867" y="2065214"/>
            <a:ext cx="7520267" cy="99188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“-</a:t>
            </a:r>
            <a:r>
              <a:rPr lang="en-US" sz="2700" b="1" dirty="0" err="1">
                <a:latin typeface="Century Gothic" panose="020B0502020202020204" pitchFamily="34" charset="0"/>
              </a:rPr>
              <a:t>nk</a:t>
            </a:r>
            <a:r>
              <a:rPr lang="en-US" sz="2700" b="1" dirty="0">
                <a:latin typeface="Century Gothic" panose="020B0502020202020204" pitchFamily="34" charset="0"/>
              </a:rPr>
              <a:t>” and “-ng”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change the sound of the vowel.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pic>
        <p:nvPicPr>
          <p:cNvPr id="9" name="part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267" y="179999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7572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317516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ank&amp;th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267" y="4671432"/>
            <a:ext cx="609600" cy="609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9155" y="4600732"/>
            <a:ext cx="1138989" cy="781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CEC5BFEC-49B8-4E7B-AA13-BC995A9ACA45}"/>
              </a:ext>
            </a:extLst>
          </p:cNvPr>
          <p:cNvSpPr txBox="1">
            <a:spLocks/>
          </p:cNvSpPr>
          <p:nvPr/>
        </p:nvSpPr>
        <p:spPr>
          <a:xfrm>
            <a:off x="1700354" y="3362041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b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ank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907AE818-E0CB-4135-BC42-9A60957F9B85}"/>
              </a:ext>
            </a:extLst>
          </p:cNvPr>
          <p:cNvSpPr txBox="1">
            <a:spLocks/>
          </p:cNvSpPr>
          <p:nvPr/>
        </p:nvSpPr>
        <p:spPr>
          <a:xfrm>
            <a:off x="5161786" y="3362041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th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E67972-57A3-AE4E-BD3A-A9A9B2AE8AF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5194" y="-10236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51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4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18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11" grpId="0" animBg="1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1660124" y="1461687"/>
            <a:ext cx="301347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660124" y="2781875"/>
            <a:ext cx="3126119" cy="1381623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p-</a:t>
            </a:r>
            <a:endParaRPr lang="en-US" sz="45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2B4BEB-AAC9-47D2-9C0B-F425AEDB5965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7001DE1-BA56-4DA6-AE1C-8101AA51095E}"/>
              </a:ext>
            </a:extLst>
          </p:cNvPr>
          <p:cNvSpPr txBox="1">
            <a:spLocks/>
          </p:cNvSpPr>
          <p:nvPr/>
        </p:nvSpPr>
        <p:spPr>
          <a:xfrm>
            <a:off x="4622223" y="1430971"/>
            <a:ext cx="325244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nd</a:t>
            </a:r>
            <a:endParaRPr lang="en-US" sz="45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B78DD50-8015-488E-9002-660F1A56F831}"/>
              </a:ext>
            </a:extLst>
          </p:cNvPr>
          <p:cNvSpPr txBox="1">
            <a:spLocks/>
          </p:cNvSpPr>
          <p:nvPr/>
        </p:nvSpPr>
        <p:spPr>
          <a:xfrm>
            <a:off x="4673602" y="2659715"/>
            <a:ext cx="3066914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sk</a:t>
            </a:r>
            <a:endParaRPr lang="en-US" sz="45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D20EB61-714B-E644-92CC-DA5B565D20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7174" y="-1656205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6DC3572-7145-A849-9AA5-50C675807C9A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78658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10" grpId="0"/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8227" y="1464816"/>
            <a:ext cx="3204838" cy="1331650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suffer  </a:t>
            </a:r>
            <a:r>
              <a:rPr lang="en-US" sz="50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  <a:endParaRPr lang="en-US" sz="5000" b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pic>
        <p:nvPicPr>
          <p:cNvPr id="2" name="OtherSounds_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73979" y="498909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ther-ING">
            <a:hlinkClick r:id="" action="ppaction://media"/>
            <a:extLst>
              <a:ext uri="{FF2B5EF4-FFF2-40B4-BE49-F238E27FC236}">
                <a16:creationId xmlns:a16="http://schemas.microsoft.com/office/drawing/2014/main" id="{60D2939F-B34A-4193-9596-8BDE35732C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663" y="53941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46C3C54-F18E-4179-9217-ACADDF38854F}"/>
              </a:ext>
            </a:extLst>
          </p:cNvPr>
          <p:cNvSpPr/>
          <p:nvPr/>
        </p:nvSpPr>
        <p:spPr>
          <a:xfrm>
            <a:off x="117629" y="53941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D52018-837C-4BD5-99C4-6453E8251677}"/>
              </a:ext>
            </a:extLst>
          </p:cNvPr>
          <p:cNvSpPr/>
          <p:nvPr/>
        </p:nvSpPr>
        <p:spPr>
          <a:xfrm>
            <a:off x="1109710" y="823592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D196B11-340D-407F-82EA-EE30331C871D}"/>
              </a:ext>
            </a:extLst>
          </p:cNvPr>
          <p:cNvSpPr txBox="1">
            <a:spLocks/>
          </p:cNvSpPr>
          <p:nvPr/>
        </p:nvSpPr>
        <p:spPr>
          <a:xfrm>
            <a:off x="1242442" y="2902996"/>
            <a:ext cx="3476408" cy="1313895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beg  </a:t>
            </a:r>
            <a:r>
              <a:rPr lang="en-US" sz="5000" dirty="0" err="1">
                <a:latin typeface="Century Gothic" panose="020B0502020202020204" pitchFamily="34" charset="0"/>
              </a:rPr>
              <a:t>g</a:t>
            </a:r>
            <a:r>
              <a:rPr lang="en-US" sz="50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  <a:endParaRPr lang="en-US" sz="5000" b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5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A6F5571-F528-40A5-8B85-95F8C9325556}"/>
              </a:ext>
            </a:extLst>
          </p:cNvPr>
          <p:cNvSpPr txBox="1">
            <a:spLocks/>
          </p:cNvSpPr>
          <p:nvPr/>
        </p:nvSpPr>
        <p:spPr>
          <a:xfrm>
            <a:off x="5175681" y="1464816"/>
            <a:ext cx="2663301" cy="113634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cry  </a:t>
            </a:r>
            <a:r>
              <a:rPr lang="en-US" sz="50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  <a:endParaRPr lang="en-US" sz="5000" b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5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1B5C916-B541-4067-8C76-50510F8A18EA}"/>
              </a:ext>
            </a:extLst>
          </p:cNvPr>
          <p:cNvSpPr txBox="1">
            <a:spLocks/>
          </p:cNvSpPr>
          <p:nvPr/>
        </p:nvSpPr>
        <p:spPr>
          <a:xfrm flipH="1">
            <a:off x="5175680" y="2902997"/>
            <a:ext cx="2663300" cy="1313895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ly</a:t>
            </a:r>
            <a:r>
              <a:rPr lang="en-US" sz="5000" dirty="0">
                <a:latin typeface="Century Gothic" panose="020B0502020202020204" pitchFamily="34" charset="0"/>
              </a:rPr>
              <a:t>  </a:t>
            </a:r>
            <a:r>
              <a:rPr lang="en-US" sz="50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  <a:endParaRPr lang="en-US" sz="5000" b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5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5120DF-06A9-5647-9FCE-98AE20E36441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339B019-60A4-AD47-95F8-DD5AC10A7D9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78227" y="-291856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78069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24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  <p:bldP spid="11" grpId="0" build="p"/>
      <p:bldP spid="12" grpId="0" build="p"/>
      <p:bldP spid="13" grpId="0" build="p"/>
      <p:bldP spid="1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8301965" y="-933758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FCC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637316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 schwa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20258" y="1807236"/>
            <a:ext cx="8021406" cy="1044985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The schwa syllable has an “a” that sounds</a:t>
            </a:r>
          </a:p>
          <a:p>
            <a:pPr marL="0" indent="0" algn="ctr" fontAlgn="base"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 like the /u/ in banana.</a:t>
            </a:r>
            <a:r>
              <a:rPr lang="en-US" sz="30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720258" y="2783884"/>
            <a:ext cx="8021406" cy="6566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The banana is even shaped like a short u.</a:t>
            </a:r>
            <a:endParaRPr lang="en-US" sz="3000" dirty="0"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2602562" y="4430960"/>
            <a:ext cx="807044" cy="4192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5982698" y="4430959"/>
            <a:ext cx="807044" cy="419223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540764" y="3339206"/>
            <a:ext cx="5602986" cy="123139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7200" dirty="0" err="1">
                <a:latin typeface="Century Gothic" panose="020B0502020202020204" pitchFamily="34" charset="0"/>
              </a:rPr>
              <a:t>b</a:t>
            </a:r>
            <a:r>
              <a:rPr lang="en-US" sz="7200" b="1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a</a:t>
            </a:r>
            <a:r>
              <a:rPr lang="en-US" sz="72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 </a:t>
            </a:r>
            <a:r>
              <a:rPr lang="en-US" sz="7200" dirty="0">
                <a:latin typeface="Century Gothic" panose="020B0502020202020204" pitchFamily="34" charset="0"/>
              </a:rPr>
              <a:t>nan</a:t>
            </a:r>
            <a:r>
              <a:rPr lang="en-US" sz="72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 a</a:t>
            </a:r>
          </a:p>
        </p:txBody>
      </p:sp>
      <p:sp>
        <p:nvSpPr>
          <p:cNvPr id="13" name="Arrow: Right 12"/>
          <p:cNvSpPr/>
          <p:nvPr/>
        </p:nvSpPr>
        <p:spPr>
          <a:xfrm rot="18093150">
            <a:off x="2456214" y="4888240"/>
            <a:ext cx="395774" cy="340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FCC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2">
            <a:extLst>
              <a:ext uri="{FF2B5EF4-FFF2-40B4-BE49-F238E27FC236}">
                <a16:creationId xmlns:a16="http://schemas.microsoft.com/office/drawing/2014/main" id="{491B5C84-59CE-614B-8CA6-D536F5EF1E77}"/>
              </a:ext>
            </a:extLst>
          </p:cNvPr>
          <p:cNvSpPr/>
          <p:nvPr/>
        </p:nvSpPr>
        <p:spPr>
          <a:xfrm rot="18093150">
            <a:off x="5939574" y="4888241"/>
            <a:ext cx="395774" cy="340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5" name="New">
            <a:hlinkClick r:id="" action="ppaction://media"/>
            <a:extLst>
              <a:ext uri="{FF2B5EF4-FFF2-40B4-BE49-F238E27FC236}">
                <a16:creationId xmlns:a16="http://schemas.microsoft.com/office/drawing/2014/main" id="{455622D9-8CAE-E24B-8721-E165585E20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-18669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10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1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1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2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8" grpId="0" animBg="1"/>
      <p:bldP spid="3" grpId="0"/>
      <p:bldP spid="10" grpId="0" uiExpand="1" build="p"/>
      <p:bldP spid="13" grpId="0" animBg="1"/>
      <p:bldP spid="13" grpId="1" animBg="1"/>
      <p:bldP spid="19" grpId="0" animBg="1"/>
      <p:bldP spid="19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C4A64BD-F0C5-42E8-B1ED-E04D211B5B6C}"/>
              </a:ext>
            </a:extLst>
          </p:cNvPr>
          <p:cNvSpPr/>
          <p:nvPr/>
        </p:nvSpPr>
        <p:spPr>
          <a:xfrm>
            <a:off x="805840" y="920944"/>
            <a:ext cx="7582422" cy="40686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F67FE1D-BA64-4F9F-BFEB-DAAA67C73BE4}"/>
              </a:ext>
            </a:extLst>
          </p:cNvPr>
          <p:cNvSpPr txBox="1">
            <a:spLocks/>
          </p:cNvSpPr>
          <p:nvPr/>
        </p:nvSpPr>
        <p:spPr>
          <a:xfrm>
            <a:off x="2938510" y="2298824"/>
            <a:ext cx="4002004" cy="117930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50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 way		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40987B-ACB8-4746-B333-0FC86B58B1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3387073" y="2940905"/>
            <a:ext cx="807044" cy="419223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8E19C61-EA61-184A-95FF-0C2832CF36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37390" y="-1836086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42B922F-1CB5-854D-B67B-7FFA70C33B3C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12623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uiExpand="1" build="p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1819922" y="985975"/>
            <a:ext cx="1784412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lp</a:t>
            </a: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917325" y="2152049"/>
            <a:ext cx="2204101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ft</a:t>
            </a:r>
            <a:endParaRPr lang="en-US" sz="45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917325" y="3353692"/>
            <a:ext cx="192554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g</a:t>
            </a:r>
            <a:endParaRPr lang="en-US" sz="45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663387" y="1020092"/>
            <a:ext cx="3024675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k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pt</a:t>
            </a:r>
            <a:endParaRPr lang="en-US" sz="45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EC1F9C8-51F3-4EE9-B118-61D991ABEE61}"/>
              </a:ext>
            </a:extLst>
          </p:cNvPr>
          <p:cNvSpPr txBox="1">
            <a:spLocks/>
          </p:cNvSpPr>
          <p:nvPr/>
        </p:nvSpPr>
        <p:spPr>
          <a:xfrm>
            <a:off x="4722490" y="2152049"/>
            <a:ext cx="2831249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ll</a:t>
            </a:r>
            <a:endParaRPr lang="en-US" sz="45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B8DD63-23AE-4166-83C0-26DA7A064EA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B446AFF-C553-4F5A-9835-35A3E26265E9}"/>
              </a:ext>
            </a:extLst>
          </p:cNvPr>
          <p:cNvSpPr txBox="1">
            <a:spLocks/>
          </p:cNvSpPr>
          <p:nvPr/>
        </p:nvSpPr>
        <p:spPr>
          <a:xfrm>
            <a:off x="4663387" y="3318123"/>
            <a:ext cx="4711432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</a:t>
            </a:r>
            <a:r>
              <a:rPr lang="en-US" sz="5000" dirty="0" err="1">
                <a:latin typeface="Century Gothic" panose="020B0502020202020204" pitchFamily="34" charset="0"/>
              </a:rPr>
              <a:t>m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 err="1">
                <a:latin typeface="Century Gothic" panose="020B0502020202020204" pitchFamily="34" charset="0"/>
              </a:rPr>
              <a:t>nt</a:t>
            </a:r>
            <a:endParaRPr lang="en-US" sz="45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A7E194E-00DD-2048-98C4-1950408BD8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0925" y="-2375759"/>
            <a:ext cx="812800" cy="8128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BE300E7-AB3B-FC4D-9B82-505A14E82A06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0695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2050475" y="1011381"/>
            <a:ext cx="1752900" cy="1356215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t-</a:t>
            </a: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917326" y="2152049"/>
            <a:ext cx="2137840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v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s-</a:t>
            </a:r>
            <a:endParaRPr lang="en-US" sz="45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917325" y="3353692"/>
            <a:ext cx="231011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d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s-</a:t>
            </a:r>
            <a:endParaRPr lang="en-US" sz="45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730232" y="1020092"/>
            <a:ext cx="2425942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</a:t>
            </a:r>
            <a:r>
              <a:rPr lang="en-US" sz="5000" dirty="0" err="1">
                <a:latin typeface="Century Gothic" panose="020B0502020202020204" pitchFamily="34" charset="0"/>
              </a:rPr>
              <a:t>v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 err="1">
                <a:latin typeface="Century Gothic" panose="020B0502020202020204" pitchFamily="34" charset="0"/>
              </a:rPr>
              <a:t>l</a:t>
            </a:r>
            <a:endParaRPr lang="en-US" sz="45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EC1F9C8-51F3-4EE9-B118-61D991ABEE61}"/>
              </a:ext>
            </a:extLst>
          </p:cNvPr>
          <p:cNvSpPr txBox="1">
            <a:spLocks/>
          </p:cNvSpPr>
          <p:nvPr/>
        </p:nvSpPr>
        <p:spPr>
          <a:xfrm>
            <a:off x="4722490" y="2152049"/>
            <a:ext cx="292401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  <a:endParaRPr lang="en-US" sz="45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0684C4E-F866-44A4-94B5-22284DB7C261}"/>
              </a:ext>
            </a:extLst>
          </p:cNvPr>
          <p:cNvSpPr txBox="1">
            <a:spLocks/>
          </p:cNvSpPr>
          <p:nvPr/>
        </p:nvSpPr>
        <p:spPr>
          <a:xfrm>
            <a:off x="4767938" y="3297884"/>
            <a:ext cx="2587019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th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s</a:t>
            </a:r>
            <a:endParaRPr lang="en-US" sz="45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B8DD63-23AE-4166-83C0-26DA7A064EA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A10BC65-9C77-E84B-81A0-C4C48E66B9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14125" y="-2315772"/>
            <a:ext cx="812800" cy="8128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F279575-C8BD-4347-A199-C70F2D3691D8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40023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3080551" y="1074198"/>
            <a:ext cx="2423604" cy="1139736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n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258105" y="3137867"/>
            <a:ext cx="2405848" cy="1229948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st</a:t>
            </a:r>
            <a:endParaRPr lang="en-US" sz="45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2B4BEB-AAC9-47D2-9C0B-F425AEDB5965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7001DE1-BA56-4DA6-AE1C-8101AA51095E}"/>
              </a:ext>
            </a:extLst>
          </p:cNvPr>
          <p:cNvSpPr txBox="1">
            <a:spLocks/>
          </p:cNvSpPr>
          <p:nvPr/>
        </p:nvSpPr>
        <p:spPr>
          <a:xfrm>
            <a:off x="3192592" y="2148396"/>
            <a:ext cx="3193338" cy="98947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  <a:endParaRPr lang="en-US" sz="45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71927BE-AE8A-914F-A8F5-E6D5352B3F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2124" y="-2045949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C9BD941-B872-5648-8328-F941FDD3FB6C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8310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2355272" y="1296663"/>
            <a:ext cx="4502727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142696" y="2175029"/>
            <a:ext cx="3299668" cy="205214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</a:t>
            </a:r>
            <a:r>
              <a:rPr lang="en-US" sz="5000" dirty="0" err="1">
                <a:latin typeface="Century Gothic" panose="020B0502020202020204" pitchFamily="34" charset="0"/>
              </a:rPr>
              <a:t>s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 err="1">
                <a:latin typeface="Century Gothic" panose="020B0502020202020204" pitchFamily="34" charset="0"/>
              </a:rPr>
              <a:t>s</a:t>
            </a:r>
            <a:endParaRPr lang="en-US" sz="45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311236" y="1065320"/>
            <a:ext cx="2590800" cy="161787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s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 err="1">
                <a:latin typeface="Century Gothic" panose="020B0502020202020204" pitchFamily="34" charset="0"/>
              </a:rPr>
              <a:t>f</a:t>
            </a:r>
            <a:r>
              <a:rPr lang="en-US" sz="5000" dirty="0">
                <a:latin typeface="Century Gothic" panose="020B0502020202020204" pitchFamily="34" charset="0"/>
              </a:rPr>
              <a:t>-</a:t>
            </a:r>
            <a:endParaRPr lang="en-US" sz="45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ECF6411-4FD7-4AFF-96C6-00725C42F2A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7491BD7-ED18-49C5-9F71-3D20E2578A98}"/>
              </a:ext>
            </a:extLst>
          </p:cNvPr>
          <p:cNvSpPr txBox="1">
            <a:spLocks/>
          </p:cNvSpPr>
          <p:nvPr/>
        </p:nvSpPr>
        <p:spPr>
          <a:xfrm>
            <a:off x="3222594" y="3338004"/>
            <a:ext cx="3372169" cy="1041565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  <a:endParaRPr lang="en-US" sz="45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BEB6960-8D1F-9341-AD9E-EC98C7327C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29896" y="-1692161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F95988D-EE0C-BB42-AAB3-29E4ECF25116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19657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Open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12494" y="1920598"/>
            <a:ext cx="5719011" cy="480687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 open syllable has one vowel 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1996038" y="2456770"/>
            <a:ext cx="5117231" cy="5492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with no consonant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  <a:r>
              <a:rPr lang="en-US" sz="2700" b="1" dirty="0">
                <a:latin typeface="Century Gothic" panose="020B0502020202020204" pitchFamily="34" charset="0"/>
              </a:rPr>
              <a:t>after it, 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419629" y="2985816"/>
            <a:ext cx="4304740" cy="522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the vowel is long.</a:t>
            </a:r>
            <a:endParaRPr lang="en-US" sz="2700" dirty="0">
              <a:latin typeface="Century Gothic" panose="020B0502020202020204" pitchFamily="34" charset="0"/>
            </a:endParaRP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3054360" y="3588245"/>
            <a:ext cx="263880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g</a:t>
            </a:r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2" name="Arrow: Right 11"/>
          <p:cNvSpPr/>
          <p:nvPr/>
        </p:nvSpPr>
        <p:spPr>
          <a:xfrm rot="16200000">
            <a:off x="5155190" y="4757439"/>
            <a:ext cx="536448" cy="46193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Title 2"/>
          <p:cNvSpPr txBox="1">
            <a:spLocks/>
          </p:cNvSpPr>
          <p:nvPr/>
        </p:nvSpPr>
        <p:spPr>
          <a:xfrm>
            <a:off x="3968282" y="3165046"/>
            <a:ext cx="164634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8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301965" y="-826146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8D4F4AE-0ABC-1C4B-A417-01EDDAC0B2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250" y="-9386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30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10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1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6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9" grpId="0"/>
      <p:bldP spid="12" grpId="0" animBg="1"/>
      <p:bldP spid="12" grpId="1" animBg="1"/>
      <p:bldP spid="16" grpId="0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49623</TotalTime>
  <Words>363</Words>
  <Application>Microsoft Macintosh PowerPoint</Application>
  <PresentationFormat>On-screen Show (16:10)</PresentationFormat>
  <Paragraphs>136</Paragraphs>
  <Slides>42</Slides>
  <Notes>0</Notes>
  <HiddenSlides>0</HiddenSlides>
  <MMClips>46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Arial</vt:lpstr>
      <vt:lpstr>Calibri</vt:lpstr>
      <vt:lpstr>Calibri Light</vt:lpstr>
      <vt:lpstr>Century Gothic</vt:lpstr>
      <vt:lpstr>Courier New</vt:lpstr>
      <vt:lpstr>Ebrima</vt:lpstr>
      <vt:lpstr>Office Theme</vt:lpstr>
      <vt:lpstr>PowerPoint Presentation</vt:lpstr>
      <vt:lpstr>Words in  Syllable Types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 – Long Vowel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Silent e – Long Vowel</vt:lpstr>
      <vt:lpstr>PowerPoint Presentation</vt:lpstr>
      <vt:lpstr>PowerPoint Presentation</vt:lpstr>
      <vt:lpstr>PowerPoint Presentation</vt:lpstr>
      <vt:lpstr>Vowel Teams – Long Vowel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Vowel Teams – Other Sounds</vt:lpstr>
      <vt:lpstr>PowerPoint Presentation</vt:lpstr>
      <vt:lpstr>PowerPoint Presentation</vt:lpstr>
      <vt:lpstr>PowerPoint Presentation</vt:lpstr>
      <vt:lpstr>R - Controlled</vt:lpstr>
      <vt:lpstr>PowerPoint Presentation</vt:lpstr>
      <vt:lpstr>PowerPoint Presentation</vt:lpstr>
      <vt:lpstr>PowerPoint Presentation</vt:lpstr>
      <vt:lpstr>Consonant –  l-e</vt:lpstr>
      <vt:lpstr>PowerPoint Presentation</vt:lpstr>
      <vt:lpstr>PowerPoint Presentation</vt:lpstr>
      <vt:lpstr>Other Sounds – Long Vowel</vt:lpstr>
      <vt:lpstr>PowerPoint Presentation</vt:lpstr>
      <vt:lpstr>Other Sounds – -nk/-ng</vt:lpstr>
      <vt:lpstr>PowerPoint Presentation</vt:lpstr>
      <vt:lpstr>Other Sounds – schwa</vt:lpstr>
      <vt:lpstr>PowerPoint Presentation</vt:lpstr>
    </vt:vector>
  </TitlesOfParts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 Mary Say Yes to God?</dc:title>
  <dc:creator>Lisa Suggs</dc:creator>
  <cp:lastModifiedBy>Microsoft Office User</cp:lastModifiedBy>
  <cp:revision>462</cp:revision>
  <dcterms:created xsi:type="dcterms:W3CDTF">2017-01-10T01:35:56Z</dcterms:created>
  <dcterms:modified xsi:type="dcterms:W3CDTF">2018-06-01T16:31:33Z</dcterms:modified>
</cp:coreProperties>
</file>