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91" r:id="rId2"/>
    <p:sldId id="257" r:id="rId3"/>
    <p:sldId id="278" r:id="rId4"/>
    <p:sldId id="504" r:id="rId5"/>
    <p:sldId id="508" r:id="rId6"/>
    <p:sldId id="506" r:id="rId7"/>
    <p:sldId id="563" r:id="rId8"/>
    <p:sldId id="505" r:id="rId9"/>
    <p:sldId id="548" r:id="rId10"/>
    <p:sldId id="547" r:id="rId11"/>
    <p:sldId id="279" r:id="rId12"/>
    <p:sldId id="519" r:id="rId13"/>
    <p:sldId id="564" r:id="rId14"/>
    <p:sldId id="476" r:id="rId15"/>
    <p:sldId id="589" r:id="rId16"/>
    <p:sldId id="591" r:id="rId17"/>
    <p:sldId id="590" r:id="rId18"/>
    <p:sldId id="280" r:id="rId19"/>
    <p:sldId id="569" r:id="rId20"/>
    <p:sldId id="592" r:id="rId21"/>
    <p:sldId id="491" r:id="rId22"/>
    <p:sldId id="555" r:id="rId23"/>
    <p:sldId id="281" r:id="rId24"/>
    <p:sldId id="478" r:id="rId25"/>
    <p:sldId id="593" r:id="rId26"/>
    <p:sldId id="594" r:id="rId27"/>
    <p:sldId id="283" r:id="rId28"/>
    <p:sldId id="595" r:id="rId29"/>
    <p:sldId id="304" r:id="rId30"/>
    <p:sldId id="399" r:id="rId31"/>
    <p:sldId id="597" r:id="rId32"/>
    <p:sldId id="598" r:id="rId33"/>
    <p:sldId id="599" r:id="rId34"/>
    <p:sldId id="287" r:id="rId35"/>
    <p:sldId id="545" r:id="rId36"/>
    <p:sldId id="600" r:id="rId37"/>
    <p:sldId id="486" r:id="rId38"/>
    <p:sldId id="585" r:id="rId39"/>
    <p:sldId id="601" r:id="rId40"/>
    <p:sldId id="542" r:id="rId41"/>
    <p:sldId id="470" r:id="rId42"/>
    <p:sldId id="443" r:id="rId4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4B2"/>
    <a:srgbClr val="1506D4"/>
    <a:srgbClr val="FE9202"/>
    <a:srgbClr val="2E6CBE"/>
    <a:srgbClr val="FFFFFF"/>
    <a:srgbClr val="ED7D31"/>
    <a:srgbClr val="99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076" autoAdjust="0"/>
    <p:restoredTop sz="94280" autoAdjust="0"/>
  </p:normalViewPr>
  <p:slideViewPr>
    <p:cSldViewPr snapToGrid="0">
      <p:cViewPr varScale="1">
        <p:scale>
          <a:sx n="56" d="100"/>
          <a:sy n="56" d="100"/>
        </p:scale>
        <p:origin x="90" y="1206"/>
      </p:cViewPr>
      <p:guideLst/>
    </p:cSldViewPr>
  </p:slideViewPr>
  <p:outlineViewPr>
    <p:cViewPr>
      <p:scale>
        <a:sx n="33" d="100"/>
        <a:sy n="33" d="100"/>
      </p:scale>
      <p:origin x="0" y="-36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78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43707-40CE-1C4D-A342-DEBA2A69CDDC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AB4F1-E88B-3E4A-93A4-19F0B93E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2.m4a"/><Relationship Id="rId7" Type="http://schemas.openxmlformats.org/officeDocument/2006/relationships/image" Target="../media/image5.wmf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6.m4a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17.m4a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m4a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18.m4a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4a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19.m4a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9.m4a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3.png"/><Relationship Id="rId4" Type="http://schemas.openxmlformats.org/officeDocument/2006/relationships/image" Target="../media/image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5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5" Type="http://schemas.openxmlformats.org/officeDocument/2006/relationships/image" Target="../media/image3.png"/><Relationship Id="rId4" Type="http://schemas.openxmlformats.org/officeDocument/2006/relationships/image" Target="../media/image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7.m4a"/><Relationship Id="rId7" Type="http://schemas.microsoft.com/office/2007/relationships/hdphoto" Target="../media/hdphoto2.wdp"/><Relationship Id="rId2" Type="http://schemas.microsoft.com/office/2007/relationships/media" Target="../media/media36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BB9D0-464C-4D6C-BFC9-2A280939620B}"/>
              </a:ext>
            </a:extLst>
          </p:cNvPr>
          <p:cNvSpPr txBox="1"/>
          <p:nvPr/>
        </p:nvSpPr>
        <p:spPr>
          <a:xfrm>
            <a:off x="0" y="530493"/>
            <a:ext cx="334816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Part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2821F8-4937-FE45-85D6-D8F7F18506A1}"/>
              </a:ext>
            </a:extLst>
          </p:cNvPr>
          <p:cNvSpPr/>
          <p:nvPr/>
        </p:nvSpPr>
        <p:spPr>
          <a:xfrm>
            <a:off x="0" y="494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8EEA79-5243-D74D-909E-168BA5E19AAD}"/>
              </a:ext>
            </a:extLst>
          </p:cNvPr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93974E-D50E-9C4D-B9B8-7ABD8676D831}"/>
              </a:ext>
            </a:extLst>
          </p:cNvPr>
          <p:cNvCxnSpPr>
            <a:cxnSpLocks/>
          </p:cNvCxnSpPr>
          <p:nvPr/>
        </p:nvCxnSpPr>
        <p:spPr>
          <a:xfrm>
            <a:off x="0" y="1830606"/>
            <a:ext cx="9144000" cy="0"/>
          </a:xfrm>
          <a:prstGeom prst="line">
            <a:avLst/>
          </a:prstGeom>
          <a:ln w="762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3">
            <a:extLst>
              <a:ext uri="{FF2B5EF4-FFF2-40B4-BE49-F238E27FC236}">
                <a16:creationId xmlns:a16="http://schemas.microsoft.com/office/drawing/2014/main" id="{F454B466-122F-4A80-88D8-517BFD463883}"/>
              </a:ext>
            </a:extLst>
          </p:cNvPr>
          <p:cNvSpPr txBox="1">
            <a:spLocks/>
          </p:cNvSpPr>
          <p:nvPr/>
        </p:nvSpPr>
        <p:spPr>
          <a:xfrm>
            <a:off x="4735316" y="2600131"/>
            <a:ext cx="4184085" cy="115037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Syllable Divisions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38035E-4C54-475C-B2A0-A4D3275ACF74}"/>
              </a:ext>
            </a:extLst>
          </p:cNvPr>
          <p:cNvSpPr txBox="1"/>
          <p:nvPr/>
        </p:nvSpPr>
        <p:spPr>
          <a:xfrm>
            <a:off x="4166103" y="450038"/>
            <a:ext cx="4627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44. Jesus Goes Back to Heaven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C0D7A8-7BA9-42A3-93BD-319F8B148604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9000" contras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5" b="5825"/>
          <a:stretch/>
        </p:blipFill>
        <p:spPr bwMode="auto">
          <a:xfrm rot="10800000">
            <a:off x="1092819" y="1935610"/>
            <a:ext cx="2587989" cy="33868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1C2C41-574F-4D58-984F-6FE2B57565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82013" y="-12651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0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18" grpId="0"/>
      <p:bldP spid="1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428FD-A195-4731-A368-08E30855E404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FC377-F025-433A-8959-F03BAF434784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85AAED7-14DD-4F61-A381-68635908069E}"/>
              </a:ext>
            </a:extLst>
          </p:cNvPr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Chri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  t</a:t>
            </a:r>
            <a:r>
              <a:rPr lang="en-US" sz="8000" dirty="0">
                <a:latin typeface="Century Gothic" panose="020B0502020202020204" pitchFamily="34" charset="0"/>
              </a:rPr>
              <a:t>ian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7D97922-3399-4D09-943F-F59C29048EFD}"/>
              </a:ext>
            </a:extLst>
          </p:cNvPr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Christian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839757-861E-452A-B362-B4DB1217C0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26890" y="-1252361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47804E-6EC9-4D4F-9AED-44F136FBA542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769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55455" y="3094445"/>
            <a:ext cx="265810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 err="1">
                <a:latin typeface="Century Gothic" panose="020B0502020202020204" pitchFamily="34" charset="0"/>
              </a:rPr>
              <a:t>ti</a:t>
            </a:r>
            <a:r>
              <a:rPr lang="en-US" sz="7400" spc="300" dirty="0">
                <a:latin typeface="Century Gothic" panose="020B0502020202020204" pitchFamily="34" charset="0"/>
              </a:rPr>
              <a:t>  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95640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Tiger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66374"/>
            <a:ext cx="8743188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 after the first vowel.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first.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60861" y="4165096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ti</a:t>
            </a:r>
            <a:r>
              <a:rPr lang="en-US" sz="7400" dirty="0">
                <a:latin typeface="Century Gothic" panose="020B0502020202020204" pitchFamily="34" charset="0"/>
              </a:rPr>
              <a:t>  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7353" y="3257149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316451" y="3215758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li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4992073"/>
            <a:ext cx="609600" cy="6096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144" y="482841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58240" y="-895999"/>
            <a:ext cx="685760" cy="5884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183858[1]">
            <a:extLst>
              <a:ext uri="{FF2B5EF4-FFF2-40B4-BE49-F238E27FC236}">
                <a16:creationId xmlns:a16="http://schemas.microsoft.com/office/drawing/2014/main" id="{EC74F70E-F7B6-7544-B877-770B8D59A1F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398" y="937231"/>
            <a:ext cx="1647189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83858[1]">
            <a:extLst>
              <a:ext uri="{FF2B5EF4-FFF2-40B4-BE49-F238E27FC236}">
                <a16:creationId xmlns:a16="http://schemas.microsoft.com/office/drawing/2014/main" id="{2AFF167B-D9D1-1245-B90E-3EB8718F9451}"/>
              </a:ext>
            </a:extLst>
          </p:cNvPr>
          <p:cNvPicPr/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12" y="942186"/>
            <a:ext cx="1647190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068F5C-48E7-7549-9044-16A1A3918C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976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37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10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uiExpand="1"/>
      <p:bldP spid="3" grpId="0"/>
      <p:bldP spid="4" grpId="0" uiExpand="1" build="p"/>
      <p:bldP spid="19" grpId="0" uiExpand="1"/>
      <p:bldP spid="19" grpId="1"/>
      <p:bldP spid="9" grpId="0" uiExpand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na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 err="1">
                <a:latin typeface="Century Gothic" panose="020B0502020202020204" pitchFamily="34" charset="0"/>
              </a:rPr>
              <a:t>ions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nations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F1105-0721-4886-83DC-2180EE20BBD6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EECD6-5580-435B-A4E6-48A21168838D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A67412-5DB4-4D5E-A525-EADAC1FD0D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05662" y="-12585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650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 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 err="1">
                <a:latin typeface="Century Gothic" panose="020B0502020202020204" pitchFamily="34" charset="0"/>
              </a:rPr>
              <a:t>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F1105-0721-4886-83DC-2180EE20BBD6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EECD6-5580-435B-A4E6-48A21168838D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5E5B0C5-0657-446D-9B91-71A1195B7F5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35162" y="-12623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82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  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>
                <a:latin typeface="Century Gothic" panose="020B0502020202020204" pitchFamily="34" charset="0"/>
              </a:rPr>
              <a:t>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Jesus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F1105-0721-4886-83DC-2180EE20BBD6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EECD6-5580-435B-A4E6-48A21168838D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F37491B-D677-4886-8D29-D2687B25E34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49906" y="-12575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14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Pe 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Peter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F1105-0721-4886-83DC-2180EE20BBD6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EECD6-5580-435B-A4E6-48A21168838D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8FE7F7-E025-4AFB-9ADB-3F8320B5A1D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79407" y="-12485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80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 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 err="1">
                <a:latin typeface="Century Gothic" panose="020B0502020202020204" pitchFamily="34" charset="0"/>
              </a:rPr>
              <a:t>ieve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believe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F1105-0721-4886-83DC-2180EE20BBD6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EECD6-5580-435B-A4E6-48A21168838D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3B62A8-C00D-4C7E-A1F0-81E1956E22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80851" y="-12489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1936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  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b</a:t>
            </a:r>
            <a:r>
              <a:rPr lang="en-US" sz="8000" dirty="0">
                <a:latin typeface="Century Gothic" panose="020B0502020202020204" pitchFamily="34" charset="0"/>
              </a:rPr>
              <a:t>ey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obey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F1105-0721-4886-83DC-2180EE20BBD6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EECD6-5580-435B-A4E6-48A21168838D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4CEE654-3495-4B64-9C92-AD6F66E116C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22206" y="-12476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847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84296" y="3111753"/>
            <a:ext cx="361349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ca   el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0244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Camel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74359"/>
            <a:ext cx="8743188" cy="174075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en-US" sz="2300" b="1" dirty="0">
                <a:latin typeface="Century Gothic" panose="020B0502020202020204" pitchFamily="34" charset="0"/>
              </a:rPr>
              <a:t>after the first consonant.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second.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381762" y="4232633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ca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7400" dirty="0">
                <a:latin typeface="Century Gothic" panose="020B0502020202020204" pitchFamily="34" charset="0"/>
              </a:rPr>
              <a:t>  el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0794" y="326735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173640" y="323720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496340" y="-858303"/>
            <a:ext cx="647660" cy="6271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C900356151[1]">
            <a:extLst>
              <a:ext uri="{FF2B5EF4-FFF2-40B4-BE49-F238E27FC236}">
                <a16:creationId xmlns:a16="http://schemas.microsoft.com/office/drawing/2014/main" id="{093F8DA3-17EE-9149-A90D-30D6F83A4DF9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45" y="855351"/>
            <a:ext cx="2212975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C900356151[1]">
            <a:extLst>
              <a:ext uri="{FF2B5EF4-FFF2-40B4-BE49-F238E27FC236}">
                <a16:creationId xmlns:a16="http://schemas.microsoft.com/office/drawing/2014/main" id="{A617D307-EA61-134F-9FE1-430217B4E4E1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680" y="855351"/>
            <a:ext cx="2159044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6A08D0-2BD1-AB41-86B0-BC69DF579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406" y="-8239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8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300"/>
                                  </p:stCondLst>
                                  <p:iterate type="wd">
                                    <p:tmPct val="81818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e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r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 y thing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everything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956385-155F-4C40-859F-BE7AF9B30A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ADEBB8-428E-4FBC-9CFF-288CC9C472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8180" y="-12463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5132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D459AE-D3E0-4DD9-83F4-D5BB575F1BAF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311DFDD-235C-401D-A26E-5D96C5A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27033"/>
            <a:ext cx="9144000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Dividing Words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FD6D3-67A3-410F-885D-FD9785927C4C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DC4E871-D26E-41AC-9B73-F0764BF0E7E7}"/>
              </a:ext>
            </a:extLst>
          </p:cNvPr>
          <p:cNvSpPr txBox="1">
            <a:spLocks/>
          </p:cNvSpPr>
          <p:nvPr/>
        </p:nvSpPr>
        <p:spPr>
          <a:xfrm>
            <a:off x="-1" y="2920095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Into Syllables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1FF984-E112-49D5-BABE-7D7D927BEB3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EE44CF-99F1-4178-ACB1-114E9C7A658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EB14D9-A7AD-4147-9F07-F60B52AC99AD}"/>
              </a:ext>
            </a:extLst>
          </p:cNvPr>
          <p:cNvSpPr/>
          <p:nvPr/>
        </p:nvSpPr>
        <p:spPr>
          <a:xfrm>
            <a:off x="8223249" y="-919981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8F4A5C-D522-4534-8B03-103BD1CD9F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45418" y="-10122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88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5" grpId="0"/>
      <p:bldP spid="17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r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v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forever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956385-155F-4C40-859F-BE7AF9B30A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8FFD9D4-B391-4A98-9DB3-3A0A62BB9E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53148" y="-1251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900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hea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en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heaven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956385-155F-4C40-859F-BE7AF9B30A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393BAED-EF7A-4EA5-98B2-82ED2D4D50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7678" y="-12606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910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mi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r</a:t>
            </a:r>
            <a:r>
              <a:rPr lang="en-US" sz="8000" dirty="0">
                <a:latin typeface="Century Gothic" panose="020B0502020202020204" pitchFamily="34" charset="0"/>
              </a:rPr>
              <a:t>  a </a:t>
            </a:r>
            <a:r>
              <a:rPr lang="en-US" sz="8000" dirty="0" err="1">
                <a:latin typeface="Century Gothic" panose="020B0502020202020204" pitchFamily="34" charset="0"/>
              </a:rPr>
              <a:t>cles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miracles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956385-155F-4C40-859F-BE7AF9B30A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A1E131-0438-4AF3-9013-09C23E46A1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31923" y="-1251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4432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94300" y="2826910"/>
            <a:ext cx="152317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tu</a:t>
            </a:r>
            <a:r>
              <a:rPr lang="en-US" sz="7400" spc="600" dirty="0">
                <a:latin typeface="Century Gothic" panose="020B0502020202020204" pitchFamily="34" charset="0"/>
              </a:rPr>
              <a:t>r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Turtle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92595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When you see consonant-l-e, </a:t>
            </a:r>
          </a:p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count back three and divide.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628650" y="4079324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tur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tle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495626" y="2903110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483100" y="2846422"/>
            <a:ext cx="545342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600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endParaRPr lang="en-US" sz="7400" dirty="0"/>
          </a:p>
        </p:txBody>
      </p:sp>
      <p:sp>
        <p:nvSpPr>
          <p:cNvPr id="20" name="Rectangle 19"/>
          <p:cNvSpPr/>
          <p:nvPr/>
        </p:nvSpPr>
        <p:spPr>
          <a:xfrm>
            <a:off x="4821136" y="2857360"/>
            <a:ext cx="45076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endParaRPr lang="en-US" sz="7400" dirty="0"/>
          </a:p>
        </p:txBody>
      </p:sp>
      <p:sp>
        <p:nvSpPr>
          <p:cNvPr id="22" name="Rectangle 21"/>
          <p:cNvSpPr/>
          <p:nvPr/>
        </p:nvSpPr>
        <p:spPr>
          <a:xfrm>
            <a:off x="5065568" y="2826910"/>
            <a:ext cx="83067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506D4"/>
                </a:solidFill>
                <a:latin typeface="Century Gothic" panose="020B0502020202020204" pitchFamily="34" charset="0"/>
              </a:rPr>
              <a:t>e</a:t>
            </a:r>
            <a:endParaRPr lang="en-US" sz="7400" dirty="0">
              <a:solidFill>
                <a:srgbClr val="1506D4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496340" y="-928047"/>
            <a:ext cx="64766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MC900391444[1]">
            <a:extLst>
              <a:ext uri="{FF2B5EF4-FFF2-40B4-BE49-F238E27FC236}">
                <a16:creationId xmlns:a16="http://schemas.microsoft.com/office/drawing/2014/main" id="{3ED682D8-3315-EA49-B67D-07BD315AA070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>
            <a:off x="209549" y="707509"/>
            <a:ext cx="2042795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MC900391444[1]">
            <a:extLst>
              <a:ext uri="{FF2B5EF4-FFF2-40B4-BE49-F238E27FC236}">
                <a16:creationId xmlns:a16="http://schemas.microsoft.com/office/drawing/2014/main" id="{D6FC43B1-5CDF-3C45-B6EE-72A3228E6F76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 flipH="1">
            <a:off x="7005641" y="625331"/>
            <a:ext cx="1928810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9E53D8-7ACF-DB45-AF7F-D4C6B2C8DA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9" end="375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250" y="-1031738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4FF9AA-DE73-4E54-854A-50A311A9AB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42" end="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0946" y="-9741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9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8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64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1360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2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6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1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5" grpId="0"/>
      <p:bldP spid="5" grpId="1"/>
      <p:bldP spid="20" grpId="0"/>
      <p:bldP spid="20" grpId="1"/>
      <p:bldP spid="22" grpId="0"/>
      <p:bldP spid="22" grpId="1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 ci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ple</a:t>
            </a:r>
            <a:r>
              <a:rPr lang="en-US" sz="8000" dirty="0" err="1">
                <a:latin typeface="Century Gothic" panose="020B0502020202020204" pitchFamily="34" charset="0"/>
              </a:rPr>
              <a:t>s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disciples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4AA04-868F-DE4F-9323-41FDDC137C4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779D41-BBEC-42CB-B468-4082535B4A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31922" y="-12458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3225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7692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peo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ple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people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4AA04-868F-DE4F-9323-41FDDC137C4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9CF088-3794-46AE-80DB-EDA87B8596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26892" y="-12484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092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9231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mir</a:t>
            </a:r>
            <a:r>
              <a:rPr lang="en-US" sz="8000" dirty="0">
                <a:latin typeface="Century Gothic" panose="020B0502020202020204" pitchFamily="34" charset="0"/>
              </a:rPr>
              <a:t> a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cle</a:t>
            </a:r>
            <a:r>
              <a:rPr lang="en-US" sz="8000" dirty="0" err="1">
                <a:latin typeface="Century Gothic" panose="020B0502020202020204" pitchFamily="34" charset="0"/>
              </a:rPr>
              <a:t>s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miracles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4AA04-868F-DE4F-9323-41FDDC137C4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F115A80-FAF2-48F7-A568-BBE5CA0C85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35161" y="-12599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608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6154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24759" y="2712497"/>
            <a:ext cx="26502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400" spc="320" dirty="0">
                <a:latin typeface="Century Gothic" panose="020B0502020202020204" pitchFamily="34" charset="0"/>
              </a:rPr>
              <a:t>l</a:t>
            </a:r>
            <a:r>
              <a:rPr lang="en-US" sz="7400" b="1" spc="320" dirty="0">
                <a:solidFill>
                  <a:srgbClr val="1414B2"/>
                </a:solidFill>
                <a:latin typeface="Century Gothic" panose="020B0502020202020204" pitchFamily="34" charset="0"/>
              </a:rPr>
              <a:t>io</a:t>
            </a:r>
            <a:r>
              <a:rPr lang="en-US" sz="7400" spc="320" dirty="0">
                <a:latin typeface="Century Gothic" panose="020B0502020202020204" pitchFamily="34" charset="0"/>
              </a:rPr>
              <a:t>n</a:t>
            </a:r>
            <a:endParaRPr lang="en-US" sz="7400" spc="32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0913"/>
            <a:ext cx="7886700" cy="895356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Lion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386243"/>
            <a:ext cx="8743188" cy="770324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If a word has two vowels together </a:t>
            </a:r>
          </a:p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that make two different sounds,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76297" y="4012418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l</a:t>
            </a:r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i  o</a:t>
            </a:r>
            <a:r>
              <a:rPr lang="en-US" sz="7400" spc="300" dirty="0">
                <a:latin typeface="Century Gothic" panose="020B0502020202020204" pitchFamily="34" charset="0"/>
              </a:rPr>
              <a:t>n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283757" y="283620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46694" y="-940005"/>
            <a:ext cx="759166" cy="6138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7E078-92EB-4225-9ADA-747ACBBDA745}"/>
              </a:ext>
            </a:extLst>
          </p:cNvPr>
          <p:cNvSpPr/>
          <p:nvPr/>
        </p:nvSpPr>
        <p:spPr>
          <a:xfrm>
            <a:off x="2421411" y="2167773"/>
            <a:ext cx="430117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100" b="1" dirty="0">
                <a:latin typeface="Century Gothic" panose="020B0502020202020204" pitchFamily="34" charset="0"/>
              </a:rPr>
              <a:t>divide between the two vowels.</a:t>
            </a:r>
            <a:endParaRPr lang="en-US" sz="2100" dirty="0">
              <a:latin typeface="Century Gothic" panose="020B0502020202020204" pitchFamily="34" charset="0"/>
            </a:endParaRPr>
          </a:p>
        </p:txBody>
      </p:sp>
      <p:pic>
        <p:nvPicPr>
          <p:cNvPr id="14" name="Picture 13" descr="MC900135089[1]">
            <a:extLst>
              <a:ext uri="{FF2B5EF4-FFF2-40B4-BE49-F238E27FC236}">
                <a16:creationId xmlns:a16="http://schemas.microsoft.com/office/drawing/2014/main" id="{BAAACD83-B961-AB46-B563-4E2C90FBD978}"/>
              </a:ext>
            </a:extLst>
          </p:cNvPr>
          <p:cNvPicPr/>
          <p:nvPr/>
        </p:nvPicPr>
        <p:blipFill>
          <a:blip r:embed="rId4">
            <a:grayscl/>
            <a:biLevel thresh="5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588" y="1819938"/>
            <a:ext cx="2218690" cy="163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35089[1]">
            <a:extLst>
              <a:ext uri="{FF2B5EF4-FFF2-40B4-BE49-F238E27FC236}">
                <a16:creationId xmlns:a16="http://schemas.microsoft.com/office/drawing/2014/main" id="{D58701DE-FE15-4549-81E9-DF1A806D6065}"/>
              </a:ext>
            </a:extLst>
          </p:cNvPr>
          <p:cNvPicPr/>
          <p:nvPr/>
        </p:nvPicPr>
        <p:blipFill>
          <a:blip r:embed="rId4">
            <a:grayscl/>
            <a:biLevel thresh="5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6697" y="1865324"/>
            <a:ext cx="2158550" cy="163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F0F659-D4F9-514D-9D6D-9BC9B0D105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7197" y="-9758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2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9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26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6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Mes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s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i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 a</a:t>
            </a:r>
            <a:r>
              <a:rPr lang="en-US" sz="8000" dirty="0">
                <a:latin typeface="Century Gothic" panose="020B0502020202020204" pitchFamily="34" charset="0"/>
              </a:rPr>
              <a:t>h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Messiah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4AA04-868F-DE4F-9323-41FDDC137C4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5DCD71-48CA-4FD2-B838-DA5F31412A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17174" y="-1251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63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6154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369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Anteater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658492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200" b="1" dirty="0">
                <a:latin typeface="Century Gothic" panose="020B0502020202020204" pitchFamily="34" charset="0"/>
              </a:rPr>
              <a:t>These compound words are made up of two smaller words.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830452" y="2527239"/>
            <a:ext cx="28638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9214" y="3356841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1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9607" y="3344696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2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38870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  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463279" y="2527240"/>
            <a:ext cx="3757807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078962" y="2525405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580362" y="3381893"/>
            <a:ext cx="1448496" cy="12907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147179" y="3381893"/>
            <a:ext cx="2391407" cy="382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8505A2D-A2AE-9042-AE54-BEA42559B73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22" y="2234418"/>
            <a:ext cx="1932940" cy="1062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3A160F-EB03-EC4D-90DC-0CA05E0E1AE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601" y="2347051"/>
            <a:ext cx="1775078" cy="106235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500802-9468-194F-A3CA-B2990E3978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316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340" y="-944730"/>
            <a:ext cx="812800" cy="812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E66AC4-E6F6-46EB-9335-9EEDB8B2C1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8879" y="-9064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1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390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/>
      <p:bldP spid="4" grpId="0" build="p"/>
      <p:bldP spid="19" grpId="0"/>
      <p:bldP spid="2" grpId="0"/>
      <p:bldP spid="6" grpId="0"/>
      <p:bldP spid="8" grpId="0"/>
      <p:bldP spid="8" grpId="1"/>
      <p:bldP spid="9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5055" y="2951292"/>
            <a:ext cx="294503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dirty="0">
                <a:latin typeface="Century Gothic" panose="020B0502020202020204" pitchFamily="34" charset="0"/>
              </a:rPr>
              <a:t>     it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2546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Rabbit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" y="1576306"/>
            <a:ext cx="9143999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When you see two consonants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divide between the consonants.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" y="4091476"/>
            <a:ext cx="8820144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dirty="0">
                <a:latin typeface="Century Gothic" panose="020B0502020202020204" pitchFamily="34" charset="0"/>
              </a:rPr>
              <a:t>it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0995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bb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48200" y="304036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325566[1]">
            <a:extLst>
              <a:ext uri="{FF2B5EF4-FFF2-40B4-BE49-F238E27FC236}">
                <a16:creationId xmlns:a16="http://schemas.microsoft.com/office/drawing/2014/main" id="{2C3F93C7-78D1-B542-9FEA-8FA8D46858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62716"/>
            <a:ext cx="1369060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325566[1]">
            <a:extLst>
              <a:ext uri="{FF2B5EF4-FFF2-40B4-BE49-F238E27FC236}">
                <a16:creationId xmlns:a16="http://schemas.microsoft.com/office/drawing/2014/main" id="{553F5934-2ADD-0945-93B1-CAE2977920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9341" y="752708"/>
            <a:ext cx="1316009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F35930-4250-3142-BF31-FC74B8347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300" y="-13176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9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320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  to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into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E11482-B9A1-0D49-BE03-91B2600ED60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55E3FA-97F3-4C98-A596-2BBC84A7C1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69690" y="-12576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995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for  ever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forever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E11482-B9A1-0D49-BE03-91B2600ED60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F7DDD64-DFB9-4DFF-B72D-2EB9417FD3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28684" y="-12679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1040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85714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world  wide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worldwide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E11482-B9A1-0D49-BE03-91B2600ED60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ACA61E-EBF1-4805-93E8-38A8348507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63213" y="-12576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2738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every  thing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everything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E11482-B9A1-0D49-BE03-91B2600ED60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4433BD0-2C34-44CD-8D1F-7FEFB5D9AB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46671" y="-12826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0198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4615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Foxes Suffixes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dirty="0">
                <a:latin typeface="Century Gothic" panose="020B0502020202020204" pitchFamily="34" charset="0"/>
              </a:rPr>
              <a:t>Focus on your base word.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6986" y="3926333"/>
            <a:ext cx="85153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fox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9" y="251571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spc="-100" dirty="0">
                <a:latin typeface="Century Gothic" panose="020B0502020202020204" pitchFamily="34" charset="0"/>
              </a:rPr>
              <a:t>fox </a:t>
            </a:r>
            <a:r>
              <a:rPr lang="en-US" sz="8000" b="1" u="sng" spc="100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spc="1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56385" y="244536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lip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9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841" y="11001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20221" y="2017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713A98-980B-4797-8773-F9E5CFC7AFBE}"/>
              </a:ext>
            </a:extLst>
          </p:cNvPr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69F2F2-024B-3840-8F62-4001AF815275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980725"/>
            <a:ext cx="2035738" cy="16231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6E0A8-3E99-524E-A421-53DA327BEA3E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549" y="1015390"/>
            <a:ext cx="1944691" cy="16172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E247E0-C075-3943-A3C1-D391C71DEB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002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17480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720E45-1034-40C5-8A1D-65E8F726E1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65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7440" y="-9552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129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  <p:bldP spid="4" grpId="0" build="p"/>
      <p:bldP spid="7" grpId="0"/>
      <p:bldP spid="7" grpId="1"/>
      <p:bldP spid="19" grpId="0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271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believ  </a:t>
            </a:r>
            <a:r>
              <a:rPr lang="en-US" sz="8000" b="1" u="sng" dirty="0">
                <a:solidFill>
                  <a:srgbClr val="ED7D31"/>
                </a:solidFill>
                <a:latin typeface="Century Gothic" panose="020B0502020202020204" pitchFamily="34" charset="0"/>
              </a:rPr>
              <a:t>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rs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believers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ACBA41-4956-2743-BDA4-CE0140755BA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02D03C4-6572-48A0-AF1E-5ED461052B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8180" y="-12501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13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37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271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follow  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ers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followers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ACBA41-4956-2743-BDA4-CE0140755BA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E7CC0A-CAF9-4D51-BBF7-405AD14BF5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17173" y="-1251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408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1818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eat 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eating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7A61CC-2059-403E-90E0-A5D5C88D1E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18968" y="-12812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569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believ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believing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90E6003-7855-49A7-BDC1-F1DCB8C3A3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1419" y="-1251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0202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lov</a:t>
            </a:r>
            <a:r>
              <a:rPr lang="en-US" sz="8000" b="1" u="sng" dirty="0">
                <a:solidFill>
                  <a:srgbClr val="ED7D31"/>
                </a:solidFill>
                <a:latin typeface="Century Gothic" panose="020B0502020202020204" pitchFamily="34" charset="0"/>
              </a:rPr>
              <a:t>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loved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F6A0FF9-A868-4F09-AF7D-17E96A7E73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13934" y="-12808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334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428FD-A195-4731-A368-08E30855E404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FC377-F025-433A-8959-F03BAF434784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85AAED7-14DD-4F61-A381-68635908069E}"/>
              </a:ext>
            </a:extLst>
          </p:cNvPr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a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f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7D97922-3399-4D09-943F-F59C29048EFD}"/>
              </a:ext>
            </a:extLst>
          </p:cNvPr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after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071C008-20D0-4EDA-84D7-E26992EDDF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43432" y="-1262373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40955D-1489-4FFC-B24C-4E9D5E46055A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5998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ask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asked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9283D4-38E3-416B-AC8F-4241AD3B21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28682" y="-12664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489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0060" y="684648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Other Syllable Divisions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2539554"/>
            <a:ext cx="9143999" cy="1422625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Some words don’t fit so neatly</a:t>
            </a:r>
          </a:p>
          <a:p>
            <a:pPr marL="0" indent="0" algn="ctr" fontAlgn="base">
              <a:buNone/>
            </a:pPr>
            <a:endParaRPr lang="en-US" sz="1800" b="1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into standard syllable division patterns</a:t>
            </a:r>
            <a:r>
              <a:rPr lang="en-US" sz="2300" b="1" dirty="0">
                <a:latin typeface="Century Gothic" panose="020B0502020202020204" pitchFamily="34" charset="0"/>
              </a:rPr>
              <a:t>.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69824" y="5722215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58772" y="-128783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1812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70CA57-4A5D-D849-93F0-EA777F2C1DBA}"/>
              </a:ext>
            </a:extLst>
          </p:cNvPr>
          <p:cNvSpPr/>
          <p:nvPr/>
        </p:nvSpPr>
        <p:spPr>
          <a:xfrm>
            <a:off x="6768224" y="-3703805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99EDC8-EE0E-7B42-946E-6FB0441ED9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3785" y="-11420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ang  </a:t>
            </a:r>
            <a:r>
              <a:rPr lang="en-US" sz="8000" dirty="0" err="1">
                <a:latin typeface="Century Gothic" panose="020B0502020202020204" pitchFamily="34" charset="0"/>
              </a:rPr>
              <a:t>els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angels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89DA3F-68BA-40CF-8D1E-F2FD620BB53D}"/>
              </a:ext>
            </a:extLst>
          </p:cNvPr>
          <p:cNvSpPr/>
          <p:nvPr/>
        </p:nvSpPr>
        <p:spPr>
          <a:xfrm>
            <a:off x="0" y="11812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78FCBA-0AD2-4CE4-AD21-DDB321D037E8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6EF144-E5C8-469A-AC72-9A78ACA390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79405" y="-12366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5477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428FD-A195-4731-A368-08E30855E404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FC377-F025-433A-8959-F03BAF434784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85AAED7-14DD-4F61-A381-68635908069E}"/>
              </a:ext>
            </a:extLst>
          </p:cNvPr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wri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  t</a:t>
            </a:r>
            <a:r>
              <a:rPr lang="en-US" sz="8000" dirty="0">
                <a:latin typeface="Century Gothic" panose="020B0502020202020204" pitchFamily="34" charset="0"/>
              </a:rPr>
              <a:t>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7D97922-3399-4D09-943F-F59C29048EFD}"/>
              </a:ext>
            </a:extLst>
          </p:cNvPr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written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2448EAB-14EA-48E1-B621-8F6F8E5223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82645" y="-1251359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932A92-EEAA-41C6-9B7F-55FC563768A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33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428FD-A195-4731-A368-08E30855E404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FC377-F025-433A-8959-F03BAF434784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85AAED7-14DD-4F61-A381-68635908069E}"/>
              </a:ext>
            </a:extLst>
          </p:cNvPr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p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 err="1">
                <a:latin typeface="Century Gothic" panose="020B0502020202020204" pitchFamily="34" charset="0"/>
              </a:rPr>
              <a:t>ize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7D97922-3399-4D09-943F-F59C29048EFD}"/>
              </a:ext>
            </a:extLst>
          </p:cNvPr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baptize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E32DB3-B9B9-46CC-BE2C-56E95A279C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17172" y="-1252360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D86695B-70D6-4F4B-992B-00D313EC58C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9141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428FD-A195-4731-A368-08E30855E404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FC377-F025-433A-8959-F03BAF434784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85AAED7-14DD-4F61-A381-68635908069E}"/>
              </a:ext>
            </a:extLst>
          </p:cNvPr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Me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 err="1">
                <a:latin typeface="Century Gothic" panose="020B0502020202020204" pitchFamily="34" charset="0"/>
              </a:rPr>
              <a:t>i</a:t>
            </a:r>
            <a:r>
              <a:rPr lang="en-US" sz="8000" dirty="0">
                <a:latin typeface="Century Gothic" panose="020B0502020202020204" pitchFamily="34" charset="0"/>
              </a:rPr>
              <a:t> ah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7D97922-3399-4D09-943F-F59C29048EFD}"/>
              </a:ext>
            </a:extLst>
          </p:cNvPr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Messiah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9915217-43CF-4CC2-8A3D-C7D6E92BC4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1420" y="-1251399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2287873-A45F-4AA6-A5B7-D68564C3AFE2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400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428FD-A195-4731-A368-08E30855E404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FC377-F025-433A-8959-F03BAF434784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85AAED7-14DD-4F61-A381-68635908069E}"/>
              </a:ext>
            </a:extLst>
          </p:cNvPr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  c</a:t>
            </a:r>
            <a:r>
              <a:rPr lang="en-US" sz="8000" dirty="0">
                <a:latin typeface="Century Gothic" panose="020B0502020202020204" pitchFamily="34" charset="0"/>
              </a:rPr>
              <a:t>i </a:t>
            </a:r>
            <a:r>
              <a:rPr lang="en-US" sz="8000" dirty="0" err="1">
                <a:latin typeface="Century Gothic" panose="020B0502020202020204" pitchFamily="34" charset="0"/>
              </a:rPr>
              <a:t>ples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7D97922-3399-4D09-943F-F59C29048EFD}"/>
              </a:ext>
            </a:extLst>
          </p:cNvPr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disciples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9872F8F-2B2F-4246-8884-A97C461A92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85884" y="-1262908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9A4EBF-AE95-4FE1-B034-EF3DED99FC2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6615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428FD-A195-4731-A368-08E30855E404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FC377-F025-433A-8959-F03BAF434784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85AAED7-14DD-4F61-A381-68635908069E}"/>
              </a:ext>
            </a:extLst>
          </p:cNvPr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fo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 l</a:t>
            </a:r>
            <a:r>
              <a:rPr lang="en-US" sz="8000" dirty="0">
                <a:latin typeface="Century Gothic" panose="020B0502020202020204" pitchFamily="34" charset="0"/>
              </a:rPr>
              <a:t>ow 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7D97922-3399-4D09-943F-F59C29048EFD}"/>
              </a:ext>
            </a:extLst>
          </p:cNvPr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follower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D6294C-3351-424A-9980-F74BAD1C77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79406" y="-1267108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9FB798-15AD-461A-81A7-036135123AD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192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64148</TotalTime>
  <Words>285</Words>
  <Application>Microsoft Office PowerPoint</Application>
  <PresentationFormat>On-screen Show (16:10)</PresentationFormat>
  <Paragraphs>123</Paragraphs>
  <Slides>42</Slides>
  <Notes>0</Notes>
  <HiddenSlides>0</HiddenSlides>
  <MMClips>53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Century Gothic</vt:lpstr>
      <vt:lpstr>Office Theme</vt:lpstr>
      <vt:lpstr>PowerPoint Presentation</vt:lpstr>
      <vt:lpstr>Dividing Words</vt:lpstr>
      <vt:lpstr>Rabbit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Tiger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Camel Words</vt:lpstr>
      <vt:lpstr>PowerPoint Presentation</vt:lpstr>
      <vt:lpstr>PowerPoint Presentation</vt:lpstr>
      <vt:lpstr>PowerPoint Presentation</vt:lpstr>
      <vt:lpstr>PowerPoint Presentation</vt:lpstr>
      <vt:lpstr>Turtle Words</vt:lpstr>
      <vt:lpstr>PowerPoint Presentation</vt:lpstr>
      <vt:lpstr>PowerPoint Presentation</vt:lpstr>
      <vt:lpstr>PowerPoint Presentation</vt:lpstr>
      <vt:lpstr>Lion Words</vt:lpstr>
      <vt:lpstr>PowerPoint Presentation</vt:lpstr>
      <vt:lpstr>Anteater Words</vt:lpstr>
      <vt:lpstr>PowerPoint Presentation</vt:lpstr>
      <vt:lpstr>PowerPoint Presentation</vt:lpstr>
      <vt:lpstr>PowerPoint Presentation</vt:lpstr>
      <vt:lpstr>PowerPoint Presentation</vt:lpstr>
      <vt:lpstr>Foxes Suffixes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Syllable Divisions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655</cp:revision>
  <dcterms:created xsi:type="dcterms:W3CDTF">2017-01-10T01:35:56Z</dcterms:created>
  <dcterms:modified xsi:type="dcterms:W3CDTF">2019-08-04T04:18:48Z</dcterms:modified>
</cp:coreProperties>
</file>