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370" r:id="rId3"/>
    <p:sldId id="371" r:id="rId4"/>
    <p:sldId id="573" r:id="rId5"/>
    <p:sldId id="470" r:id="rId6"/>
    <p:sldId id="610" r:id="rId7"/>
    <p:sldId id="591" r:id="rId8"/>
    <p:sldId id="612" r:id="rId9"/>
    <p:sldId id="372" r:id="rId10"/>
    <p:sldId id="499" r:id="rId11"/>
    <p:sldId id="635" r:id="rId12"/>
    <p:sldId id="634" r:id="rId13"/>
    <p:sldId id="626" r:id="rId14"/>
    <p:sldId id="627" r:id="rId15"/>
    <p:sldId id="636" r:id="rId16"/>
    <p:sldId id="373" r:id="rId17"/>
    <p:sldId id="614" r:id="rId18"/>
    <p:sldId id="595" r:id="rId19"/>
    <p:sldId id="637" r:id="rId20"/>
    <p:sldId id="266" r:id="rId21"/>
    <p:sldId id="599" r:id="rId22"/>
    <p:sldId id="374" r:id="rId23"/>
    <p:sldId id="617" r:id="rId24"/>
    <p:sldId id="618" r:id="rId25"/>
    <p:sldId id="602" r:id="rId26"/>
    <p:sldId id="553" r:id="rId27"/>
    <p:sldId id="619" r:id="rId28"/>
    <p:sldId id="604" r:id="rId29"/>
    <p:sldId id="375" r:id="rId30"/>
    <p:sldId id="575" r:id="rId31"/>
    <p:sldId id="605" r:id="rId32"/>
    <p:sldId id="639" r:id="rId33"/>
    <p:sldId id="638" r:id="rId34"/>
    <p:sldId id="376" r:id="rId35"/>
    <p:sldId id="546" r:id="rId36"/>
    <p:sldId id="578" r:id="rId37"/>
    <p:sldId id="640" r:id="rId38"/>
    <p:sldId id="377" r:id="rId39"/>
    <p:sldId id="476" r:id="rId40"/>
    <p:sldId id="267" r:id="rId41"/>
    <p:sldId id="608" r:id="rId42"/>
    <p:sldId id="381" r:id="rId43"/>
    <p:sldId id="589" r:id="rId4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E9202"/>
    <a:srgbClr val="1506D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22" autoAdjust="0"/>
    <p:restoredTop sz="94280" autoAdjust="0"/>
  </p:normalViewPr>
  <p:slideViewPr>
    <p:cSldViewPr snapToGrid="0">
      <p:cViewPr varScale="1">
        <p:scale>
          <a:sx n="61" d="100"/>
          <a:sy n="61" d="100"/>
        </p:scale>
        <p:origin x="72" y="108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</a:t>
            </a:r>
            <a:r>
              <a:rPr lang="en-US"/>
              <a:t>to add </a:t>
            </a:r>
            <a:r>
              <a:rPr lang="en-US" dirty="0"/>
              <a:t>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audio" Target="../media/media42.m4a"/><Relationship Id="rId5" Type="http://schemas.microsoft.com/office/2007/relationships/media" Target="../media/media42.m4a"/><Relationship Id="rId4" Type="http://schemas.openxmlformats.org/officeDocument/2006/relationships/audio" Target="../media/media41.mp3"/><Relationship Id="rId9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BB9D0-464C-4D6C-BFC9-2A280939620B}"/>
              </a:ext>
            </a:extLst>
          </p:cNvPr>
          <p:cNvSpPr txBox="1"/>
          <p:nvPr/>
        </p:nvSpPr>
        <p:spPr>
          <a:xfrm>
            <a:off x="88243" y="521820"/>
            <a:ext cx="359256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990000"/>
                </a:solidFill>
                <a:latin typeface="Century Gothic" panose="020B0502020202020204" pitchFamily="34" charset="0"/>
              </a:rPr>
              <a:t>Part </a:t>
            </a:r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FFAE6-799A-4A41-82D6-13C124478AF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06E92-5E29-194A-8B88-727A9936B11E}"/>
              </a:ext>
            </a:extLst>
          </p:cNvPr>
          <p:cNvSpPr/>
          <p:nvPr/>
        </p:nvSpPr>
        <p:spPr>
          <a:xfrm>
            <a:off x="-1" y="5355918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C69DEF-DFE1-A243-AC48-C3FC2D2E2C88}"/>
              </a:ext>
            </a:extLst>
          </p:cNvPr>
          <p:cNvCxnSpPr>
            <a:cxnSpLocks/>
          </p:cNvCxnSpPr>
          <p:nvPr/>
        </p:nvCxnSpPr>
        <p:spPr>
          <a:xfrm>
            <a:off x="0" y="1883665"/>
            <a:ext cx="9143999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F454B466-122F-4A80-88D8-517BFD463883}"/>
              </a:ext>
            </a:extLst>
          </p:cNvPr>
          <p:cNvSpPr txBox="1">
            <a:spLocks/>
          </p:cNvSpPr>
          <p:nvPr/>
        </p:nvSpPr>
        <p:spPr>
          <a:xfrm>
            <a:off x="4761571" y="2776950"/>
            <a:ext cx="4032288" cy="13113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latin typeface="Century Gothic" panose="020B0502020202020204" pitchFamily="34" charset="0"/>
              </a:rPr>
              <a:t>Syllable Charts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B7DA34-24E6-4FAD-B994-DBE09E0393DB}"/>
              </a:ext>
            </a:extLst>
          </p:cNvPr>
          <p:cNvSpPr txBox="1"/>
          <p:nvPr/>
        </p:nvSpPr>
        <p:spPr>
          <a:xfrm>
            <a:off x="4166103" y="450038"/>
            <a:ext cx="4627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43. Jesus Appears to Thomas</a:t>
            </a:r>
            <a:endParaRPr lang="en-US" sz="3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../../01_SyllableBible/IVANSdrawings/ImagesForReadWithMeBible/FINAL_sent_to_FreeBibleImages_300dpi/44_48_JesusIsAlive_and_COVER/46B_DoubtingThomasBelieves.jpg">
            <a:extLst>
              <a:ext uri="{FF2B5EF4-FFF2-40B4-BE49-F238E27FC236}">
                <a16:creationId xmlns:a16="http://schemas.microsoft.com/office/drawing/2014/main" id="{D1F3FF23-7FA1-4C81-97B8-4D88614325B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19" y="1973403"/>
            <a:ext cx="2697574" cy="330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E0E2AE-5FB7-47FE-9C3F-5FD791638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5707" y="-1198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8" grpId="0"/>
      <p:bldP spid="1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1956129" y="1450088"/>
            <a:ext cx="25772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0EBDEB-A9BC-4592-84EB-93D3BF8EB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9618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858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1982255" y="1306395"/>
            <a:ext cx="12834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C5BED-7028-41EA-9E23-53D28E44A67A}"/>
              </a:ext>
            </a:extLst>
          </p:cNvPr>
          <p:cNvSpPr/>
          <p:nvPr/>
        </p:nvSpPr>
        <p:spPr>
          <a:xfrm>
            <a:off x="1982255" y="2284993"/>
            <a:ext cx="12834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9DF975-5EB2-4B28-90F1-D80B63868132}"/>
              </a:ext>
            </a:extLst>
          </p:cNvPr>
          <p:cNvSpPr/>
          <p:nvPr/>
        </p:nvSpPr>
        <p:spPr>
          <a:xfrm>
            <a:off x="1982255" y="3263592"/>
            <a:ext cx="12834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A3F3F1-B162-4B40-A6FF-2C2F05AE0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0349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6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063AF-FF6F-4190-9D67-51D11AD3866F}"/>
              </a:ext>
            </a:extLst>
          </p:cNvPr>
          <p:cNvSpPr/>
          <p:nvPr/>
        </p:nvSpPr>
        <p:spPr>
          <a:xfrm>
            <a:off x="1779098" y="1452359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sus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E4864F-8E5F-4B11-89F3-6F5109F3D171}"/>
              </a:ext>
            </a:extLst>
          </p:cNvPr>
          <p:cNvSpPr/>
          <p:nvPr/>
        </p:nvSpPr>
        <p:spPr>
          <a:xfrm>
            <a:off x="1779098" y="2458143"/>
            <a:ext cx="30313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lieve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CD81D9-D4C1-4A1F-BC6A-0D1E13A19760}"/>
              </a:ext>
            </a:extLst>
          </p:cNvPr>
          <p:cNvSpPr/>
          <p:nvPr/>
        </p:nvSpPr>
        <p:spPr>
          <a:xfrm>
            <a:off x="1779098" y="3463927"/>
            <a:ext cx="34591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cause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842DDC-12F5-4E0A-B733-E226F389D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5935" y="-1181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919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7" grpId="0"/>
      <p:bldP spid="1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2009015" y="1422297"/>
            <a:ext cx="25629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Microsoft Tai Le" panose="020B0502040204020203" pitchFamily="34" charset="0"/>
                <a:ea typeface="Times New Roman" panose="02020603050405020304" pitchFamily="18" charset="0"/>
                <a:cs typeface="Microsoft Tai Le" panose="020B0502040204020203" pitchFamily="34" charset="0"/>
              </a:rPr>
              <a:t>I</a:t>
            </a:r>
            <a:endParaRPr lang="en-US" sz="5000" b="1" dirty="0">
              <a:effectLst/>
              <a:latin typeface="Microsoft Tai Le" panose="020B0502040204020203" pitchFamily="34" charset="0"/>
              <a:ea typeface="Times New Roman" panose="02020603050405020304" pitchFamily="18" charset="0"/>
              <a:cs typeface="Microsoft Tai Le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C5BED-7028-41EA-9E23-53D28E44A67A}"/>
              </a:ext>
            </a:extLst>
          </p:cNvPr>
          <p:cNvSpPr/>
          <p:nvPr/>
        </p:nvSpPr>
        <p:spPr>
          <a:xfrm>
            <a:off x="2009014" y="2782615"/>
            <a:ext cx="35427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disc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CADF6A-F094-43CF-B977-D46605F71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9374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64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2231085" y="1791883"/>
            <a:ext cx="25629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D3A646-B17F-4837-922F-871068CC9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9861" y="-1179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348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2231085" y="1791883"/>
            <a:ext cx="25629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A1BD19-55D9-4FF2-B152-D06E3EDD2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293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110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A </a:t>
            </a:r>
            <a:r>
              <a:rPr lang="en-US" sz="2700" b="1" dirty="0">
                <a:latin typeface="Century Gothic" panose="020B0502020202020204" pitchFamily="34" charset="0"/>
              </a:rPr>
              <a:t>silent </a:t>
            </a:r>
            <a:r>
              <a:rPr lang="en-US" sz="2700" b="1">
                <a:latin typeface="Century Gothic" panose="020B0502020202020204" pitchFamily="34" charset="0"/>
              </a:rPr>
              <a:t>e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>
                <a:latin typeface="Century Gothic" panose="020B0502020202020204" pitchFamily="34" charset="0"/>
              </a:rPr>
              <a:t>one consonant</a:t>
            </a:r>
            <a:r>
              <a:rPr lang="en-US" sz="2700" b="1" dirty="0">
                <a:latin typeface="Century Gothic" panose="020B0502020202020204" pitchFamily="34" charset="0"/>
              </a:rPr>
              <a:t>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a </a:t>
            </a:r>
            <a:r>
              <a:rPr lang="en-US" sz="2700" b="1" dirty="0">
                <a:latin typeface="Century Gothic" panose="020B0502020202020204" pitchFamily="34" charset="0"/>
              </a:rPr>
              <a:t>silent </a:t>
            </a:r>
            <a:r>
              <a:rPr lang="en-US" sz="2700" b="1">
                <a:latin typeface="Century Gothic" panose="020B0502020202020204" pitchFamily="34" charset="0"/>
              </a:rPr>
              <a:t>e at </a:t>
            </a:r>
            <a:r>
              <a:rPr lang="en-US" sz="2700" b="1" dirty="0">
                <a:latin typeface="Century Gothic" panose="020B0502020202020204" pitchFamily="34" charset="0"/>
              </a:rPr>
              <a:t>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Century Gothic" panose="020B0502020202020204" pitchFamily="34" charset="0"/>
              </a:rPr>
              <a:t>c</a:t>
            </a:r>
            <a:r>
              <a:rPr 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2056338" y="2121298"/>
            <a:ext cx="20858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BF53F1-A1E7-4FD8-B1FA-79343B6B9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5607" y="-1186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20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668265"/>
            <a:ext cx="148790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983002"/>
            <a:ext cx="161935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977971-C3F7-485C-B538-9457F0C7B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8630" y="-1188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54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2056338" y="2121298"/>
            <a:ext cx="19271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E14470-0830-441F-B794-6DE13FA68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615" y="-1186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254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33015"/>
            <a:ext cx="9144000" cy="253848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>
                <a:latin typeface="Century Gothic" panose="020B0502020202020204" pitchFamily="34" charset="0"/>
              </a:rPr>
            </a:br>
            <a:r>
              <a:rPr lang="en-US" sz="8400" b="1">
                <a:solidFill>
                  <a:srgbClr val="7030A0"/>
                </a:solidFill>
                <a:latin typeface="Century Gothic" panose="020B0502020202020204" pitchFamily="34" charset="0"/>
              </a:rPr>
              <a:t>Syllable </a:t>
            </a:r>
            <a:r>
              <a:rPr lang="en-US" sz="8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Types</a:t>
            </a:r>
            <a:endParaRPr lang="en-US" sz="84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0614" y="-1292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9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FBA8F2-2369-4A18-9F1D-365261B4F3BA}"/>
              </a:ext>
            </a:extLst>
          </p:cNvPr>
          <p:cNvSpPr/>
          <p:nvPr/>
        </p:nvSpPr>
        <p:spPr>
          <a:xfrm>
            <a:off x="2262879" y="2021477"/>
            <a:ext cx="14414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old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E319E5-4347-418E-A619-16E67859D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2382" y="-1179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298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>
                <a:latin typeface="Century Gothic" panose="020B0502020202020204" pitchFamily="34" charset="0"/>
              </a:rPr>
              <a:t>Many vowel teams </a:t>
            </a:r>
            <a:r>
              <a:rPr lang="en-US" sz="2800" b="1" dirty="0">
                <a:latin typeface="Century Gothic" panose="020B0502020202020204" pitchFamily="34" charset="0"/>
              </a:rPr>
              <a:t>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</a:t>
            </a:r>
            <a:r>
              <a:rPr lang="en-US" sz="2800" b="1">
                <a:latin typeface="Century Gothic" panose="020B0502020202020204" pitchFamily="34" charset="0"/>
              </a:rPr>
              <a:t>one names </a:t>
            </a:r>
            <a:r>
              <a:rPr lang="en-US" sz="2800" b="1" dirty="0">
                <a:latin typeface="Century Gothic" panose="020B0502020202020204" pitchFamily="34" charset="0"/>
              </a:rPr>
              <a:t>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</a:t>
            </a:r>
            <a:r>
              <a:rPr lang="en-US" sz="2800" b="1">
                <a:latin typeface="Century Gothic" panose="020B0502020202020204" pitchFamily="34" charset="0"/>
              </a:rPr>
              <a:t> make</a:t>
            </a:r>
            <a:r>
              <a:rPr lang="en-US" sz="2800" b="1" dirty="0">
                <a:latin typeface="Century Gothic" panose="020B0502020202020204" pitchFamily="34" charset="0"/>
              </a:rPr>
              <a:t>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>
                <a:latin typeface="Century Gothic" panose="020B0502020202020204" pitchFamily="34" charset="0"/>
              </a:rPr>
              <a:t>and</a:t>
            </a:r>
            <a:r>
              <a:rPr lang="en-US" sz="2800" b="1" dirty="0">
                <a:latin typeface="Century Gothic" panose="020B0502020202020204" pitchFamily="34" charset="0"/>
              </a:rPr>
              <a:t>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13324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1F96B6-14E0-4F4A-A1A6-EB18AB6BB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-1174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986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1579674" y="1582302"/>
            <a:ext cx="21287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8EF-6739-4CB3-9FFA-A68607B0C391}"/>
              </a:ext>
            </a:extLst>
          </p:cNvPr>
          <p:cNvSpPr/>
          <p:nvPr/>
        </p:nvSpPr>
        <p:spPr>
          <a:xfrm>
            <a:off x="1579674" y="2898993"/>
            <a:ext cx="27711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9081FA-F04D-449A-9312-1FE5686108E0}"/>
              </a:ext>
            </a:extLst>
          </p:cNvPr>
          <p:cNvSpPr/>
          <p:nvPr/>
        </p:nvSpPr>
        <p:spPr>
          <a:xfrm>
            <a:off x="4793136" y="2903478"/>
            <a:ext cx="25612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AD84-3191-4B2A-8E18-F439518F9CC0}"/>
              </a:ext>
            </a:extLst>
          </p:cNvPr>
          <p:cNvSpPr/>
          <p:nvPr/>
        </p:nvSpPr>
        <p:spPr>
          <a:xfrm>
            <a:off x="4572000" y="1582302"/>
            <a:ext cx="27823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21F12E-9F4C-41D4-AA80-80A29AE1A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237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86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75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25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4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089129" y="1522298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8EF-6739-4CB3-9FFA-A68607B0C391}"/>
              </a:ext>
            </a:extLst>
          </p:cNvPr>
          <p:cNvSpPr/>
          <p:nvPr/>
        </p:nvSpPr>
        <p:spPr>
          <a:xfrm>
            <a:off x="2089128" y="2690543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ap p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8C5488-1206-49A8-8BF5-89C144B09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4328" y="-1179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29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14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27847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be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EDE212-E7FC-412E-8C21-19A9AD8DE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6070" y="-1188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0675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15376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ACDA8E-C18E-4F8C-8D03-985362420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4085" y="-1188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576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18501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8DBAE3-D20F-4B37-A6FC-D96E3D49B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9861" y="-1188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710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</a:t>
            </a:r>
            <a:r>
              <a:rPr lang="en-US" sz="2800" b="1">
                <a:latin typeface="Century Gothic" panose="020B0502020202020204" pitchFamily="34" charset="0"/>
              </a:rPr>
              <a:t>vowel teams make </a:t>
            </a:r>
            <a:r>
              <a:rPr lang="en-US" sz="2800" b="1" dirty="0">
                <a:latin typeface="Century Gothic" panose="020B0502020202020204" pitchFamily="34" charset="0"/>
              </a:rPr>
              <a:t>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-974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</a:t>
            </a:r>
            <a:r>
              <a:rPr lang="en-US" sz="2700" b="1">
                <a:latin typeface="Century Gothic" panose="020B0502020202020204" pitchFamily="34" charset="0"/>
              </a:rPr>
              <a:t>more consonants</a:t>
            </a:r>
            <a:r>
              <a:rPr lang="en-US" sz="2700" b="1" dirty="0">
                <a:latin typeface="Century Gothic" panose="020B0502020202020204" pitchFamily="34" charset="0"/>
              </a:rPr>
              <a:t>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</a:t>
            </a:r>
            <a:r>
              <a:rPr lang="en-US" sz="2700" b="1" dirty="0">
                <a:latin typeface="Century Gothic" panose="020B0502020202020204" pitchFamily="34" charset="0"/>
              </a:rPr>
              <a:t>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8160" y="-13805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1906824"/>
            <a:ext cx="370731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h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7BC859-47FF-459D-9CB1-E8AC8F1B9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156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661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3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2031650"/>
            <a:ext cx="19111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DFB74C-76AF-4113-9346-719FBB77A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8313" y="-1188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277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A8F2E5-E578-43D7-999B-6C384C8BF3A6}"/>
              </a:ext>
            </a:extLst>
          </p:cNvPr>
          <p:cNvSpPr/>
          <p:nvPr/>
        </p:nvSpPr>
        <p:spPr>
          <a:xfrm>
            <a:off x="2497393" y="2027256"/>
            <a:ext cx="20746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9A1FE4-14A0-4BC5-AC83-F8A7585B7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8968" y="-1341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122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1906824"/>
            <a:ext cx="370731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be c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au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E4BFB5-6561-48F9-A739-71DD05DF2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4329" y="-1188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380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R-controlled syllables have </a:t>
            </a:r>
            <a:r>
              <a:rPr lang="en-US" sz="2700" b="1" dirty="0">
                <a:latin typeface="Century Gothic" panose="020B0502020202020204" pitchFamily="34" charset="0"/>
              </a:rPr>
              <a:t>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</a:t>
            </a:r>
            <a:r>
              <a:rPr lang="en-US" sz="2700" b="1">
                <a:latin typeface="Century Gothic" panose="020B0502020202020204" pitchFamily="34" charset="0"/>
              </a:rPr>
              <a:t>by an </a:t>
            </a:r>
            <a:r>
              <a:rPr lang="en-US" sz="2700" b="1" dirty="0">
                <a:latin typeface="Century Gothic" panose="020B0502020202020204" pitchFamily="34" charset="0"/>
              </a:rPr>
              <a:t>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</a:t>
            </a:r>
            <a:r>
              <a:rPr lang="en-US" sz="2700" b="1">
                <a:latin typeface="Century Gothic" panose="020B0502020202020204" pitchFamily="34" charset="0"/>
              </a:rPr>
              <a:t>” changes</a:t>
            </a:r>
            <a:r>
              <a:rPr lang="en-US" sz="2700" b="1" dirty="0">
                <a:latin typeface="Century Gothic" panose="020B0502020202020204" pitchFamily="34" charset="0"/>
              </a:rPr>
              <a:t>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1960257" y="1766837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48703B-E25E-4FE5-8FF5-EDE5E4C9F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-1179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350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234579" y="1655801"/>
            <a:ext cx="23791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fing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F4BCF8-CBE8-4770-8C19-C8B453404A3C}"/>
              </a:ext>
            </a:extLst>
          </p:cNvPr>
          <p:cNvSpPr/>
          <p:nvPr/>
        </p:nvSpPr>
        <p:spPr>
          <a:xfrm>
            <a:off x="2234579" y="3197426"/>
            <a:ext cx="176202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la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1F068C-7841-4B26-B940-34CE2CBBF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4087" y="-1179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177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1960257" y="1766837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414DDA-0AA1-427B-8697-3707563F3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5788" y="-1182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76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</a:t>
            </a:r>
            <a:r>
              <a:rPr lang="en-US" sz="2700" b="1">
                <a:latin typeface="Century Gothic" panose="020B0502020202020204" pitchFamily="34" charset="0"/>
              </a:rPr>
              <a:t>see consonant l-e at </a:t>
            </a:r>
            <a:r>
              <a:rPr lang="en-US" sz="2700" b="1" dirty="0">
                <a:latin typeface="Century Gothic" panose="020B0502020202020204" pitchFamily="34" charset="0"/>
              </a:rPr>
              <a:t>the end </a:t>
            </a:r>
            <a:r>
              <a:rPr lang="en-US" sz="2700" b="1">
                <a:latin typeface="Century Gothic" panose="020B0502020202020204" pitchFamily="34" charset="0"/>
              </a:rPr>
              <a:t>of a </a:t>
            </a:r>
            <a:r>
              <a:rPr lang="en-US" sz="2700" b="1" dirty="0">
                <a:latin typeface="Century Gothic" panose="020B0502020202020204" pitchFamily="34" charset="0"/>
              </a:rPr>
              <a:t>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count back </a:t>
            </a:r>
            <a:r>
              <a:rPr lang="en-US" sz="2700" b="1" dirty="0">
                <a:latin typeface="Century Gothic" panose="020B0502020202020204" pitchFamily="34" charset="0"/>
              </a:rPr>
              <a:t>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</a:t>
            </a:r>
            <a:r>
              <a:rPr lang="en-US" sz="2700" b="1">
                <a:latin typeface="Century Gothic" panose="020B0502020202020204" pitchFamily="34" charset="0"/>
              </a:rPr>
              <a:t>” makes </a:t>
            </a:r>
            <a:r>
              <a:rPr lang="en-US" sz="2700" b="1" dirty="0">
                <a:latin typeface="Century Gothic" panose="020B0502020202020204" pitchFamily="34" charset="0"/>
              </a:rPr>
              <a:t>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80372-C68E-46F7-BEF0-79EF8F07A53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83158F-4D66-4F04-AFD4-5A18F5190278}"/>
              </a:ext>
            </a:extLst>
          </p:cNvPr>
          <p:cNvSpPr/>
          <p:nvPr/>
        </p:nvSpPr>
        <p:spPr>
          <a:xfrm>
            <a:off x="1614139" y="1733080"/>
            <a:ext cx="295786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disci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DF9190-16CF-4E73-9A75-EC954C379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8452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2039857" y="1286797"/>
            <a:ext cx="1476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2039857" y="3425883"/>
            <a:ext cx="21419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nds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2020670" y="2382220"/>
            <a:ext cx="14638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FD036F-DC09-444A-89A3-1DFD7C097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7801" y="-1188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83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>
                <a:latin typeface="Century Gothic" panose="020B0502020202020204" pitchFamily="34" charset="0"/>
              </a:rPr>
              <a:t>” and </a:t>
            </a:r>
            <a:r>
              <a:rPr lang="en-US" sz="2700" b="1" dirty="0">
                <a:latin typeface="Century Gothic" panose="020B0502020202020204" pitchFamily="34" charset="0"/>
              </a:rPr>
              <a:t>“-ng” </a:t>
            </a:r>
          </a:p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change </a:t>
            </a:r>
            <a:r>
              <a:rPr lang="en-US" sz="2700" b="1" dirty="0">
                <a:latin typeface="Century Gothic" panose="020B0502020202020204" pitchFamily="34" charset="0"/>
              </a:rPr>
              <a:t>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Century Gothic" panose="020B0502020202020204" pitchFamily="34" charset="0"/>
              </a:rPr>
              <a:t>b</a:t>
            </a:r>
            <a:r>
              <a:rPr lang="en-US" sz="6600" b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CB884E4-6623-4CB6-AA17-C1BB98A7CFF6}"/>
              </a:ext>
            </a:extLst>
          </p:cNvPr>
          <p:cNvSpPr txBox="1">
            <a:spLocks/>
          </p:cNvSpPr>
          <p:nvPr/>
        </p:nvSpPr>
        <p:spPr>
          <a:xfrm>
            <a:off x="2257501" y="1684035"/>
            <a:ext cx="3369084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err="1">
                <a:latin typeface="Century Gothic" panose="020B0502020202020204" pitchFamily="34" charset="0"/>
              </a:rPr>
              <a:t>f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ers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14C1694-7DAB-4170-AB75-FA7D1C2B4927}"/>
              </a:ext>
            </a:extLst>
          </p:cNvPr>
          <p:cNvSpPr txBox="1">
            <a:spLocks/>
          </p:cNvSpPr>
          <p:nvPr/>
        </p:nvSpPr>
        <p:spPr>
          <a:xfrm>
            <a:off x="2257501" y="2785908"/>
            <a:ext cx="3369084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doubt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E5EAC5-D651-4991-A0FD-031B28E3E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0591" y="-1184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415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>
                <a:latin typeface="Century Gothic" panose="020B0502020202020204" pitchFamily="34" charset="0"/>
              </a:rPr>
              <a:t>–</a:t>
            </a:r>
            <a:r>
              <a:rPr lang="en-US" sz="4600" b="1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  <a:endParaRPr lang="en-US" sz="46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>
                <a:latin typeface="Century Gothic" panose="020B0502020202020204" pitchFamily="34" charset="0"/>
              </a:rPr>
              <a:t>The schwa syllable has an “a” that </a:t>
            </a:r>
            <a:r>
              <a:rPr lang="en-US" sz="3000" b="1" dirty="0">
                <a:latin typeface="Century Gothic" panose="020B0502020202020204" pitchFamily="34" charset="0"/>
              </a:rPr>
              <a:t>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</a:t>
            </a:r>
            <a:r>
              <a:rPr lang="en-US" sz="3000" b="1">
                <a:latin typeface="Century Gothic" panose="020B0502020202020204" pitchFamily="34" charset="0"/>
              </a:rPr>
              <a:t>in banana.</a:t>
            </a:r>
            <a:r>
              <a:rPr lang="en-US" sz="3000">
                <a:latin typeface="Century Gothic" panose="020B0502020202020204" pitchFamily="34" charset="0"/>
              </a:rPr>
              <a:t> 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>
                <a:latin typeface="Century Gothic" panose="020B0502020202020204" pitchFamily="34" charset="0"/>
              </a:rPr>
              <a:t>The banana </a:t>
            </a:r>
            <a:r>
              <a:rPr lang="en-US" sz="3000" b="1" dirty="0">
                <a:latin typeface="Century Gothic" panose="020B0502020202020204" pitchFamily="34" charset="0"/>
              </a:rPr>
              <a:t>is </a:t>
            </a:r>
            <a:r>
              <a:rPr lang="en-US" sz="3000" b="1">
                <a:latin typeface="Century Gothic" panose="020B0502020202020204" pitchFamily="34" charset="0"/>
              </a:rPr>
              <a:t>even shaped like a </a:t>
            </a:r>
            <a:r>
              <a:rPr lang="en-US" sz="3000" b="1" dirty="0">
                <a:latin typeface="Century Gothic" panose="020B0502020202020204" pitchFamily="34" charset="0"/>
              </a:rPr>
              <a:t>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>
                <a:latin typeface="Century Gothic" panose="020B0502020202020204" pitchFamily="34" charset="0"/>
              </a:rPr>
              <a:t>b</a:t>
            </a:r>
            <a:r>
              <a:rPr lang="en-US" sz="7200" b="1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7200">
                <a:latin typeface="Century Gothic" panose="020B0502020202020204" pitchFamily="34" charset="0"/>
              </a:rPr>
              <a:t>nan</a:t>
            </a:r>
            <a:r>
              <a:rPr lang="en-US" sz="7200" b="1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  <a:endParaRPr lang="en-US" sz="7200" b="1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6521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701" y="-12187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700705" y="739273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C65D2-8465-4160-8B18-316EF79BA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058905" y="2259359"/>
            <a:ext cx="829589" cy="4604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7F8C83-2FA3-4CFD-97F1-9B64B95B7C73}"/>
              </a:ext>
            </a:extLst>
          </p:cNvPr>
          <p:cNvSpPr/>
          <p:nvPr/>
        </p:nvSpPr>
        <p:spPr>
          <a:xfrm>
            <a:off x="1222901" y="1586428"/>
            <a:ext cx="32690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gain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280642-BCCC-492E-BD75-F14B8732F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058905" y="3827323"/>
            <a:ext cx="829589" cy="4604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F16B13-B7A9-48B3-B1C6-0A239A2A1811}"/>
              </a:ext>
            </a:extLst>
          </p:cNvPr>
          <p:cNvSpPr/>
          <p:nvPr/>
        </p:nvSpPr>
        <p:spPr>
          <a:xfrm>
            <a:off x="1222901" y="3154392"/>
            <a:ext cx="32690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mong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2F6383-E2FE-4F36-8639-0CADD13C9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002483" y="2259359"/>
            <a:ext cx="829589" cy="4604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7B5580-244B-4CA8-B052-303964A645B4}"/>
              </a:ext>
            </a:extLst>
          </p:cNvPr>
          <p:cNvSpPr/>
          <p:nvPr/>
        </p:nvSpPr>
        <p:spPr>
          <a:xfrm>
            <a:off x="4563538" y="1586428"/>
            <a:ext cx="31298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head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A9099E-272D-450D-9C3F-29659C0FD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803700" y="3827323"/>
            <a:ext cx="829589" cy="4604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FCB2230-A8F6-406F-9C78-2A58B55CE6D9}"/>
              </a:ext>
            </a:extLst>
          </p:cNvPr>
          <p:cNvSpPr/>
          <p:nvPr/>
        </p:nvSpPr>
        <p:spPr>
          <a:xfrm>
            <a:off x="4424357" y="3154392"/>
            <a:ext cx="32690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 pear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A0453C-B948-402B-8D69-19A14326E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1431" y="-1188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466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225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/>
      <p:bldP spid="15" grpId="0"/>
      <p:bldP spid="1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391111"/>
            <a:ext cx="119455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440409"/>
            <a:ext cx="11047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001736" y="1391111"/>
            <a:ext cx="18565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360808" y="2445368"/>
            <a:ext cx="14975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ss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2FA92-804F-4DD9-90C9-7A52B93C3191}"/>
              </a:ext>
            </a:extLst>
          </p:cNvPr>
          <p:cNvSpPr/>
          <p:nvPr/>
        </p:nvSpPr>
        <p:spPr>
          <a:xfrm>
            <a:off x="1696083" y="3483741"/>
            <a:ext cx="19607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8681B8-A0CC-43B7-B081-AEBC135A4664}"/>
              </a:ext>
            </a:extLst>
          </p:cNvPr>
          <p:cNvSpPr/>
          <p:nvPr/>
        </p:nvSpPr>
        <p:spPr>
          <a:xfrm>
            <a:off x="5136388" y="3488700"/>
            <a:ext cx="172194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AFC3A7-9EAB-4216-832A-14947E0DC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4829" y="-1191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24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419879"/>
            <a:ext cx="7553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488758"/>
            <a:ext cx="12907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s-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6170963" y="1419879"/>
            <a:ext cx="58221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505717" y="2488758"/>
            <a:ext cx="12474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5492D9-DDE0-453F-917D-5B140155632C}"/>
              </a:ext>
            </a:extLst>
          </p:cNvPr>
          <p:cNvSpPr/>
          <p:nvPr/>
        </p:nvSpPr>
        <p:spPr>
          <a:xfrm>
            <a:off x="1740010" y="3557637"/>
            <a:ext cx="117852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72ADD0-4951-4A3C-BD05-2A8172C1806E}"/>
              </a:ext>
            </a:extLst>
          </p:cNvPr>
          <p:cNvSpPr/>
          <p:nvPr/>
        </p:nvSpPr>
        <p:spPr>
          <a:xfrm>
            <a:off x="5221986" y="3557637"/>
            <a:ext cx="15311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6960CE-CCAD-4A0B-A81A-8B99EF977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0828" y="-1181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2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9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4" grpId="0"/>
      <p:bldP spid="15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624908"/>
            <a:ext cx="16321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720331"/>
            <a:ext cx="15119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ck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5746087" y="1624908"/>
            <a:ext cx="12426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56C06-6E20-4B46-8E8A-608C2B1BB6FE}"/>
              </a:ext>
            </a:extLst>
          </p:cNvPr>
          <p:cNvSpPr/>
          <p:nvPr/>
        </p:nvSpPr>
        <p:spPr>
          <a:xfrm>
            <a:off x="5438311" y="2720331"/>
            <a:ext cx="15504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FD787C-F0E3-48A0-9DAA-BB2EA9A99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3819" y="-1180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500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624908"/>
            <a:ext cx="12121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n-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720331"/>
            <a:ext cx="168828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5657921" y="1624908"/>
            <a:ext cx="13308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56C06-6E20-4B46-8E8A-608C2B1BB6FE}"/>
              </a:ext>
            </a:extLst>
          </p:cNvPr>
          <p:cNvSpPr/>
          <p:nvPr/>
        </p:nvSpPr>
        <p:spPr>
          <a:xfrm>
            <a:off x="5725248" y="2720331"/>
            <a:ext cx="12634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C64BC5-364F-4A14-91E7-3B01DF16E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1644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426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</a:t>
            </a:r>
            <a:r>
              <a:rPr lang="en-US" sz="2700" b="1">
                <a:latin typeface="Century Gothic" panose="020B0502020202020204" pitchFamily="34" charset="0"/>
              </a:rPr>
              <a:t>no consonant</a:t>
            </a:r>
            <a:r>
              <a:rPr lang="en-US" sz="2700">
                <a:latin typeface="Century Gothic" panose="020B0502020202020204" pitchFamily="34" charset="0"/>
              </a:rPr>
              <a:t> </a:t>
            </a:r>
            <a:r>
              <a:rPr lang="en-US" sz="2700" b="1">
                <a:latin typeface="Century Gothic" panose="020B0502020202020204" pitchFamily="34" charset="0"/>
              </a:rPr>
              <a:t>after </a:t>
            </a:r>
            <a:r>
              <a:rPr lang="en-US" sz="2700" b="1" dirty="0">
                <a:latin typeface="Century Gothic" panose="020B0502020202020204" pitchFamily="34" charset="0"/>
              </a:rPr>
              <a:t>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</a:t>
            </a:r>
            <a:r>
              <a:rPr lang="en-US" sz="2700" b="1" dirty="0">
                <a:latin typeface="Century Gothic" panose="020B0502020202020204" pitchFamily="34" charset="0"/>
              </a:rPr>
              <a:t>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1560" y="-14099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64913</TotalTime>
  <Words>420</Words>
  <Application>Microsoft Office PowerPoint</Application>
  <PresentationFormat>On-screen Show (16:10)</PresentationFormat>
  <Paragraphs>197</Paragraphs>
  <Slides>43</Slides>
  <Notes>0</Notes>
  <HiddenSlides>0</HiddenSlides>
  <MMClips>45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Century Gothic</vt:lpstr>
      <vt:lpstr>Microsoft Tai Le</vt:lpstr>
      <vt:lpstr>Times New Roman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Other Sounds – Long Vowel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Consonant –  l-e</vt:lpstr>
      <vt:lpstr>PowerPoint Presentation</vt:lpstr>
      <vt:lpstr>Other Sounds – -nk/-ng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960</cp:revision>
  <cp:lastPrinted>2018-03-05T15:55:52Z</cp:lastPrinted>
  <dcterms:created xsi:type="dcterms:W3CDTF">2017-01-10T01:35:56Z</dcterms:created>
  <dcterms:modified xsi:type="dcterms:W3CDTF">2019-07-13T22:54:52Z</dcterms:modified>
</cp:coreProperties>
</file>