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24" r:id="rId2"/>
    <p:sldId id="258" r:id="rId3"/>
    <p:sldId id="296" r:id="rId4"/>
    <p:sldId id="297" r:id="rId5"/>
    <p:sldId id="328" r:id="rId6"/>
    <p:sldId id="329" r:id="rId7"/>
    <p:sldId id="330" r:id="rId8"/>
    <p:sldId id="260" r:id="rId9"/>
    <p:sldId id="301" r:id="rId10"/>
    <p:sldId id="302" r:id="rId11"/>
    <p:sldId id="303" r:id="rId12"/>
    <p:sldId id="354" r:id="rId13"/>
    <p:sldId id="305" r:id="rId14"/>
    <p:sldId id="261" r:id="rId15"/>
    <p:sldId id="307" r:id="rId16"/>
    <p:sldId id="308" r:id="rId17"/>
    <p:sldId id="309" r:id="rId18"/>
    <p:sldId id="262" r:id="rId19"/>
    <p:sldId id="331" r:id="rId20"/>
    <p:sldId id="325" r:id="rId21"/>
    <p:sldId id="332" r:id="rId22"/>
    <p:sldId id="333" r:id="rId23"/>
    <p:sldId id="334" r:id="rId24"/>
    <p:sldId id="335" r:id="rId25"/>
    <p:sldId id="352" r:id="rId26"/>
    <p:sldId id="337" r:id="rId27"/>
    <p:sldId id="336" r:id="rId28"/>
    <p:sldId id="264" r:id="rId29"/>
    <p:sldId id="314" r:id="rId30"/>
    <p:sldId id="338" r:id="rId31"/>
    <p:sldId id="339" r:id="rId32"/>
    <p:sldId id="265" r:id="rId33"/>
    <p:sldId id="317" r:id="rId34"/>
    <p:sldId id="341" r:id="rId35"/>
    <p:sldId id="266" r:id="rId36"/>
    <p:sldId id="319" r:id="rId37"/>
    <p:sldId id="318" r:id="rId38"/>
    <p:sldId id="340" r:id="rId39"/>
    <p:sldId id="353" r:id="rId40"/>
    <p:sldId id="320" r:id="rId41"/>
    <p:sldId id="321" r:id="rId42"/>
    <p:sldId id="322" r:id="rId43"/>
    <p:sldId id="298" r:id="rId44"/>
    <p:sldId id="323" r:id="rId45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9202"/>
    <a:srgbClr val="1506D4"/>
    <a:srgbClr val="9900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558" autoAdjust="0"/>
    <p:restoredTop sz="94280" autoAdjust="0"/>
  </p:normalViewPr>
  <p:slideViewPr>
    <p:cSldViewPr snapToGrid="0">
      <p:cViewPr varScale="1">
        <p:scale>
          <a:sx n="92" d="100"/>
          <a:sy n="92" d="100"/>
        </p:scale>
        <p:origin x="200" y="1536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7/2/18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48526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7/2/18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71863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7/2/18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9989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7/2/18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86492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7/2/18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31399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7/2/18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108553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7/2/18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625133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7/2/18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419718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7/2/18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8496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7/2/18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117500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7/2/18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6676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2D290-2637-4B94-8104-6B5BAE47F8C3}" type="datetimeFigureOut">
              <a:rPr lang="en-US" smtClean="0"/>
              <a:t>7/2/18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88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5.m4a"/><Relationship Id="rId7" Type="http://schemas.openxmlformats.org/officeDocument/2006/relationships/image" Target="../media/image3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5.m4a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7.m4a"/><Relationship Id="rId7" Type="http://schemas.openxmlformats.org/officeDocument/2006/relationships/image" Target="../media/image3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7.m4a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9.m4a"/><Relationship Id="rId7" Type="http://schemas.openxmlformats.org/officeDocument/2006/relationships/image" Target="../media/image3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9.m4a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20.m4a"/><Relationship Id="rId7" Type="http://schemas.openxmlformats.org/officeDocument/2006/relationships/image" Target="../media/image3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0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23.m4a"/><Relationship Id="rId7" Type="http://schemas.openxmlformats.org/officeDocument/2006/relationships/image" Target="../media/image3.png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3.m4a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25.m4a"/><Relationship Id="rId7" Type="http://schemas.openxmlformats.org/officeDocument/2006/relationships/image" Target="../media/image3.png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5.m4a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27.m4a"/><Relationship Id="rId7" Type="http://schemas.openxmlformats.org/officeDocument/2006/relationships/image" Target="../media/image3.png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7.m4a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29.m4a"/><Relationship Id="rId7" Type="http://schemas.openxmlformats.org/officeDocument/2006/relationships/image" Target="../media/image3.png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9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31.m4a"/><Relationship Id="rId7" Type="http://schemas.openxmlformats.org/officeDocument/2006/relationships/image" Target="../media/image3.png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1.m4a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32.m4a"/><Relationship Id="rId7" Type="http://schemas.openxmlformats.org/officeDocument/2006/relationships/image" Target="../media/image3.png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2.m4a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33.m4a"/><Relationship Id="rId7" Type="http://schemas.openxmlformats.org/officeDocument/2006/relationships/image" Target="../media/image3.png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3.m4a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34.m4a"/><Relationship Id="rId7" Type="http://schemas.openxmlformats.org/officeDocument/2006/relationships/image" Target="../media/image3.png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4.m4a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35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6" Type="http://schemas.openxmlformats.org/officeDocument/2006/relationships/audio" Target="../media/media36.m4a"/><Relationship Id="rId5" Type="http://schemas.microsoft.com/office/2007/relationships/media" Target="../media/media36.m4a"/><Relationship Id="rId4" Type="http://schemas.openxmlformats.org/officeDocument/2006/relationships/audio" Target="../media/media35.mp3"/><Relationship Id="rId9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38.m4a"/><Relationship Id="rId7" Type="http://schemas.openxmlformats.org/officeDocument/2006/relationships/image" Target="../media/image3.png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8.m4a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media" Target="../media/media39.m4a"/><Relationship Id="rId7" Type="http://schemas.openxmlformats.org/officeDocument/2006/relationships/image" Target="../media/image3.png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9.m4a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media" Target="../media/media42.m4a"/><Relationship Id="rId7" Type="http://schemas.openxmlformats.org/officeDocument/2006/relationships/image" Target="../media/image3.png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2.m4a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7" Type="http://schemas.openxmlformats.org/officeDocument/2006/relationships/image" Target="../media/image3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4a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media" Target="../media/media43.m4a"/><Relationship Id="rId7" Type="http://schemas.openxmlformats.org/officeDocument/2006/relationships/image" Target="../media/image3.png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3.m4a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media" Target="../media/media44.m4a"/><Relationship Id="rId7" Type="http://schemas.openxmlformats.org/officeDocument/2006/relationships/image" Target="../media/image3.png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4.m4a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media" Target="../media/media47.m4a"/><Relationship Id="rId7" Type="http://schemas.openxmlformats.org/officeDocument/2006/relationships/image" Target="../media/image3.png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7.m4a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media" Target="../media/media48.m4a"/><Relationship Id="rId7" Type="http://schemas.openxmlformats.org/officeDocument/2006/relationships/image" Target="../media/image3.png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8.m4a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media" Target="../media/media51.m4a"/><Relationship Id="rId7" Type="http://schemas.openxmlformats.org/officeDocument/2006/relationships/image" Target="../media/image3.png"/><Relationship Id="rId2" Type="http://schemas.openxmlformats.org/officeDocument/2006/relationships/audio" Target="../media/media50.mp3"/><Relationship Id="rId1" Type="http://schemas.microsoft.com/office/2007/relationships/media" Target="../media/media50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1.m4a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media" Target="../media/media53.m4a"/><Relationship Id="rId7" Type="http://schemas.openxmlformats.org/officeDocument/2006/relationships/image" Target="../media/image3.png"/><Relationship Id="rId2" Type="http://schemas.openxmlformats.org/officeDocument/2006/relationships/audio" Target="../media/media52.mp3"/><Relationship Id="rId1" Type="http://schemas.microsoft.com/office/2007/relationships/media" Target="../media/media52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3.m4a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media" Target="../media/media54.m4a"/><Relationship Id="rId7" Type="http://schemas.openxmlformats.org/officeDocument/2006/relationships/image" Target="../media/image3.png"/><Relationship Id="rId2" Type="http://schemas.openxmlformats.org/officeDocument/2006/relationships/audio" Target="../media/media50.mp3"/><Relationship Id="rId1" Type="http://schemas.microsoft.com/office/2007/relationships/media" Target="../media/media50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4.m4a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56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55.mp3"/><Relationship Id="rId1" Type="http://schemas.microsoft.com/office/2007/relationships/media" Target="../media/media55.mp3"/><Relationship Id="rId6" Type="http://schemas.openxmlformats.org/officeDocument/2006/relationships/audio" Target="../media/media57.m4a"/><Relationship Id="rId5" Type="http://schemas.microsoft.com/office/2007/relationships/media" Target="../media/media57.m4a"/><Relationship Id="rId4" Type="http://schemas.openxmlformats.org/officeDocument/2006/relationships/audio" Target="../media/media56.mp3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7" Type="http://schemas.openxmlformats.org/officeDocument/2006/relationships/image" Target="../media/image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4a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media" Target="../media/media59.m4a"/><Relationship Id="rId7" Type="http://schemas.openxmlformats.org/officeDocument/2006/relationships/image" Target="../media/image3.png"/><Relationship Id="rId2" Type="http://schemas.openxmlformats.org/officeDocument/2006/relationships/audio" Target="../media/media58.mp3"/><Relationship Id="rId1" Type="http://schemas.microsoft.com/office/2007/relationships/media" Target="../media/media58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9.m4a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media" Target="../media/media61.m4a"/><Relationship Id="rId7" Type="http://schemas.openxmlformats.org/officeDocument/2006/relationships/image" Target="../media/image3.png"/><Relationship Id="rId2" Type="http://schemas.openxmlformats.org/officeDocument/2006/relationships/audio" Target="../media/media60.mp3"/><Relationship Id="rId1" Type="http://schemas.microsoft.com/office/2007/relationships/media" Target="../media/media60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1.m4a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media" Target="../media/media63.m4a"/><Relationship Id="rId7" Type="http://schemas.openxmlformats.org/officeDocument/2006/relationships/image" Target="../media/image3.png"/><Relationship Id="rId2" Type="http://schemas.openxmlformats.org/officeDocument/2006/relationships/audio" Target="../media/media62.mp3"/><Relationship Id="rId1" Type="http://schemas.microsoft.com/office/2007/relationships/media" Target="../media/media62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3.m4a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66.m4a"/><Relationship Id="rId7" Type="http://schemas.openxmlformats.org/officeDocument/2006/relationships/image" Target="../media/image4.png"/><Relationship Id="rId2" Type="http://schemas.openxmlformats.org/officeDocument/2006/relationships/audio" Target="../media/media65.mp3"/><Relationship Id="rId1" Type="http://schemas.microsoft.com/office/2007/relationships/media" Target="../media/media65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6.m4a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7" Type="http://schemas.openxmlformats.org/officeDocument/2006/relationships/image" Target="../media/image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4a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7" Type="http://schemas.openxmlformats.org/officeDocument/2006/relationships/image" Target="../media/image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4a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7" Type="http://schemas.openxmlformats.org/officeDocument/2006/relationships/image" Target="../media/image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3.m4a"/><Relationship Id="rId7" Type="http://schemas.openxmlformats.org/officeDocument/2006/relationships/image" Target="../media/image3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18" y="1704571"/>
            <a:ext cx="3537992" cy="4509206"/>
          </a:xfrm>
          <a:prstGeom prst="rect">
            <a:avLst/>
          </a:prstGeom>
        </p:spPr>
      </p:pic>
      <p:pic>
        <p:nvPicPr>
          <p:cNvPr id="14" name="Tit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73878" y="4705529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7" name="Rectangle 6"/>
          <p:cNvSpPr/>
          <p:nvPr/>
        </p:nvSpPr>
        <p:spPr>
          <a:xfrm>
            <a:off x="8005011" y="4448032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4900427" y="2965002"/>
            <a:ext cx="4165951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800" dirty="0">
                <a:latin typeface="Century Gothic" panose="020B0502020202020204" pitchFamily="34" charset="0"/>
              </a:rPr>
              <a:t>Syllable Charts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849809" y="1785320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089956" y="1246313"/>
            <a:ext cx="29987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b="1" dirty="0">
                <a:solidFill>
                  <a:srgbClr val="990000"/>
                </a:solidFill>
                <a:latin typeface="Century Gothic" panose="020B0502020202020204" pitchFamily="34" charset="0"/>
              </a:rPr>
              <a:t>Part 1</a:t>
            </a:r>
          </a:p>
        </p:txBody>
      </p: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256478" y="1833764"/>
            <a:ext cx="6144322" cy="0"/>
          </a:xfrm>
          <a:prstGeom prst="line">
            <a:avLst/>
          </a:prstGeom>
          <a:ln w="762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A3A148C-72A0-404B-AA89-738923627ABF}"/>
              </a:ext>
            </a:extLst>
          </p:cNvPr>
          <p:cNvSpPr/>
          <p:nvPr/>
        </p:nvSpPr>
        <p:spPr>
          <a:xfrm>
            <a:off x="7410461" y="-187615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53E7159-7F3D-4E44-AFFC-A9230CF4089C}"/>
              </a:ext>
            </a:extLst>
          </p:cNvPr>
          <p:cNvSpPr/>
          <p:nvPr/>
        </p:nvSpPr>
        <p:spPr>
          <a:xfrm>
            <a:off x="7615927" y="-1341568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9925F9-DBBE-4FB9-B00E-4027B9578252}"/>
              </a:ext>
            </a:extLst>
          </p:cNvPr>
          <p:cNvSpPr txBox="1"/>
          <p:nvPr/>
        </p:nvSpPr>
        <p:spPr>
          <a:xfrm>
            <a:off x="-659586" y="622652"/>
            <a:ext cx="8526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17. Jesus Stops a Storm</a:t>
            </a:r>
            <a:endParaRPr lang="en-US" sz="4800" dirty="0">
              <a:latin typeface="Century Gothic" panose="020B0502020202020204" pitchFamily="34" charset="0"/>
            </a:endParaRPr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9ECD356-5D19-4841-9CEF-021BDA09F91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0014" y="-3607951"/>
            <a:ext cx="812800" cy="8128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E9E65F8-86D6-AB4D-8D90-5F05416A95DC}"/>
              </a:ext>
            </a:extLst>
          </p:cNvPr>
          <p:cNvSpPr/>
          <p:nvPr/>
        </p:nvSpPr>
        <p:spPr>
          <a:xfrm>
            <a:off x="8076450" y="-915193"/>
            <a:ext cx="842035" cy="690825"/>
          </a:xfrm>
          <a:prstGeom prst="rect">
            <a:avLst/>
          </a:prstGeom>
          <a:solidFill>
            <a:srgbClr val="FE92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91181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/>
      <p:bldP spid="17" grpId="0"/>
      <p:bldP spid="20" grpId="0"/>
      <p:bldP spid="2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pen_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29600" y="4860758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003610" y="930203"/>
            <a:ext cx="7109772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374382" y="2281924"/>
            <a:ext cx="296363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dirty="0">
                <a:latin typeface="Century Gothic" panose="020B0502020202020204" pitchFamily="34" charset="0"/>
              </a:rPr>
              <a:t>qu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 </a:t>
            </a:r>
            <a:r>
              <a:rPr lang="en-US" sz="5000" dirty="0">
                <a:latin typeface="Century Gothic" panose="020B0502020202020204" pitchFamily="34" charset="0"/>
              </a:rPr>
              <a:t>et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113382" y="75961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3B157B3-88C8-9742-BE91-EC411A569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0810" y="-103716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93344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5452" y="1485546"/>
            <a:ext cx="2772891" cy="1213050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pen_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93769" y="4942974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451734" y="-915192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855452" y="2698596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g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 </a:t>
            </a:r>
            <a:r>
              <a:rPr lang="en-US" sz="5000" dirty="0" err="1">
                <a:latin typeface="Century Gothic" panose="020B0502020202020204" pitchFamily="34" charset="0"/>
              </a:rPr>
              <a:t>ing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164360" y="1485546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 </a:t>
            </a:r>
            <a:r>
              <a:rPr lang="en-US" sz="5000" dirty="0" err="1">
                <a:latin typeface="Century Gothic" panose="020B0502020202020204" pitchFamily="34" charset="0"/>
              </a:rPr>
              <a:t>ver</a:t>
            </a: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164360" y="2698596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 </a:t>
            </a:r>
            <a:r>
              <a:rPr lang="en-US" sz="5000" dirty="0">
                <a:latin typeface="Century Gothic" panose="020B0502020202020204" pitchFamily="34" charset="0"/>
              </a:rPr>
              <a:t>bey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209860A-7949-E941-9A19-14D5BEE397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7740" y="-103716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36070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0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wd">
                                    <p:tmPct val="98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iterate type="wd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iterate type="wd">
                                    <p:tmPct val="98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500"/>
                                  </p:stCondLst>
                                  <p:iterate type="wd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65152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 uiExpand="1" build="p"/>
      <p:bldP spid="6" grpId="0" animBg="1"/>
      <p:bldP spid="7" grpId="0" uiExpand="1" build="p"/>
      <p:bldP spid="8" grpId="0" uiExpand="1" build="p"/>
      <p:bldP spid="9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2793" y="2083995"/>
            <a:ext cx="3077691" cy="1417488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dis c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  </a:t>
            </a:r>
            <a:r>
              <a:rPr lang="en-US" sz="5000" dirty="0" err="1">
                <a:latin typeface="Century Gothic" panose="020B0502020202020204" pitchFamily="34" charset="0"/>
              </a:rPr>
              <a:t>ple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92820" y="930203"/>
            <a:ext cx="6757639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pen_Y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25852" y="4912896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483817" y="-1118352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33A22FF-2C09-804C-8A57-E097725F211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32793" y="-21746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81153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2793" y="2083995"/>
            <a:ext cx="3077691" cy="1417488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wh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92820" y="930203"/>
            <a:ext cx="6757639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pen_Y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25852" y="4912896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483817" y="-1118352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DB22491-106B-274D-B0A0-8B7C2CBD248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0020" y="-124032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15765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54545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build="p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Silent </a:t>
            </a:r>
            <a:r>
              <a:rPr lang="en-US" sz="4600" b="1" dirty="0">
                <a:latin typeface="Century Gothic" panose="020B0502020202020204" pitchFamily="34" charset="0"/>
              </a:rPr>
              <a:t>e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0683" y="1782849"/>
            <a:ext cx="8242634" cy="51726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 silent e syllable has one vowel, </a:t>
            </a: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628650" y="2300112"/>
            <a:ext cx="8242634" cy="514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  <a:r>
              <a:rPr lang="en-US" sz="2700" b="1" dirty="0">
                <a:latin typeface="Century Gothic" panose="020B0502020202020204" pitchFamily="34" charset="0"/>
              </a:rPr>
              <a:t>one consonant </a:t>
            </a: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535094" y="2815265"/>
            <a:ext cx="4645994" cy="4797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a silent e at the end. 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280052" y="3331768"/>
            <a:ext cx="3906474" cy="5050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vowel is long.</a:t>
            </a:r>
            <a:endParaRPr lang="en-US" sz="2700" dirty="0">
              <a:latin typeface="Century Gothic" panose="020B0502020202020204" pitchFamily="34" charset="0"/>
            </a:endParaRP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951257" y="3830197"/>
            <a:ext cx="1879689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c</a:t>
            </a:r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5300256" y="3841689"/>
            <a:ext cx="81898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793957" y="3431995"/>
            <a:ext cx="96332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itle 2"/>
          <p:cNvSpPr txBox="1">
            <a:spLocks/>
          </p:cNvSpPr>
          <p:nvPr/>
        </p:nvSpPr>
        <p:spPr>
          <a:xfrm>
            <a:off x="4056824" y="3849195"/>
            <a:ext cx="194482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v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303121" y="-918827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126812C-3D79-BD40-8524-7E64A7275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0842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40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1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3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9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20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 uiExpand="1" build="p"/>
      <p:bldP spid="5" grpId="0" uiExpand="1" build="p"/>
      <p:bldP spid="6" grpId="0" uiExpand="1" build="p"/>
      <p:bldP spid="7" grpId="0" uiExpand="1" build="p"/>
      <p:bldP spid="8" grpId="0"/>
      <p:bldP spid="9" grpId="0"/>
      <p:bldP spid="10" grpId="0"/>
      <p:bldP spid="15" grpId="0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7527" y="1030562"/>
            <a:ext cx="2605217" cy="1221982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k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ilentE_Consonant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7727" y="4942974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076451" y="270182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847527" y="2161823"/>
            <a:ext cx="2605217" cy="122198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v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847527" y="3293084"/>
            <a:ext cx="2605217" cy="122198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w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v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140510" y="1055202"/>
            <a:ext cx="3271932" cy="122198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be c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140510" y="2164161"/>
            <a:ext cx="3473356" cy="122198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a </a:t>
            </a:r>
            <a:r>
              <a:rPr lang="en-US" sz="5000" dirty="0" err="1">
                <a:latin typeface="Century Gothic" panose="020B0502020202020204" pitchFamily="34" charset="0"/>
              </a:rPr>
              <a:t>m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 err="1">
                <a:latin typeface="Century Gothic" panose="020B0502020202020204" pitchFamily="34" charset="0"/>
              </a:rPr>
              <a:t>z</a:t>
            </a:r>
            <a:r>
              <a:rPr lang="en-US" sz="5000" b="1" dirty="0" err="1">
                <a:latin typeface="Century Gothic" panose="020B0502020202020204" pitchFamily="34" charset="0"/>
              </a:rPr>
              <a:t>e</a:t>
            </a:r>
            <a:r>
              <a:rPr lang="en-US" sz="5000" dirty="0" err="1">
                <a:latin typeface="Century Gothic" panose="020B0502020202020204" pitchFamily="34" charset="0"/>
              </a:rPr>
              <a:t>d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1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51C3E8F-FBF4-364D-AF88-AD297994D95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540" y="-106917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81233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7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98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iterate type="wd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iterate type="wd">
                                    <p:tmPct val="98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000"/>
                                  </p:stCondLst>
                                  <p:iterate type="wd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8000"/>
                                  </p:stCondLst>
                                  <p:iterate type="wd">
                                    <p:tmPct val="98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2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uiExpand="1" build="p"/>
      <p:bldP spid="6" grpId="0" animBg="1"/>
      <p:bldP spid="7" grpId="0" uiExpand="1" build="p"/>
      <p:bldP spid="8" grpId="0" uiExpand="1" build="p"/>
      <p:bldP spid="9" grpId="0" uiExpand="1" build="p"/>
      <p:bldP spid="10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3786" y="2028936"/>
            <a:ext cx="4040217" cy="1403196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w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k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ilentE_Consonant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09810" y="4908884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467775" y="-1101458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687D489-DC2D-FB4E-BC64-4A4F5BF326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7740" y="-12234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3227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build="p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34621" y="2022175"/>
            <a:ext cx="4040217" cy="1378947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>
                <a:latin typeface="Century Gothic" panose="020B0502020202020204" pitchFamily="34" charset="0"/>
              </a:rPr>
              <a:t>g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ilentE_Consonant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29600" y="4908884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076451" y="270182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87FAE3C-5AD5-8A45-9B85-7F32BBAA37E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7740" y="-103716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53756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uiExpand="1" build="p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8301965" y="-940871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478661"/>
            <a:ext cx="9144000" cy="959549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Many vowel teams follow this rule: </a:t>
            </a:r>
          </a:p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When two vowels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latin typeface="Century Gothic" panose="020B0502020202020204" pitchFamily="34" charset="0"/>
              </a:rPr>
              <a:t>get together, 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0" y="2468534"/>
            <a:ext cx="9144000" cy="8093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400" b="1" dirty="0">
                <a:latin typeface="Century Gothic" panose="020B0502020202020204" pitchFamily="34" charset="0"/>
              </a:rPr>
              <a:t> </a:t>
            </a:r>
            <a:r>
              <a:rPr lang="en-US" sz="2800" b="1" dirty="0">
                <a:latin typeface="Century Gothic" panose="020B0502020202020204" pitchFamily="34" charset="0"/>
              </a:rPr>
              <a:t>the first one names its letter.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</a:p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So the first vowel will make its long sound,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0" y="3471186"/>
            <a:ext cx="9144000" cy="4827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and the second vowel is silent.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4004595" y="3941126"/>
            <a:ext cx="166275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latin typeface="Century Gothic" panose="020B0502020202020204" pitchFamily="34" charset="0"/>
              </a:rPr>
              <a:t>a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556655" y="3508958"/>
            <a:ext cx="92659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3357770" y="3925892"/>
            <a:ext cx="129046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5066536" y="3944946"/>
            <a:ext cx="86737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84489"/>
            <a:ext cx="9144000" cy="994172"/>
          </a:xfrm>
          <a:ln w="38100">
            <a:noFill/>
          </a:ln>
        </p:spPr>
        <p:txBody>
          <a:bodyPr>
            <a:no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Vowel Teams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9B8D1CE-C6B4-9046-84AA-2B8BE85262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12" y="-9932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20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12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9" dur="8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4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39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6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8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25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0" grpId="0" animBg="1"/>
      <p:bldP spid="8" grpId="0"/>
      <p:bldP spid="10" grpId="0"/>
      <p:bldP spid="13" grpId="0"/>
      <p:bldP spid="13" grpId="1"/>
      <p:bldP spid="14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7527" y="896750"/>
            <a:ext cx="2605217" cy="1221982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ai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  <a:endParaRPr lang="en-US" sz="5000" b="1" dirty="0"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ilentE_Consonant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7727" y="4942974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396297" y="-1033725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847527" y="2028011"/>
            <a:ext cx="2605217" cy="122198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ai</a:t>
            </a:r>
            <a:r>
              <a:rPr lang="en-US" sz="5000" dirty="0">
                <a:latin typeface="Century Gothic" panose="020B0502020202020204" pitchFamily="34" charset="0"/>
              </a:rPr>
              <a:t>led</a:t>
            </a:r>
            <a:endParaRPr lang="en-US" sz="5000" b="1" dirty="0">
              <a:latin typeface="Century Gothic" panose="020B0502020202020204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847527" y="3248480"/>
            <a:ext cx="2605217" cy="122198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f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ai</a:t>
            </a:r>
            <a:r>
              <a:rPr lang="en-US" sz="5000" dirty="0">
                <a:latin typeface="Century Gothic" panose="020B0502020202020204" pitchFamily="34" charset="0"/>
              </a:rPr>
              <a:t>th</a:t>
            </a:r>
            <a:endParaRPr lang="en-US" sz="5000" b="1" dirty="0">
              <a:latin typeface="Century Gothic" panose="020B0502020202020204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764976" y="921390"/>
            <a:ext cx="3271932" cy="122198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ai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  <a:endParaRPr lang="en-US" sz="5000" b="1" dirty="0">
              <a:latin typeface="Century Gothic" panose="020B0502020202020204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764976" y="2030349"/>
            <a:ext cx="3473356" cy="122198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a </a:t>
            </a:r>
            <a:r>
              <a:rPr lang="en-US" sz="5000" dirty="0" err="1">
                <a:latin typeface="Century Gothic" panose="020B0502020202020204" pitchFamily="34" charset="0"/>
              </a:rPr>
              <a:t>fr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ai</a:t>
            </a:r>
            <a:r>
              <a:rPr lang="en-US" sz="5000" dirty="0" err="1">
                <a:latin typeface="Century Gothic" panose="020B0502020202020204" pitchFamily="34" charset="0"/>
              </a:rPr>
              <a:t>d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1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3B158D2-5B33-F54E-8505-1E7287631B8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7017" y="-11557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92165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0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98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iterate type="wd">
                                    <p:tmPct val="98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500"/>
                                  </p:stCondLst>
                                  <p:iterate type="wd">
                                    <p:tmPct val="98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4500"/>
                                  </p:stCondLst>
                                  <p:iterate type="wd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8000"/>
                                  </p:stCondLst>
                                  <p:iterate type="wd">
                                    <p:tmPct val="98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uiExpand="1" build="p"/>
      <p:bldP spid="6" grpId="0" animBg="1"/>
      <p:bldP spid="7" grpId="0" uiExpand="1" build="p"/>
      <p:bldP spid="8" grpId="0" uiExpand="1" build="p"/>
      <p:bldP spid="9" grpId="0" uiExpand="1" build="p"/>
      <p:bldP spid="10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160868"/>
            <a:ext cx="9144000" cy="994172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200" b="1" dirty="0">
                <a:latin typeface="Century Gothic" panose="020B0502020202020204" pitchFamily="34" charset="0"/>
              </a:rPr>
              <a:t>Words in </a:t>
            </a:r>
            <a:br>
              <a:rPr lang="en-US" sz="6000" b="1" dirty="0">
                <a:latin typeface="Century Gothic" panose="020B0502020202020204" pitchFamily="34" charset="0"/>
              </a:rPr>
            </a:br>
            <a:r>
              <a:rPr lang="en-US" sz="8400" b="1" dirty="0">
                <a:solidFill>
                  <a:srgbClr val="990000"/>
                </a:solidFill>
                <a:latin typeface="Century Gothic" panose="020B0502020202020204" pitchFamily="34" charset="0"/>
              </a:rPr>
              <a:t>Syllable Types</a:t>
            </a:r>
            <a:endParaRPr lang="en-US" sz="8400" dirty="0">
              <a:solidFill>
                <a:srgbClr val="99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872DC5-B824-4397-8008-726B4B04CB40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5364D3-317B-3E4C-B8DA-E7D7BDF45D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2641" y="-424114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93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61684" y="4942973"/>
            <a:ext cx="609600" cy="6096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738" y="2021947"/>
            <a:ext cx="2235151" cy="1422712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sl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ee</a:t>
            </a:r>
            <a:r>
              <a:rPr lang="en-US" sz="5000" dirty="0">
                <a:latin typeface="Century Gothic" panose="020B0502020202020204" pitchFamily="34" charset="0"/>
              </a:rPr>
              <a:t>p</a:t>
            </a:r>
          </a:p>
        </p:txBody>
      </p:sp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996989" y="4804334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417865" y="-949058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F927887-7CEB-6046-9BA1-DF2E28B5A81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7740" y="-10710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43646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uiExpand="1" build="p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61684" y="4942973"/>
            <a:ext cx="609600" cy="6096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31267" y="930203"/>
            <a:ext cx="2235151" cy="1422712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ie</a:t>
            </a:r>
          </a:p>
        </p:txBody>
      </p:sp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996989" y="4804334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076451" y="270182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292067" y="3225928"/>
            <a:ext cx="2235151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cr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ie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292067" y="2078066"/>
            <a:ext cx="3462057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terrif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ie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</a:p>
        </p:txBody>
      </p:sp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28AF882-89EC-2A4A-9091-672FD101A39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7740" y="-91051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3530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8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uiExpand="1" build="p"/>
      <p:bldP spid="7" grpId="0" animBg="1"/>
      <p:bldP spid="8" grpId="0" uiExpand="1" build="p"/>
      <p:bldP spid="9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61684" y="4942973"/>
            <a:ext cx="609600" cy="6096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738" y="2055400"/>
            <a:ext cx="2235151" cy="1422712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n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igh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996989" y="4804334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076451" y="270182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9BAB07E-72D1-DE42-95C4-D3B9F3BF9B8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7740" y="-10202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71536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uiExpand="1" build="p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61684" y="4942973"/>
            <a:ext cx="609600" cy="6096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5903" y="1319421"/>
            <a:ext cx="2235151" cy="1422712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oa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  <a:endParaRPr lang="en-US" sz="5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996989" y="4804334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419649" y="-932125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112450" y="2715993"/>
            <a:ext cx="3288656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oa</a:t>
            </a:r>
            <a:r>
              <a:rPr lang="en-US" sz="5000" dirty="0">
                <a:latin typeface="Century Gothic" panose="020B0502020202020204" pitchFamily="34" charset="0"/>
              </a:rPr>
              <a:t>k  </a:t>
            </a:r>
            <a:r>
              <a:rPr lang="en-US" sz="5000" dirty="0" err="1">
                <a:latin typeface="Century Gothic" panose="020B0502020202020204" pitchFamily="34" charset="0"/>
              </a:rPr>
              <a:t>ing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3371F57-60D6-B142-9A6E-59CDE93DAA9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7740" y="-1054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40519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uiExpand="1" build="p"/>
      <p:bldP spid="7" grpId="0" animBg="1"/>
      <p:bldP spid="8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61684" y="4942973"/>
            <a:ext cx="609600" cy="6096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8192" y="2021947"/>
            <a:ext cx="2235151" cy="1422712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bl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ew</a:t>
            </a:r>
          </a:p>
        </p:txBody>
      </p:sp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996989" y="4804334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076451" y="270182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Team-EW">
            <a:hlinkClick r:id="" action="ppaction://media"/>
            <a:extLst>
              <a:ext uri="{FF2B5EF4-FFF2-40B4-BE49-F238E27FC236}">
                <a16:creationId xmlns:a16="http://schemas.microsoft.com/office/drawing/2014/main" id="{57684F77-8F75-4B38-8EF5-611204526ED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1293" y="270182"/>
            <a:ext cx="609600" cy="609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D0F22EE-FFF8-42C5-BA66-80408504B43F}"/>
              </a:ext>
            </a:extLst>
          </p:cNvPr>
          <p:cNvSpPr/>
          <p:nvPr/>
        </p:nvSpPr>
        <p:spPr>
          <a:xfrm>
            <a:off x="9305" y="270182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07BF486-B467-EE41-9B0F-827DE55D6BE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8540" y="-9525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57128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uiExpand="1" build="p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301965" y="-86780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07509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Vowel Teams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 Other Sounds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5221" y="2171486"/>
            <a:ext cx="8165432" cy="608290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Sometimes vowel teams make other sounds.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332757" y="3267447"/>
            <a:ext cx="213311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oi</a:t>
            </a:r>
            <a:r>
              <a:rPr lang="en-US" sz="9600" dirty="0"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C4D968B-FA0E-4E46-8F2B-0B1C50FCC0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" y="-10573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91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4" grpId="0" animBg="1"/>
      <p:bldP spid="3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61684" y="4942973"/>
            <a:ext cx="609600" cy="6096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8963" y="1325072"/>
            <a:ext cx="2235151" cy="1422712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n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ow</a:t>
            </a:r>
          </a:p>
        </p:txBody>
      </p:sp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996989" y="4804334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076451" y="270182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673950" y="1375176"/>
            <a:ext cx="2235151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d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ow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914771" y="2747784"/>
            <a:ext cx="3462057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dr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ow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58639" y="2797888"/>
            <a:ext cx="31357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ow</a:t>
            </a:r>
            <a:r>
              <a:rPr lang="en-US" sz="5000" dirty="0">
                <a:latin typeface="Century Gothic" panose="020B0502020202020204" pitchFamily="34" charset="0"/>
              </a:rPr>
              <a:t>l </a:t>
            </a:r>
            <a:r>
              <a:rPr lang="en-US" sz="5000" dirty="0" err="1">
                <a:latin typeface="Century Gothic" panose="020B0502020202020204" pitchFamily="34" charset="0"/>
              </a:rPr>
              <a:t>ing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D243D1D-3E3A-D545-9A3A-AB8E23D976D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7740" y="-1003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13291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5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50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 uiExpand="1" build="p"/>
      <p:bldP spid="7" grpId="0" animBg="1"/>
      <p:bldP spid="8" grpId="0" uiExpand="1" build="p"/>
      <p:bldP spid="9" grpId="0" uiExpand="1" build="p"/>
      <p:bldP spid="10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61684" y="4942973"/>
            <a:ext cx="609600" cy="6096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9343" y="1375176"/>
            <a:ext cx="2235151" cy="1422712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all</a:t>
            </a:r>
          </a:p>
        </p:txBody>
      </p:sp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996989" y="4804334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029249" y="-1253859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535890" y="2659014"/>
            <a:ext cx="2235151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sm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all</a:t>
            </a:r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8E03181-98A8-6940-9AD7-2F86D43C470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7740" y="-137583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25375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uiExpand="1" build="p"/>
      <p:bldP spid="7" grpId="0" animBg="1"/>
      <p:bldP spid="8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R </a:t>
            </a:r>
            <a:r>
              <a:rPr lang="en-US" sz="4600" b="1" dirty="0">
                <a:latin typeface="Century Gothic" panose="020B0502020202020204" pitchFamily="34" charset="0"/>
              </a:rPr>
              <a:t>-</a:t>
            </a:r>
            <a:r>
              <a:rPr lang="en-US" sz="4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 Controlled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26249" y="2070100"/>
            <a:ext cx="8091501" cy="1307084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R-controlled syllables have one or more vowels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 an “r.”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“r” changes the sound of the vowel.</a:t>
            </a:r>
            <a:endParaRPr lang="en-US" sz="2700" dirty="0">
              <a:latin typeface="Century Gothic" panose="020B0502020202020204" pitchFamily="34" charset="0"/>
            </a:endParaRPr>
          </a:p>
          <a:p>
            <a:pPr fontAlgn="base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032259" y="3648494"/>
            <a:ext cx="438455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Century Gothic" panose="020B0502020202020204" pitchFamily="34" charset="0"/>
              </a:rPr>
              <a:t>ange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2130055" y="3603517"/>
            <a:ext cx="133704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E920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270754" y="-905132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E920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53CF74E-5139-914C-846D-92CBF26ADF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250" y="-997009"/>
            <a:ext cx="812800" cy="812800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26140625-92A9-49BD-B809-4C6A04B4CB91}"/>
              </a:ext>
            </a:extLst>
          </p:cNvPr>
          <p:cNvSpPr txBox="1">
            <a:spLocks/>
          </p:cNvSpPr>
          <p:nvPr/>
        </p:nvSpPr>
        <p:spPr>
          <a:xfrm>
            <a:off x="2956059" y="3615690"/>
            <a:ext cx="95935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42499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1" nodeType="withEffect">
                                  <p:stCondLst>
                                    <p:cond delay="9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1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7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5" grpId="0"/>
      <p:bldP spid="6" grpId="0"/>
      <p:bldP spid="13" grpId="0" animBg="1"/>
      <p:bldP spid="14" grpId="0"/>
      <p:bldP spid="14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950" y="2017284"/>
            <a:ext cx="4040217" cy="1160814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ar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</a:p>
        </p:txBody>
      </p:sp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-Controlled_O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09810" y="4975058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076451" y="270182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D081503-EFD1-4145-8C01-0AE1E28E1CC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7740" y="-11049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90766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uiExpand="1" build="p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losed_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2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25402" y="4823866"/>
            <a:ext cx="609600" cy="6096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7948" y="3475022"/>
            <a:ext cx="3960323" cy="1316285"/>
          </a:xfrm>
        </p:spPr>
        <p:txBody>
          <a:bodyPr numCol="2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sked</a:t>
            </a:r>
            <a:endParaRPr lang="en-US" sz="4500" dirty="0"/>
          </a:p>
        </p:txBody>
      </p:sp>
      <p:sp>
        <p:nvSpPr>
          <p:cNvPr id="5" name="Rectangle 4"/>
          <p:cNvSpPr/>
          <p:nvPr/>
        </p:nvSpPr>
        <p:spPr>
          <a:xfrm>
            <a:off x="8005011" y="4594633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098644" y="1193935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737948" y="1259283"/>
            <a:ext cx="2168085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  <a:endParaRPr lang="en-US" sz="4500" dirty="0"/>
          </a:p>
        </p:txBody>
      </p:sp>
      <p:sp>
        <p:nvSpPr>
          <p:cNvPr id="10" name="Rectangle 9"/>
          <p:cNvSpPr/>
          <p:nvPr/>
        </p:nvSpPr>
        <p:spPr>
          <a:xfrm>
            <a:off x="8076451" y="270182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737129" y="2324571"/>
            <a:ext cx="2845203" cy="1239530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  <a:endParaRPr lang="en-US" sz="4500" dirty="0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4581512" y="1259283"/>
            <a:ext cx="5958064" cy="1360890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s-</a:t>
            </a:r>
            <a:endParaRPr lang="en-US" sz="4500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81512" y="2324571"/>
            <a:ext cx="5958064" cy="1282832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cr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shed</a:t>
            </a:r>
            <a:endParaRPr lang="en-US" sz="4500" dirty="0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4581512" y="3496252"/>
            <a:ext cx="5958064" cy="1306206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spl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shed</a:t>
            </a:r>
            <a:endParaRPr lang="en-US" sz="45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4253C44-6CA8-43B5-B3F9-65BA825E5DB8}"/>
              </a:ext>
            </a:extLst>
          </p:cNvPr>
          <p:cNvSpPr/>
          <p:nvPr/>
        </p:nvSpPr>
        <p:spPr>
          <a:xfrm>
            <a:off x="8076450" y="-915193"/>
            <a:ext cx="842035" cy="690825"/>
          </a:xfrm>
          <a:prstGeom prst="rect">
            <a:avLst/>
          </a:prstGeom>
          <a:solidFill>
            <a:srgbClr val="FE92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4C65375-4D6A-844B-AF64-93BACF0FCE9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5844" y="-102915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21051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6500"/>
                                  </p:stCondLst>
                                  <p:iterate type="wd">
                                    <p:tmPct val="97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iterate type="wd">
                                    <p:tmPct val="97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75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0000"/>
                                  </p:stCondLst>
                                  <p:iterate type="wd">
                                    <p:tmPct val="97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3798" y="1351689"/>
            <a:ext cx="4040217" cy="1160814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f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or</a:t>
            </a:r>
            <a:r>
              <a:rPr lang="en-US" sz="5000" dirty="0">
                <a:latin typeface="Century Gothic" panose="020B0502020202020204" pitchFamily="34" charset="0"/>
              </a:rPr>
              <a:t>th</a:t>
            </a:r>
          </a:p>
        </p:txBody>
      </p:sp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-Controlled_O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09810" y="4975058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076451" y="270182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563799" y="2795121"/>
            <a:ext cx="4040217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st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or</a:t>
            </a:r>
            <a:r>
              <a:rPr lang="en-US" sz="5000" dirty="0">
                <a:latin typeface="Century Gothic" panose="020B0502020202020204" pitchFamily="34" charset="0"/>
              </a:rPr>
              <a:t>m</a:t>
            </a:r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6B5F0D5-E075-1A4E-8572-26243BE60A5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7740" y="-11557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91123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4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uiExpand="1" build="p"/>
      <p:bldP spid="6" grpId="0" animBg="1"/>
      <p:bldP spid="7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3055" y="2895480"/>
            <a:ext cx="4040217" cy="1160814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mas </a:t>
            </a:r>
            <a:r>
              <a:rPr lang="en-US" sz="5000" dirty="0" err="1">
                <a:latin typeface="Century Gothic" panose="020B0502020202020204" pitchFamily="34" charset="0"/>
              </a:rPr>
              <a:t>t</a:t>
            </a:r>
            <a:r>
              <a:rPr lang="en-US" sz="50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er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-Controlled_O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09810" y="4975058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077375" y="-796469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953054" y="1510609"/>
            <a:ext cx="4040217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o </a:t>
            </a:r>
            <a:r>
              <a:rPr lang="en-US" sz="5000" dirty="0" err="1">
                <a:latin typeface="Century Gothic" panose="020B0502020202020204" pitchFamily="34" charset="0"/>
              </a:rPr>
              <a:t>v</a:t>
            </a:r>
            <a:r>
              <a:rPr lang="en-US" sz="50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er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8F27C06-7E9C-8D44-B84E-F0D68EBDCE2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7740" y="-91844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82952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uiExpand="1" build="p"/>
      <p:bldP spid="6" grpId="0" animBg="1"/>
      <p:bldP spid="7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8301965" y="-884361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Consonant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  l-e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1272" y="1976414"/>
            <a:ext cx="8601456" cy="437602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When you see consonant l-e at the end of a word, 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271272" y="2518061"/>
            <a:ext cx="8601456" cy="4689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count back three.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71272" y="3042317"/>
            <a:ext cx="8601456" cy="5107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“l-e” makes the /–le/ sound.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670760" y="3742849"/>
            <a:ext cx="97466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p</a:t>
            </a: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573176" y="3746607"/>
            <a:ext cx="2223511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Century Gothic" panose="020B0502020202020204" pitchFamily="34" charset="0"/>
              </a:rPr>
              <a:t>pur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12" name="Title 2"/>
          <p:cNvSpPr txBox="1">
            <a:spLocks/>
          </p:cNvSpPr>
          <p:nvPr/>
        </p:nvSpPr>
        <p:spPr>
          <a:xfrm>
            <a:off x="5262294" y="3742849"/>
            <a:ext cx="878268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5794339" y="3742849"/>
            <a:ext cx="93775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021E58C-AE08-494D-8BE2-6AB103E9688A}"/>
              </a:ext>
            </a:extLst>
          </p:cNvPr>
          <p:cNvCxnSpPr>
            <a:cxnSpLocks/>
          </p:cNvCxnSpPr>
          <p:nvPr/>
        </p:nvCxnSpPr>
        <p:spPr>
          <a:xfrm>
            <a:off x="4739000" y="3929395"/>
            <a:ext cx="0" cy="1225131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6464B2A-8F4B-2C4E-9305-FCCD66AB4A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9900" y="-10875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18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10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1" nodeType="withEffect">
                                  <p:stCondLst>
                                    <p:cond delay="1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12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0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1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 animBg="1"/>
      <p:bldP spid="3" grpId="0"/>
      <p:bldP spid="7" grpId="0"/>
      <p:bldP spid="7" grpId="1"/>
      <p:bldP spid="8" grpId="0"/>
      <p:bldP spid="12" grpId="0"/>
      <p:bldP spid="12" grpId="1"/>
      <p:bldP spid="13" grpId="0"/>
      <p:bldP spid="13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1486" y="2095431"/>
            <a:ext cx="4040217" cy="1600098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dis ci </a:t>
            </a:r>
            <a:r>
              <a:rPr lang="en-US" sz="500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ple</a:t>
            </a:r>
            <a:endParaRPr lang="en-US" sz="5000" b="1" dirty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nosnant-LE_P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09810" y="4924926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076451" y="270182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3C94A74-CB45-7144-8E6E-D514CB72BE6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7740" y="-1054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18802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nosnant-LE_P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09810" y="4924926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076451" y="270182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443786" y="2095431"/>
            <a:ext cx="4040217" cy="160009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gen </a:t>
            </a:r>
            <a:r>
              <a:rPr lang="en-US" sz="500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tle</a:t>
            </a:r>
            <a:endParaRPr lang="en-US" sz="5000" b="1" dirty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45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CF216FD-5BA9-3B4F-B780-AF9B0C110F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7740" y="-9694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13160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7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3E0D79EE-933C-44C8-BC3B-66BBDD7636EC}"/>
              </a:ext>
            </a:extLst>
          </p:cNvPr>
          <p:cNvSpPr/>
          <p:nvPr/>
        </p:nvSpPr>
        <p:spPr>
          <a:xfrm>
            <a:off x="8280333" y="-1013454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223B6DF1-6BA4-445A-8D49-8221A220B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07509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D0DE9207-AEB6-43D4-95A0-355661002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866" y="2012043"/>
            <a:ext cx="7520267" cy="57822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These syllables or words are closed,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DF21771E-F070-4FAC-A002-5EA52561B63B}"/>
              </a:ext>
            </a:extLst>
          </p:cNvPr>
          <p:cNvSpPr txBox="1">
            <a:spLocks/>
          </p:cNvSpPr>
          <p:nvPr/>
        </p:nvSpPr>
        <p:spPr>
          <a:xfrm>
            <a:off x="811865" y="2578074"/>
            <a:ext cx="7520267" cy="490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so the vowel should be short, 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35702C31-5C18-465C-A8A7-059F4398E05F}"/>
              </a:ext>
            </a:extLst>
          </p:cNvPr>
          <p:cNvSpPr txBox="1">
            <a:spLocks/>
          </p:cNvSpPr>
          <p:nvPr/>
        </p:nvSpPr>
        <p:spPr>
          <a:xfrm>
            <a:off x="976459" y="3144105"/>
            <a:ext cx="7520267" cy="490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but the vowel is long.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4AB4D608-DC5B-4CC2-8C8E-C2F86B881988}"/>
              </a:ext>
            </a:extLst>
          </p:cNvPr>
          <p:cNvSpPr txBox="1">
            <a:spLocks/>
          </p:cNvSpPr>
          <p:nvPr/>
        </p:nvSpPr>
        <p:spPr>
          <a:xfrm>
            <a:off x="3478120" y="3781135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c</a:t>
            </a:r>
            <a:r>
              <a:rPr lang="en-US" sz="6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old</a:t>
            </a:r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A704D89F-F5A0-4F2A-8267-4581B04B39A1}"/>
              </a:ext>
            </a:extLst>
          </p:cNvPr>
          <p:cNvSpPr txBox="1">
            <a:spLocks/>
          </p:cNvSpPr>
          <p:nvPr/>
        </p:nvSpPr>
        <p:spPr>
          <a:xfrm>
            <a:off x="3831300" y="3457285"/>
            <a:ext cx="148056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6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9B812FC-C10A-4153-B47B-2930339BABF7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7E2E4E6-0DD3-47E2-A99C-5FABF77BD7AB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D0B2955-3066-D646-BC64-46EF9A7D27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659" y="-100073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22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17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" grpId="0" animBg="1"/>
      <p:bldP spid="18" grpId="0"/>
      <p:bldP spid="22" grpId="0"/>
      <p:bldP spid="2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0827" y="1767295"/>
            <a:ext cx="2633606" cy="1261895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t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old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therSounds_I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90022" y="4991100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076451" y="270182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76EB796-3BE4-1C48-A85F-B1D879AF709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04534" y="-15282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24669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build="p"/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3786" y="2019924"/>
            <a:ext cx="4040217" cy="1399681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al m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ost</a:t>
            </a:r>
          </a:p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therSounds_O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93768" y="4908884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451733" y="-915192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5925E0A-DE15-1248-B9B5-B4C843A0921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7740" y="-103716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55394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build="p"/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7092" y="2134034"/>
            <a:ext cx="2633606" cy="1261895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w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ild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therSounds_I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90022" y="4991100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076451" y="270182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6D8B986-34FD-A249-BC5B-FDC16F9EC9F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7740" y="-1003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29239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build="p"/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-</a:t>
            </a:r>
            <a:r>
              <a:rPr lang="en-US" sz="46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nk</a:t>
            </a:r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/-ng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11867" y="2065214"/>
            <a:ext cx="7520267" cy="99188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“-</a:t>
            </a:r>
            <a:r>
              <a:rPr lang="en-US" sz="2700" b="1" dirty="0" err="1">
                <a:latin typeface="Century Gothic" panose="020B0502020202020204" pitchFamily="34" charset="0"/>
              </a:rPr>
              <a:t>nk</a:t>
            </a:r>
            <a:r>
              <a:rPr lang="en-US" sz="2700" b="1" dirty="0">
                <a:latin typeface="Century Gothic" panose="020B0502020202020204" pitchFamily="34" charset="0"/>
              </a:rPr>
              <a:t>” and “-ng”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change the sound of the vowel.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pic>
        <p:nvPicPr>
          <p:cNvPr id="9" name="part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267" y="179999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7572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317516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ank&amp;th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267" y="4671432"/>
            <a:ext cx="609600" cy="609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9155" y="4600732"/>
            <a:ext cx="1138989" cy="781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CEC5BFEC-49B8-4E7B-AA13-BC995A9ACA45}"/>
              </a:ext>
            </a:extLst>
          </p:cNvPr>
          <p:cNvSpPr txBox="1">
            <a:spLocks/>
          </p:cNvSpPr>
          <p:nvPr/>
        </p:nvSpPr>
        <p:spPr>
          <a:xfrm>
            <a:off x="1700354" y="3362041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b</a:t>
            </a:r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ank</a:t>
            </a: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907AE818-E0CB-4135-BC42-9A60957F9B85}"/>
              </a:ext>
            </a:extLst>
          </p:cNvPr>
          <p:cNvSpPr txBox="1">
            <a:spLocks/>
          </p:cNvSpPr>
          <p:nvPr/>
        </p:nvSpPr>
        <p:spPr>
          <a:xfrm>
            <a:off x="5161786" y="3362041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th</a:t>
            </a:r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6E67972-57A3-AE4E-BD3A-A9A9B2AE8AF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5194" y="-10236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13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4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18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11" grpId="0" animBg="1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losed_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13558" y="4837639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118877" y="1235762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255848" y="1681630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  <a:endParaRPr lang="en-US" sz="4500" dirty="0"/>
          </a:p>
        </p:txBody>
      </p:sp>
      <p:sp>
        <p:nvSpPr>
          <p:cNvPr id="9" name="Rectangle 8"/>
          <p:cNvSpPr/>
          <p:nvPr/>
        </p:nvSpPr>
        <p:spPr>
          <a:xfrm>
            <a:off x="8076451" y="270182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255848" y="3230516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f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ll</a:t>
            </a:r>
            <a:endParaRPr lang="en-US" sz="45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960705" y="1708839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k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pt</a:t>
            </a:r>
            <a:endParaRPr lang="en-US" sz="45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5065138" y="3218386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  <a:endParaRPr lang="en-US" sz="45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360DA3B-3328-4796-8E93-18785B7C3C42}"/>
              </a:ext>
            </a:extLst>
          </p:cNvPr>
          <p:cNvSpPr/>
          <p:nvPr/>
        </p:nvSpPr>
        <p:spPr>
          <a:xfrm>
            <a:off x="3045814" y="-2169640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DE6C3D8-34CE-784F-AC94-FB6579D3077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6077" y="-12065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0695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3562" y="1377401"/>
            <a:ext cx="4040217" cy="1501428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sleep </a:t>
            </a:r>
            <a:r>
              <a:rPr lang="en-US" sz="50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  <a:endParaRPr lang="en-US" sz="5000" b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therSounds_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73979" y="4989094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141544" y="-949058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018664" y="2736929"/>
            <a:ext cx="4040217" cy="150142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go </a:t>
            </a:r>
            <a:r>
              <a:rPr lang="en-US" sz="50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  <a:endParaRPr lang="en-US" sz="5000" b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4500" dirty="0"/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19417A2-C960-1843-93B9-9437D2EFDF5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7740" y="-10710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78069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build="p"/>
      <p:bldP spid="6" grpId="0" animBg="1"/>
      <p:bldP spid="7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84539" y="2094045"/>
            <a:ext cx="3997570" cy="1184413"/>
          </a:xfrm>
        </p:spPr>
        <p:txBody>
          <a:bodyPr numCol="2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4500" dirty="0">
                <a:latin typeface="Century Gothic" panose="020B0502020202020204" pitchFamily="34" charset="0"/>
              </a:rPr>
              <a:t>str</a:t>
            </a:r>
            <a:r>
              <a:rPr lang="en-US" sz="45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ong</a:t>
            </a:r>
          </a:p>
        </p:txBody>
      </p:sp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therSounds_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2317" y="5041231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660282" y="-965991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6D1354E-65E5-E24B-A905-A944DA054A8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7740" y="-108796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73204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uiExpand="1" build="p"/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3786" y="2029538"/>
            <a:ext cx="4040217" cy="1126258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ank</a:t>
            </a:r>
            <a:endParaRPr lang="en-US" sz="4500" dirty="0"/>
          </a:p>
        </p:txBody>
      </p:sp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therSounds_U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09811" y="4957010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467776" y="-881325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18656C2-9CA1-E543-BEE8-CD2F29BCDD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7740" y="-1003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94094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build="p"/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8301965" y="-933758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FCC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637316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 schwa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20258" y="1807236"/>
            <a:ext cx="8021406" cy="1044985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The schwa syllable has an “a” that sounds</a:t>
            </a:r>
          </a:p>
          <a:p>
            <a:pPr marL="0" indent="0" algn="ctr" fontAlgn="base"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 like the /u/ in banana.</a:t>
            </a:r>
            <a:r>
              <a:rPr lang="en-US" sz="30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720258" y="2783884"/>
            <a:ext cx="8021406" cy="6566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The banana is even shaped like a short u.</a:t>
            </a:r>
            <a:endParaRPr lang="en-US" sz="3000" dirty="0"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2602562" y="4430960"/>
            <a:ext cx="807044" cy="4192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5982698" y="4430959"/>
            <a:ext cx="807044" cy="419223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540764" y="3339206"/>
            <a:ext cx="5602986" cy="123139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7200" dirty="0" err="1">
                <a:latin typeface="Century Gothic" panose="020B0502020202020204" pitchFamily="34" charset="0"/>
              </a:rPr>
              <a:t>b</a:t>
            </a:r>
            <a:r>
              <a:rPr lang="en-US" sz="7200" b="1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a</a:t>
            </a:r>
            <a:r>
              <a:rPr lang="en-US" sz="72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 </a:t>
            </a:r>
            <a:r>
              <a:rPr lang="en-US" sz="7200" dirty="0">
                <a:latin typeface="Century Gothic" panose="020B0502020202020204" pitchFamily="34" charset="0"/>
              </a:rPr>
              <a:t>nan</a:t>
            </a:r>
            <a:r>
              <a:rPr lang="en-US" sz="72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 a</a:t>
            </a:r>
          </a:p>
        </p:txBody>
      </p:sp>
      <p:sp>
        <p:nvSpPr>
          <p:cNvPr id="13" name="Arrow: Right 12"/>
          <p:cNvSpPr/>
          <p:nvPr/>
        </p:nvSpPr>
        <p:spPr>
          <a:xfrm rot="18093150">
            <a:off x="2456214" y="4888240"/>
            <a:ext cx="395774" cy="340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FCC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2">
            <a:extLst>
              <a:ext uri="{FF2B5EF4-FFF2-40B4-BE49-F238E27FC236}">
                <a16:creationId xmlns:a16="http://schemas.microsoft.com/office/drawing/2014/main" id="{491B5C84-59CE-614B-8CA6-D536F5EF1E77}"/>
              </a:ext>
            </a:extLst>
          </p:cNvPr>
          <p:cNvSpPr/>
          <p:nvPr/>
        </p:nvSpPr>
        <p:spPr>
          <a:xfrm rot="18093150">
            <a:off x="5939574" y="4888241"/>
            <a:ext cx="395774" cy="340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5" name="New">
            <a:hlinkClick r:id="" action="ppaction://media"/>
            <a:extLst>
              <a:ext uri="{FF2B5EF4-FFF2-40B4-BE49-F238E27FC236}">
                <a16:creationId xmlns:a16="http://schemas.microsoft.com/office/drawing/2014/main" id="{455622D9-8CAE-E24B-8721-E165585E20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-18669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66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1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1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2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8" grpId="0" animBg="1"/>
      <p:bldP spid="3" grpId="0"/>
      <p:bldP spid="10" grpId="0" uiExpand="1" build="p"/>
      <p:bldP spid="13" grpId="0" animBg="1"/>
      <p:bldP spid="13" grpId="1" animBg="1"/>
      <p:bldP spid="19" grpId="0" animBg="1"/>
      <p:bldP spid="19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w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8263" y="4989551"/>
            <a:ext cx="609600" cy="6096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8059" y="1024898"/>
            <a:ext cx="3179040" cy="864587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50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  sleep</a:t>
            </a:r>
          </a:p>
          <a:p>
            <a:pPr marL="0" indent="0">
              <a:lnSpc>
                <a:spcPct val="200000"/>
              </a:lnSpc>
              <a:buNone/>
            </a:pPr>
            <a:endParaRPr lang="en-US" sz="4500" dirty="0"/>
          </a:p>
        </p:txBody>
      </p:sp>
      <p:sp>
        <p:nvSpPr>
          <p:cNvPr id="4" name="Rectangle 3"/>
          <p:cNvSpPr/>
          <p:nvPr/>
        </p:nvSpPr>
        <p:spPr>
          <a:xfrm>
            <a:off x="990540" y="930203"/>
            <a:ext cx="70859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2891626" y="1688356"/>
            <a:ext cx="807044" cy="41922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123568" y="4860758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546228" y="-789633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638059" y="3489052"/>
            <a:ext cx="3179040" cy="86458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50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  </a:t>
            </a:r>
            <a:r>
              <a:rPr lang="en-US" sz="5000" dirty="0" err="1">
                <a:latin typeface="Century Gothic" panose="020B0502020202020204" pitchFamily="34" charset="0"/>
              </a:rPr>
              <a:t>fraid</a:t>
            </a:r>
            <a:endParaRPr lang="en-US" sz="5000" dirty="0">
              <a:latin typeface="Century Gothic" panose="020B0502020202020204" pitchFamily="34" charset="0"/>
            </a:endParaRPr>
          </a:p>
          <a:p>
            <a:pPr marL="0" indent="0">
              <a:lnSpc>
                <a:spcPct val="200000"/>
              </a:lnSpc>
              <a:buFont typeface="Arial" panose="020B0604020202020204" pitchFamily="34" charset="0"/>
              <a:buNone/>
            </a:pPr>
            <a:endParaRPr lang="en-US" sz="45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2901924" y="4193019"/>
            <a:ext cx="807044" cy="419223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2877372" y="2215254"/>
            <a:ext cx="3179040" cy="86458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50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  </a:t>
            </a:r>
            <a:r>
              <a:rPr lang="en-US" sz="5000" dirty="0" err="1">
                <a:latin typeface="Century Gothic" panose="020B0502020202020204" pitchFamily="34" charset="0"/>
              </a:rPr>
              <a:t>mazed</a:t>
            </a:r>
            <a:endParaRPr lang="en-US" sz="5000" dirty="0">
              <a:latin typeface="Century Gothic" panose="020B0502020202020204" pitchFamily="34" charset="0"/>
            </a:endParaRPr>
          </a:p>
          <a:p>
            <a:pPr marL="0" indent="0">
              <a:lnSpc>
                <a:spcPct val="200000"/>
              </a:lnSpc>
              <a:buFont typeface="Arial" panose="020B0604020202020204" pitchFamily="34" charset="0"/>
              <a:buNone/>
            </a:pPr>
            <a:endParaRPr lang="en-US" sz="45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2854806" y="2870229"/>
            <a:ext cx="807044" cy="419223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C5ABE2B-25F0-5C48-BD63-F8C1B84331D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7740" y="-91160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12623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0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iterate type="wd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iterate type="wd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 uiExpand="1" build="p"/>
      <p:bldP spid="8" grpId="0" animBg="1"/>
      <p:bldP spid="9" grpId="0" uiExpand="1" build="p"/>
      <p:bldP spid="11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losed_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13558" y="4837639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118877" y="1235762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311603" y="1681630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m</a:t>
            </a:r>
            <a:endParaRPr lang="en-US" sz="4500" dirty="0"/>
          </a:p>
        </p:txBody>
      </p:sp>
      <p:sp>
        <p:nvSpPr>
          <p:cNvPr id="9" name="Rectangle 8"/>
          <p:cNvSpPr/>
          <p:nvPr/>
        </p:nvSpPr>
        <p:spPr>
          <a:xfrm>
            <a:off x="8076451" y="270182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311603" y="3230516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w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nd</a:t>
            </a:r>
            <a:endParaRPr lang="en-US" sz="45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294530" y="1686537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st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ll</a:t>
            </a:r>
            <a:endParaRPr lang="en-US" sz="45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BA82149-3539-FD43-8E72-7AED0915B1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6077" y="-108796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08128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losed_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13558" y="4837639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118877" y="1235762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042075" y="1195918"/>
            <a:ext cx="475612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r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cked</a:t>
            </a:r>
            <a:endParaRPr lang="en-US" sz="4500" dirty="0"/>
          </a:p>
        </p:txBody>
      </p:sp>
      <p:sp>
        <p:nvSpPr>
          <p:cNvPr id="9" name="Rectangle 8"/>
          <p:cNvSpPr/>
          <p:nvPr/>
        </p:nvSpPr>
        <p:spPr>
          <a:xfrm>
            <a:off x="8005011" y="-1377597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042075" y="2510228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st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p</a:t>
            </a:r>
            <a:endParaRPr lang="en-US" sz="45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065030" y="3795207"/>
            <a:ext cx="545332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st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pped</a:t>
            </a:r>
            <a:endParaRPr lang="en-US" sz="45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AD3C849-903F-9B40-BBE7-4C9D8285CD6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6077" y="-103218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8310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losed_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13558" y="4837639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118877" y="1235762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562587" y="1681630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>
                <a:latin typeface="Century Gothic" panose="020B0502020202020204" pitchFamily="34" charset="0"/>
              </a:rPr>
              <a:t>p</a:t>
            </a:r>
            <a:endParaRPr lang="en-US" sz="4500" dirty="0"/>
          </a:p>
        </p:txBody>
      </p:sp>
      <p:sp>
        <p:nvSpPr>
          <p:cNvPr id="9" name="Rectangle 8"/>
          <p:cNvSpPr/>
          <p:nvPr/>
        </p:nvSpPr>
        <p:spPr>
          <a:xfrm>
            <a:off x="8060816" y="-897015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562587" y="3230516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>
                <a:latin typeface="Century Gothic" panose="020B0502020202020204" pitchFamily="34" charset="0"/>
              </a:rPr>
              <a:t>s</a:t>
            </a:r>
            <a:endParaRPr lang="en-US" sz="45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436296" y="1686537"/>
            <a:ext cx="5257952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  <a:endParaRPr lang="en-US" sz="45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CA1C49D-4213-974B-A127-3963E062619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6077" y="-11218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19657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Open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12494" y="1920598"/>
            <a:ext cx="5719011" cy="480687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 open syllable has one vowel 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1996038" y="2456770"/>
            <a:ext cx="5117231" cy="5492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with no consonant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  <a:r>
              <a:rPr lang="en-US" sz="2700" b="1" dirty="0">
                <a:latin typeface="Century Gothic" panose="020B0502020202020204" pitchFamily="34" charset="0"/>
              </a:rPr>
              <a:t>after it, 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419629" y="2985816"/>
            <a:ext cx="4304740" cy="5228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the vowel is long.</a:t>
            </a:r>
            <a:endParaRPr lang="en-US" sz="2700" dirty="0">
              <a:latin typeface="Century Gothic" panose="020B0502020202020204" pitchFamily="34" charset="0"/>
            </a:endParaRP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3054360" y="3588245"/>
            <a:ext cx="263880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g</a:t>
            </a:r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12" name="Arrow: Right 11"/>
          <p:cNvSpPr/>
          <p:nvPr/>
        </p:nvSpPr>
        <p:spPr>
          <a:xfrm rot="16200000">
            <a:off x="5155190" y="4757439"/>
            <a:ext cx="536448" cy="46193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Title 2"/>
          <p:cNvSpPr txBox="1">
            <a:spLocks/>
          </p:cNvSpPr>
          <p:nvPr/>
        </p:nvSpPr>
        <p:spPr>
          <a:xfrm>
            <a:off x="3968282" y="3165046"/>
            <a:ext cx="164634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8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301965" y="-826146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8D4F4AE-0ABC-1C4B-A417-01EDDAC0B2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250" y="-9386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10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1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6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9" grpId="0"/>
      <p:bldP spid="12" grpId="0" animBg="1"/>
      <p:bldP spid="12" grpId="1" animBg="1"/>
      <p:bldP spid="16" grpId="0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1236" y="957268"/>
            <a:ext cx="1678448" cy="1172618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endParaRPr lang="en-US" sz="4500" dirty="0"/>
          </a:p>
        </p:txBody>
      </p:sp>
      <p:pic>
        <p:nvPicPr>
          <p:cNvPr id="2" name="Open_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29600" y="4860758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076451" y="270182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376991" y="2129886"/>
            <a:ext cx="1678448" cy="117261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w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endParaRPr lang="en-US" sz="45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583365" y="3290400"/>
            <a:ext cx="3205738" cy="117261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 </a:t>
            </a:r>
            <a:r>
              <a:rPr lang="en-US" sz="5000" dirty="0">
                <a:latin typeface="Century Gothic" panose="020B0502020202020204" pitchFamily="34" charset="0"/>
              </a:rPr>
              <a:t>came</a:t>
            </a:r>
            <a:endParaRPr lang="en-US" sz="45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53302" y="957268"/>
            <a:ext cx="3226122" cy="117261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J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sus</a:t>
            </a:r>
            <a:endParaRPr lang="en-US" sz="45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624760" y="2129886"/>
            <a:ext cx="3013822" cy="117261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 </a:t>
            </a:r>
            <a:r>
              <a:rPr lang="en-US" sz="5000" dirty="0" err="1">
                <a:latin typeface="Century Gothic" panose="020B0502020202020204" pitchFamily="34" charset="0"/>
              </a:rPr>
              <a:t>ven</a:t>
            </a:r>
            <a:endParaRPr lang="en-US" sz="4500" dirty="0"/>
          </a:p>
        </p:txBody>
      </p:sp>
      <p:sp>
        <p:nvSpPr>
          <p:cNvPr id="4" name="Rectangle 3"/>
          <p:cNvSpPr/>
          <p:nvPr/>
        </p:nvSpPr>
        <p:spPr>
          <a:xfrm>
            <a:off x="847493" y="930203"/>
            <a:ext cx="738210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DAAD633-569D-F943-AD2B-11C86BEA4DD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693" y="-11049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92640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8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55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2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build="p"/>
      <p:bldP spid="6" grpId="0" animBg="1"/>
      <p:bldP spid="7" grpId="0" build="p"/>
      <p:bldP spid="8" grpId="0" build="p"/>
      <p:bldP spid="9" grpId="0" build="p"/>
      <p:bldP spid="10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38098</TotalTime>
  <Words>347</Words>
  <Application>Microsoft Macintosh PowerPoint</Application>
  <PresentationFormat>On-screen Show (16:10)</PresentationFormat>
  <Paragraphs>137</Paragraphs>
  <Slides>44</Slides>
  <Notes>0</Notes>
  <HiddenSlides>0</HiddenSlides>
  <MMClips>81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0" baseType="lpstr">
      <vt:lpstr>Arial</vt:lpstr>
      <vt:lpstr>Calibri</vt:lpstr>
      <vt:lpstr>Calibri Light</vt:lpstr>
      <vt:lpstr>Century Gothic</vt:lpstr>
      <vt:lpstr>Courier New</vt:lpstr>
      <vt:lpstr>Office Theme</vt:lpstr>
      <vt:lpstr>PowerPoint Presentation</vt:lpstr>
      <vt:lpstr>Words in  Syllable Types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 – Long Vowel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Silent e – Long Vowel</vt:lpstr>
      <vt:lpstr>PowerPoint Presentation</vt:lpstr>
      <vt:lpstr>PowerPoint Presentation</vt:lpstr>
      <vt:lpstr>PowerPoint Presentation</vt:lpstr>
      <vt:lpstr>Vowel Teams – Long Vowel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Vowel Teams – Other Sounds</vt:lpstr>
      <vt:lpstr>PowerPoint Presentation</vt:lpstr>
      <vt:lpstr>PowerPoint Presentation</vt:lpstr>
      <vt:lpstr>R - Controlled</vt:lpstr>
      <vt:lpstr>PowerPoint Presentation</vt:lpstr>
      <vt:lpstr>PowerPoint Presentation</vt:lpstr>
      <vt:lpstr>PowerPoint Presentation</vt:lpstr>
      <vt:lpstr>Consonant –  l-e</vt:lpstr>
      <vt:lpstr>PowerPoint Presentation</vt:lpstr>
      <vt:lpstr>PowerPoint Presentation</vt:lpstr>
      <vt:lpstr>Other Sounds – Long Vowel</vt:lpstr>
      <vt:lpstr>PowerPoint Presentation</vt:lpstr>
      <vt:lpstr>PowerPoint Presentation</vt:lpstr>
      <vt:lpstr>PowerPoint Presentation</vt:lpstr>
      <vt:lpstr>Other Sounds – -nk/-ng</vt:lpstr>
      <vt:lpstr>PowerPoint Presentation</vt:lpstr>
      <vt:lpstr>PowerPoint Presentation</vt:lpstr>
      <vt:lpstr>PowerPoint Presentation</vt:lpstr>
      <vt:lpstr>Other Sounds – schwa</vt:lpstr>
      <vt:lpstr>PowerPoint Presentation</vt:lpstr>
    </vt:vector>
  </TitlesOfParts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 Mary Say Yes to God?</dc:title>
  <dc:creator>Lisa Suggs</dc:creator>
  <cp:lastModifiedBy>Microsoft Office User</cp:lastModifiedBy>
  <cp:revision>291</cp:revision>
  <dcterms:created xsi:type="dcterms:W3CDTF">2017-01-10T01:35:56Z</dcterms:created>
  <dcterms:modified xsi:type="dcterms:W3CDTF">2018-07-02T20:41:35Z</dcterms:modified>
</cp:coreProperties>
</file>