
<file path=[Content_Types].xml><?xml version="1.0" encoding="utf-8"?>
<Types xmlns="http://schemas.openxmlformats.org/package/2006/content-types">
  <Default Extension="mp3" ContentType="audio/mpe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4" r:id="rId2"/>
    <p:sldId id="349" r:id="rId3"/>
    <p:sldId id="350" r:id="rId4"/>
    <p:sldId id="296" r:id="rId5"/>
    <p:sldId id="297" r:id="rId6"/>
    <p:sldId id="328" r:id="rId7"/>
    <p:sldId id="329" r:id="rId8"/>
    <p:sldId id="330" r:id="rId9"/>
    <p:sldId id="351" r:id="rId10"/>
    <p:sldId id="301" r:id="rId11"/>
    <p:sldId id="303" r:id="rId12"/>
    <p:sldId id="342" r:id="rId13"/>
    <p:sldId id="343" r:id="rId14"/>
    <p:sldId id="352" r:id="rId15"/>
    <p:sldId id="308" r:id="rId16"/>
    <p:sldId id="353" r:id="rId17"/>
    <p:sldId id="331" r:id="rId18"/>
    <p:sldId id="325" r:id="rId19"/>
    <p:sldId id="332" r:id="rId20"/>
    <p:sldId id="333" r:id="rId21"/>
    <p:sldId id="335" r:id="rId22"/>
    <p:sldId id="354" r:id="rId23"/>
    <p:sldId id="337" r:id="rId24"/>
    <p:sldId id="344" r:id="rId25"/>
    <p:sldId id="345" r:id="rId26"/>
    <p:sldId id="355" r:id="rId27"/>
    <p:sldId id="348" r:id="rId28"/>
    <p:sldId id="314" r:id="rId29"/>
    <p:sldId id="356" r:id="rId30"/>
    <p:sldId id="317" r:id="rId31"/>
    <p:sldId id="357" r:id="rId32"/>
    <p:sldId id="318" r:id="rId33"/>
    <p:sldId id="346" r:id="rId34"/>
    <p:sldId id="347" r:id="rId35"/>
    <p:sldId id="358" r:id="rId36"/>
    <p:sldId id="320" r:id="rId37"/>
    <p:sldId id="360" r:id="rId38"/>
    <p:sldId id="323" r:id="rId39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9202"/>
    <a:srgbClr val="1506D4"/>
    <a:srgbClr val="99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9683" autoAdjust="0"/>
    <p:restoredTop sz="94280" autoAdjust="0"/>
  </p:normalViewPr>
  <p:slideViewPr>
    <p:cSldViewPr snapToGrid="0">
      <p:cViewPr varScale="1">
        <p:scale>
          <a:sx n="96" d="100"/>
          <a:sy n="96" d="100"/>
        </p:scale>
        <p:origin x="184" y="146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3/10/18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microsoft.com/office/2007/relationships/media" Target="../media/media2.mp3"/><Relationship Id="rId7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10" Type="http://schemas.openxmlformats.org/officeDocument/2006/relationships/image" Target="../media/image3.png"/><Relationship Id="rId4" Type="http://schemas.openxmlformats.org/officeDocument/2006/relationships/audio" Target="../media/media2.mp3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p3"/><Relationship Id="rId1" Type="http://schemas.microsoft.com/office/2007/relationships/media" Target="../media/media30.mp3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p3"/><Relationship Id="rId1" Type="http://schemas.microsoft.com/office/2007/relationships/media" Target="../media/media32.mp3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p3"/><Relationship Id="rId1" Type="http://schemas.microsoft.com/office/2007/relationships/media" Target="../media/media34.mp3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mp3"/><Relationship Id="rId1" Type="http://schemas.microsoft.com/office/2007/relationships/media" Target="../media/media35.mp3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p3"/><Relationship Id="rId1" Type="http://schemas.microsoft.com/office/2007/relationships/media" Target="../media/media36.mp3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38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37.mp3"/><Relationship Id="rId1" Type="http://schemas.microsoft.com/office/2007/relationships/media" Target="../media/media37.mp3"/><Relationship Id="rId6" Type="http://schemas.openxmlformats.org/officeDocument/2006/relationships/audio" Target="../media/media39.m4a"/><Relationship Id="rId5" Type="http://schemas.microsoft.com/office/2007/relationships/media" Target="../media/media39.m4a"/><Relationship Id="rId4" Type="http://schemas.openxmlformats.org/officeDocument/2006/relationships/audio" Target="../media/media38.mp3"/><Relationship Id="rId9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41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40.mp3"/><Relationship Id="rId1" Type="http://schemas.microsoft.com/office/2007/relationships/media" Target="../media/media40.mp3"/><Relationship Id="rId6" Type="http://schemas.openxmlformats.org/officeDocument/2006/relationships/audio" Target="../media/media42.mp3"/><Relationship Id="rId5" Type="http://schemas.microsoft.com/office/2007/relationships/media" Target="../media/media42.mp3"/><Relationship Id="rId4" Type="http://schemas.openxmlformats.org/officeDocument/2006/relationships/audio" Target="../media/media41.mp3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4.mp3"/><Relationship Id="rId1" Type="http://schemas.microsoft.com/office/2007/relationships/media" Target="../media/media44.mp3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3643A68-D7C6-4D19-B9C1-17704F52B5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18" y="1686707"/>
            <a:ext cx="3824353" cy="4151298"/>
          </a:xfrm>
          <a:prstGeom prst="rect">
            <a:avLst/>
          </a:prstGeom>
        </p:spPr>
      </p:pic>
      <p:pic>
        <p:nvPicPr>
          <p:cNvPr id="14" name="Tit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73878" y="4705529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5" name="TextBox 4"/>
          <p:cNvSpPr txBox="1"/>
          <p:nvPr/>
        </p:nvSpPr>
        <p:spPr>
          <a:xfrm>
            <a:off x="-173375" y="525426"/>
            <a:ext cx="8865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1.Will Mary Say Yes to God?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05011" y="4448032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4900427" y="2965002"/>
            <a:ext cx="4165951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Syllable Charts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99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99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849809" y="1785320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89956" y="1313219"/>
            <a:ext cx="2998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990000"/>
                </a:solidFill>
                <a:latin typeface="Century Gothic" panose="020B0502020202020204" pitchFamily="34" charset="0"/>
              </a:rPr>
              <a:t>Part 1</a:t>
            </a:r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256478" y="1900670"/>
            <a:ext cx="6144322" cy="0"/>
          </a:xfrm>
          <a:prstGeom prst="line">
            <a:avLst/>
          </a:prstGeom>
          <a:ln w="762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Title">
            <a:hlinkClick r:id="" action="ppaction://media"/>
            <a:extLst>
              <a:ext uri="{FF2B5EF4-FFF2-40B4-BE49-F238E27FC236}">
                <a16:creationId xmlns:a16="http://schemas.microsoft.com/office/drawing/2014/main" id="{BA164AAC-DB85-4942-9509-F039787DB5E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400800" y="7985236"/>
            <a:ext cx="609600" cy="609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07AFA5E-D93F-4286-8718-C8F850120D8E}"/>
              </a:ext>
            </a:extLst>
          </p:cNvPr>
          <p:cNvSpPr/>
          <p:nvPr/>
        </p:nvSpPr>
        <p:spPr>
          <a:xfrm>
            <a:off x="7168300" y="6112986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AA879F-72A7-442C-B4CE-2E2F3920888A}"/>
              </a:ext>
            </a:extLst>
          </p:cNvPr>
          <p:cNvSpPr/>
          <p:nvPr/>
        </p:nvSpPr>
        <p:spPr>
          <a:xfrm>
            <a:off x="4259234" y="6390971"/>
            <a:ext cx="2418721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1Sc">
            <a:hlinkClick r:id="" action="ppaction://media"/>
            <a:extLst>
              <a:ext uri="{FF2B5EF4-FFF2-40B4-BE49-F238E27FC236}">
                <a16:creationId xmlns:a16="http://schemas.microsoft.com/office/drawing/2014/main" id="{AD6288C7-0DE9-4E4C-89B4-98BB1B5D629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277156" y="-512200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1181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6364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9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5" grpId="0"/>
      <p:bldP spid="9" grpId="0"/>
      <p:bldP spid="17" grpId="0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7570" y="1408034"/>
            <a:ext cx="2662041" cy="1172618"/>
          </a:xfrm>
        </p:spPr>
        <p:txBody>
          <a:bodyPr numCol="1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000" dirty="0" err="1">
                <a:latin typeface="Century Gothic" panose="020B0502020202020204" pitchFamily="34" charset="0"/>
              </a:rPr>
              <a:t>b</a:t>
            </a:r>
            <a:r>
              <a:rPr lang="en-US" sz="5000" b="1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a</a:t>
            </a:r>
            <a:r>
              <a:rPr lang="en-US" sz="5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n-US" sz="5000" dirty="0">
                <a:latin typeface="Century Gothic" panose="020B0502020202020204" pitchFamily="34" charset="0"/>
              </a:rPr>
              <a:t>by</a:t>
            </a:r>
            <a:endParaRPr lang="en-US" sz="45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877570" y="2825530"/>
            <a:ext cx="3205738" cy="117261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5000" dirty="0">
                <a:latin typeface="Century Gothic" panose="020B0502020202020204" pitchFamily="34" charset="0"/>
              </a:rPr>
              <a:t>G</a:t>
            </a:r>
            <a:r>
              <a:rPr lang="en-US" sz="5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a </a:t>
            </a:r>
            <a:r>
              <a:rPr lang="en-US" sz="5000" dirty="0" err="1">
                <a:latin typeface="Century Gothic" panose="020B0502020202020204" pitchFamily="34" charset="0"/>
              </a:rPr>
              <a:t>briel</a:t>
            </a:r>
            <a:r>
              <a:rPr lang="en-US" sz="5000" dirty="0">
                <a:latin typeface="Century Gothic" panose="020B0502020202020204" pitchFamily="34" charset="0"/>
              </a:rPr>
              <a:t>                                </a:t>
            </a:r>
            <a:endParaRPr lang="en-US" sz="45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CE5F9F-FE5E-4ECC-A4C4-28AC261A3C75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pen-A">
            <a:hlinkClick r:id="" action="ppaction://media"/>
            <a:extLst>
              <a:ext uri="{FF2B5EF4-FFF2-40B4-BE49-F238E27FC236}">
                <a16:creationId xmlns:a16="http://schemas.microsoft.com/office/drawing/2014/main" id="{FAA1EABB-E686-4925-80AB-C8ECE13A0E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91500" y="4873138"/>
            <a:ext cx="609600" cy="60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BD4512-0CCB-45D5-947E-B72615900EFE}"/>
              </a:ext>
            </a:extLst>
          </p:cNvPr>
          <p:cNvSpPr/>
          <p:nvPr/>
        </p:nvSpPr>
        <p:spPr>
          <a:xfrm>
            <a:off x="8124163" y="218590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C4B1C7-1F7C-43BA-9B14-DA0F3D1A31CC}"/>
              </a:ext>
            </a:extLst>
          </p:cNvPr>
          <p:cNvSpPr/>
          <p:nvPr/>
        </p:nvSpPr>
        <p:spPr>
          <a:xfrm>
            <a:off x="8096843" y="4889258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2640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  <p:bldP spid="8" grpId="0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8082" y="1372812"/>
            <a:ext cx="2772891" cy="1213050"/>
          </a:xfrm>
        </p:spPr>
        <p:txBody>
          <a:bodyPr numCol="1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5000" dirty="0">
                <a:latin typeface="Century Gothic" panose="020B0502020202020204" pitchFamily="34" charset="0"/>
              </a:rPr>
              <a:t>m</a:t>
            </a:r>
            <a:r>
              <a:rPr lang="en-US" sz="5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</a:t>
            </a:r>
            <a:br>
              <a:rPr lang="en-US" sz="5000" dirty="0">
                <a:latin typeface="Century Gothic" panose="020B0502020202020204" pitchFamily="34" charset="0"/>
              </a:rPr>
            </a:br>
            <a:br>
              <a:rPr lang="en-US" sz="5000" dirty="0">
                <a:latin typeface="Century Gothic" panose="020B0502020202020204" pitchFamily="34" charset="0"/>
              </a:rPr>
            </a:br>
            <a:endParaRPr lang="en-US" sz="45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18082" y="2838926"/>
            <a:ext cx="2772891" cy="121305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5000" dirty="0">
                <a:latin typeface="Century Gothic" panose="020B0502020202020204" pitchFamily="34" charset="0"/>
              </a:rPr>
              <a:t>sh</a:t>
            </a:r>
            <a:r>
              <a:rPr lang="en-US" sz="5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</a:t>
            </a:r>
            <a:endParaRPr lang="en-US" sz="45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59110" y="1372812"/>
            <a:ext cx="2772891" cy="121305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5000" dirty="0" err="1">
                <a:latin typeface="Century Gothic" panose="020B0502020202020204" pitchFamily="34" charset="0"/>
              </a:rPr>
              <a:t>J</a:t>
            </a:r>
            <a:r>
              <a:rPr lang="en-US" sz="5000" b="1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e</a:t>
            </a:r>
            <a:r>
              <a:rPr lang="en-US" sz="5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n-US" sz="5000" dirty="0" err="1">
                <a:latin typeface="Century Gothic" panose="020B0502020202020204" pitchFamily="34" charset="0"/>
              </a:rPr>
              <a:t>sus</a:t>
            </a:r>
            <a:endParaRPr lang="en-US" sz="45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34269" y="2838926"/>
            <a:ext cx="3308908" cy="121305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5000" dirty="0">
                <a:latin typeface="Century Gothic" panose="020B0502020202020204" pitchFamily="34" charset="0"/>
              </a:rPr>
              <a:t>r</a:t>
            </a:r>
            <a:r>
              <a:rPr lang="en-US" sz="5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 </a:t>
            </a:r>
            <a:r>
              <a:rPr lang="en-US" sz="50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</a:t>
            </a:r>
            <a:r>
              <a:rPr lang="en-US" sz="5000" dirty="0" err="1">
                <a:latin typeface="Century Gothic" panose="020B0502020202020204" pitchFamily="34" charset="0"/>
              </a:rPr>
              <a:t>oice</a:t>
            </a:r>
            <a:endParaRPr lang="en-US" sz="45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698BDC-4849-488A-9A5F-E000AD12FCDA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pen-E">
            <a:hlinkClick r:id="" action="ppaction://media"/>
            <a:extLst>
              <a:ext uri="{FF2B5EF4-FFF2-40B4-BE49-F238E27FC236}">
                <a16:creationId xmlns:a16="http://schemas.microsoft.com/office/drawing/2014/main" id="{297CFDB7-EB11-40C5-8FC1-38F3B3D2BA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16900" y="4854308"/>
            <a:ext cx="609600" cy="609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BAAABC8-34D1-4BB2-ADA0-69511F506DB7}"/>
              </a:ext>
            </a:extLst>
          </p:cNvPr>
          <p:cNvSpPr/>
          <p:nvPr/>
        </p:nvSpPr>
        <p:spPr>
          <a:xfrm>
            <a:off x="8124163" y="218590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20CCD8-470A-4C17-8229-FE6DEA08A068}"/>
              </a:ext>
            </a:extLst>
          </p:cNvPr>
          <p:cNvSpPr/>
          <p:nvPr/>
        </p:nvSpPr>
        <p:spPr>
          <a:xfrm>
            <a:off x="8096843" y="4889258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6070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iterate type="wd">
                                    <p:tmPct val="98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600"/>
                                  </p:stCondLst>
                                  <p:iterate type="wd">
                                    <p:tmPct val="98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4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320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6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uiExpand="1" build="p"/>
      <p:bldP spid="7" grpId="0" uiExpand="1" build="p"/>
      <p:bldP spid="8" grpId="0" uiExpand="1" build="p"/>
      <p:bldP spid="9" grpId="0" uiExpand="1" build="p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8641" y="1422916"/>
            <a:ext cx="2772891" cy="1213050"/>
          </a:xfrm>
        </p:spPr>
        <p:txBody>
          <a:bodyPr numCol="1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5000" dirty="0">
                <a:latin typeface="Century Gothic" panose="020B0502020202020204" pitchFamily="34" charset="0"/>
              </a:rPr>
              <a:t>g</a:t>
            </a:r>
            <a:r>
              <a:rPr lang="en-US" sz="5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 </a:t>
            </a:r>
            <a:r>
              <a:rPr lang="en-US" sz="5000" dirty="0" err="1">
                <a:latin typeface="Century Gothic" panose="020B0502020202020204" pitchFamily="34" charset="0"/>
              </a:rPr>
              <a:t>ing</a:t>
            </a:r>
            <a:br>
              <a:rPr lang="en-US" sz="5000" dirty="0">
                <a:latin typeface="Century Gothic" panose="020B0502020202020204" pitchFamily="34" charset="0"/>
              </a:rPr>
            </a:br>
            <a:br>
              <a:rPr lang="en-US" sz="5000" dirty="0">
                <a:latin typeface="Century Gothic" panose="020B0502020202020204" pitchFamily="34" charset="0"/>
              </a:rPr>
            </a:br>
            <a:endParaRPr lang="en-US" sz="45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48641" y="2889030"/>
            <a:ext cx="2772891" cy="121305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5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 </a:t>
            </a:r>
            <a:r>
              <a:rPr lang="en-US" sz="5000" dirty="0" err="1">
                <a:latin typeface="Century Gothic" panose="020B0502020202020204" pitchFamily="34" charset="0"/>
              </a:rPr>
              <a:t>ver</a:t>
            </a:r>
            <a:endParaRPr lang="en-US" sz="45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34682" y="1422916"/>
            <a:ext cx="2772891" cy="121305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5000" dirty="0">
                <a:latin typeface="Century Gothic" panose="020B0502020202020204" pitchFamily="34" charset="0"/>
              </a:rPr>
              <a:t>J</a:t>
            </a:r>
            <a:r>
              <a:rPr lang="en-US" sz="5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 </a:t>
            </a:r>
            <a:r>
              <a:rPr lang="en-US" sz="5000" dirty="0" err="1">
                <a:latin typeface="Century Gothic" panose="020B0502020202020204" pitchFamily="34" charset="0"/>
              </a:rPr>
              <a:t>seph</a:t>
            </a:r>
            <a:endParaRPr lang="en-US" sz="45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689EE7-1A8E-4AE4-A2D0-3C606F1ED977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pen-O">
            <a:hlinkClick r:id="" action="ppaction://media"/>
            <a:extLst>
              <a:ext uri="{FF2B5EF4-FFF2-40B4-BE49-F238E27FC236}">
                <a16:creationId xmlns:a16="http://schemas.microsoft.com/office/drawing/2014/main" id="{F4D671D7-DDB7-4B73-915A-E3D6A993B0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04200" y="4885838"/>
            <a:ext cx="609600" cy="609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EE0CEBD-A295-4DB3-A625-38ED35C16255}"/>
              </a:ext>
            </a:extLst>
          </p:cNvPr>
          <p:cNvSpPr/>
          <p:nvPr/>
        </p:nvSpPr>
        <p:spPr>
          <a:xfrm>
            <a:off x="8124163" y="218590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4AF85A-B9E8-4AC0-BC5C-3FC6329B58A1}"/>
              </a:ext>
            </a:extLst>
          </p:cNvPr>
          <p:cNvSpPr/>
          <p:nvPr/>
        </p:nvSpPr>
        <p:spPr>
          <a:xfrm>
            <a:off x="8096843" y="4889258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4640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1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4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uiExpand="1" build="p"/>
      <p:bldP spid="7" grpId="0" uiExpand="1" build="p"/>
      <p:bldP spid="8" grpId="0" uiExpand="1" build="p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8433" y="1385338"/>
            <a:ext cx="2772891" cy="1213050"/>
          </a:xfrm>
        </p:spPr>
        <p:txBody>
          <a:bodyPr numCol="1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5000" dirty="0" err="1">
                <a:latin typeface="Century Gothic" panose="020B0502020202020204" pitchFamily="34" charset="0"/>
              </a:rPr>
              <a:t>ba</a:t>
            </a:r>
            <a:r>
              <a:rPr lang="en-US" sz="5000" dirty="0">
                <a:latin typeface="Century Gothic" panose="020B0502020202020204" pitchFamily="34" charset="0"/>
              </a:rPr>
              <a:t> b</a:t>
            </a:r>
            <a:r>
              <a:rPr lang="en-US" sz="5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y</a:t>
            </a:r>
            <a:br>
              <a:rPr lang="en-US" sz="5000" dirty="0">
                <a:latin typeface="Century Gothic" panose="020B0502020202020204" pitchFamily="34" charset="0"/>
              </a:rPr>
            </a:br>
            <a:br>
              <a:rPr lang="en-US" sz="5000" dirty="0">
                <a:latin typeface="Century Gothic" panose="020B0502020202020204" pitchFamily="34" charset="0"/>
              </a:rPr>
            </a:br>
            <a:endParaRPr lang="en-US" sz="45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48432" y="2964186"/>
            <a:ext cx="2772891" cy="121305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5000" dirty="0">
                <a:latin typeface="Century Gothic" panose="020B0502020202020204" pitchFamily="34" charset="0"/>
              </a:rPr>
              <a:t>hap </a:t>
            </a:r>
            <a:r>
              <a:rPr lang="en-US" sz="5000" dirty="0" err="1">
                <a:latin typeface="Century Gothic" panose="020B0502020202020204" pitchFamily="34" charset="0"/>
              </a:rPr>
              <a:t>p</a:t>
            </a:r>
            <a:r>
              <a:rPr lang="en-US" sz="5000" b="1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y</a:t>
            </a:r>
            <a:endParaRPr lang="en-US" sz="45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34187" y="1403364"/>
            <a:ext cx="2772891" cy="121305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5000" dirty="0">
                <a:latin typeface="Century Gothic" panose="020B0502020202020204" pitchFamily="34" charset="0"/>
              </a:rPr>
              <a:t>might </a:t>
            </a:r>
            <a:r>
              <a:rPr lang="en-US" sz="5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y</a:t>
            </a:r>
            <a:endParaRPr lang="en-US" sz="4500" b="1" dirty="0">
              <a:solidFill>
                <a:srgbClr val="00B05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43E89B-DE84-4CE8-8907-BB46964AC78F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pen-Y">
            <a:hlinkClick r:id="" action="ppaction://media"/>
            <a:extLst>
              <a:ext uri="{FF2B5EF4-FFF2-40B4-BE49-F238E27FC236}">
                <a16:creationId xmlns:a16="http://schemas.microsoft.com/office/drawing/2014/main" id="{A0A678DD-94DC-4166-AC43-D90B8C2D76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93100" y="4854308"/>
            <a:ext cx="609600" cy="609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FA98694-57AD-4F19-8C12-EA83902D1686}"/>
              </a:ext>
            </a:extLst>
          </p:cNvPr>
          <p:cNvSpPr/>
          <p:nvPr/>
        </p:nvSpPr>
        <p:spPr>
          <a:xfrm>
            <a:off x="8124163" y="218590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D5FFD5-E627-44CF-A75B-DE0CEEB8BDFE}"/>
              </a:ext>
            </a:extLst>
          </p:cNvPr>
          <p:cNvSpPr/>
          <p:nvPr/>
        </p:nvSpPr>
        <p:spPr>
          <a:xfrm>
            <a:off x="8096843" y="4889258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7034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2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uiExpand="1" build="p"/>
      <p:bldP spid="7" grpId="0" uiExpand="1" build="p"/>
      <p:bldP spid="8" grpId="0" uiExpand="1" build="p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Silent </a:t>
            </a:r>
            <a:r>
              <a:rPr lang="en-US" sz="4600" b="1" dirty="0">
                <a:latin typeface="Century Gothic" panose="020B0502020202020204" pitchFamily="34" charset="0"/>
              </a:rPr>
              <a:t>e</a:t>
            </a:r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Long Vowel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0683" y="1782849"/>
            <a:ext cx="8242634" cy="517263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A silent e syllable has one vowel, </a:t>
            </a:r>
          </a:p>
          <a:p>
            <a:pPr algn="ctr"/>
            <a:endParaRPr lang="en-US" sz="2700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28650" y="2300112"/>
            <a:ext cx="8242634" cy="514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Font typeface="Arial" panose="020B0604020202020204" pitchFamily="34" charset="0"/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followed by</a:t>
            </a:r>
            <a:r>
              <a:rPr lang="en-US" sz="2700" dirty="0">
                <a:latin typeface="Century Gothic" panose="020B0502020202020204" pitchFamily="34" charset="0"/>
              </a:rPr>
              <a:t> </a:t>
            </a:r>
            <a:r>
              <a:rPr lang="en-US" sz="2700" b="1" dirty="0">
                <a:latin typeface="Century Gothic" panose="020B0502020202020204" pitchFamily="34" charset="0"/>
              </a:rPr>
              <a:t>one consonant </a:t>
            </a:r>
          </a:p>
          <a:p>
            <a:pPr algn="ctr"/>
            <a:endParaRPr lang="en-US" sz="2700" dirty="0">
              <a:latin typeface="Century Gothic" panose="020B0502020202020204" pitchFamily="34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535094" y="2815265"/>
            <a:ext cx="4645994" cy="479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and a silent e at the end. </a:t>
            </a:r>
          </a:p>
          <a:p>
            <a:endParaRPr lang="en-US" sz="2700" dirty="0">
              <a:latin typeface="Century Gothic" panose="020B0502020202020204" pitchFamily="34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280052" y="3331768"/>
            <a:ext cx="3906474" cy="505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base">
              <a:buFont typeface="Arial" panose="020B0604020202020204" pitchFamily="34" charset="0"/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The vowel is long.</a:t>
            </a:r>
            <a:endParaRPr lang="en-US" sz="2700" dirty="0">
              <a:latin typeface="Century Gothic" panose="020B0502020202020204" pitchFamily="34" charset="0"/>
            </a:endParaRPr>
          </a:p>
          <a:p>
            <a:pPr algn="ctr"/>
            <a:endParaRPr lang="en-US" sz="2700" dirty="0">
              <a:latin typeface="Century Gothic" panose="020B0502020202020204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2951257" y="3830197"/>
            <a:ext cx="1879689" cy="141167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latin typeface="Century Gothic" panose="020B0502020202020204" pitchFamily="34" charset="0"/>
              </a:rPr>
              <a:t>c</a:t>
            </a:r>
            <a:r>
              <a:rPr lang="en-US" sz="9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a</a:t>
            </a:r>
            <a:endParaRPr lang="en-US" sz="96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5300256" y="3841689"/>
            <a:ext cx="818985" cy="141167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>
                <a:latin typeface="Century Gothic" panose="020B0502020202020204" pitchFamily="34" charset="0"/>
              </a:rPr>
              <a:t>e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3793957" y="3431995"/>
            <a:ext cx="963322" cy="141167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  <a:cs typeface="Courier New" panose="02070309020205020404" pitchFamily="49" charset="0"/>
              </a:rPr>
              <a:t>−</a:t>
            </a:r>
            <a:endParaRPr lang="en-US" sz="80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4056824" y="3849195"/>
            <a:ext cx="1944824" cy="141167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latin typeface="Century Gothic" panose="020B0502020202020204" pitchFamily="34" charset="0"/>
              </a:rPr>
              <a:t>v</a:t>
            </a:r>
            <a:endParaRPr lang="en-US" sz="9600" b="1" dirty="0">
              <a:latin typeface="Century Gothic" panose="020B0502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303121" y="-918827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126812C-3D79-BD40-8524-7E64A7275D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08425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1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3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9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2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20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uiExpand="1" build="p"/>
      <p:bldP spid="5" grpId="0" uiExpand="1" build="p"/>
      <p:bldP spid="6" grpId="0" uiExpand="1" build="p"/>
      <p:bldP spid="7" grpId="0" uiExpand="1" build="p"/>
      <p:bldP spid="8" grpId="0"/>
      <p:bldP spid="9" grpId="0"/>
      <p:bldP spid="10" grpId="0"/>
      <p:bldP spid="15" grpId="0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1529" y="2116617"/>
            <a:ext cx="4040217" cy="1403196"/>
          </a:xfrm>
        </p:spPr>
        <p:txBody>
          <a:bodyPr numCol="1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000" dirty="0">
                <a:latin typeface="Century Gothic" panose="020B0502020202020204" pitchFamily="34" charset="0"/>
              </a:rPr>
              <a:t>in s</a:t>
            </a:r>
            <a:r>
              <a:rPr lang="en-US" sz="5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i</a:t>
            </a:r>
            <a:r>
              <a:rPr lang="en-US" sz="5000" dirty="0">
                <a:latin typeface="Century Gothic" panose="020B0502020202020204" pitchFamily="34" charset="0"/>
              </a:rPr>
              <a:t>d</a:t>
            </a:r>
            <a:r>
              <a:rPr lang="en-US" sz="5000" b="1" dirty="0">
                <a:latin typeface="Century Gothic" panose="020B0502020202020204" pitchFamily="34" charset="0"/>
              </a:rPr>
              <a:t>e</a:t>
            </a:r>
            <a:endParaRPr lang="en-US" sz="4500" b="1" dirty="0">
              <a:solidFill>
                <a:srgbClr val="00B05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7D7E30-5674-47CA-8BCF-030881376514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-Cons-E">
            <a:hlinkClick r:id="" action="ppaction://media"/>
            <a:extLst>
              <a:ext uri="{FF2B5EF4-FFF2-40B4-BE49-F238E27FC236}">
                <a16:creationId xmlns:a16="http://schemas.microsoft.com/office/drawing/2014/main" id="{03F397CA-0A45-4852-92DA-7AC2FB54BF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93100" y="4854308"/>
            <a:ext cx="609600" cy="609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9EE198D-B4AB-44CF-9D6B-12582ED1F4C5}"/>
              </a:ext>
            </a:extLst>
          </p:cNvPr>
          <p:cNvSpPr/>
          <p:nvPr/>
        </p:nvSpPr>
        <p:spPr>
          <a:xfrm>
            <a:off x="8124163" y="218590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009E63-0E4B-4294-B614-30A296518334}"/>
              </a:ext>
            </a:extLst>
          </p:cNvPr>
          <p:cNvSpPr/>
          <p:nvPr/>
        </p:nvSpPr>
        <p:spPr>
          <a:xfrm>
            <a:off x="8096843" y="4889258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227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8301965" y="-940871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78661"/>
            <a:ext cx="9144000" cy="95954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800" b="1" dirty="0">
                <a:latin typeface="Century Gothic" panose="020B0502020202020204" pitchFamily="34" charset="0"/>
              </a:rPr>
              <a:t>Many vowel teams follow this rule: </a:t>
            </a:r>
          </a:p>
          <a:p>
            <a:pPr marL="0" indent="0" algn="ctr" fontAlgn="base">
              <a:buNone/>
            </a:pPr>
            <a:r>
              <a:rPr lang="en-US" sz="2800" b="1" dirty="0">
                <a:latin typeface="Century Gothic" panose="020B0502020202020204" pitchFamily="34" charset="0"/>
              </a:rPr>
              <a:t>When two vowels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en-US" sz="2800" b="1" dirty="0">
                <a:latin typeface="Century Gothic" panose="020B0502020202020204" pitchFamily="34" charset="0"/>
              </a:rPr>
              <a:t>get together, 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0" y="2468534"/>
            <a:ext cx="9144000" cy="8093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Font typeface="Arial" panose="020B0604020202020204" pitchFamily="34" charset="0"/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 </a:t>
            </a:r>
            <a:r>
              <a:rPr lang="en-US" sz="2800" b="1" dirty="0">
                <a:latin typeface="Century Gothic" panose="020B0502020202020204" pitchFamily="34" charset="0"/>
              </a:rPr>
              <a:t>the first one names its letter.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</a:p>
          <a:p>
            <a:pPr marL="0" indent="0" algn="ctr" fontAlgn="base">
              <a:buFont typeface="Arial" panose="020B0604020202020204" pitchFamily="34" charset="0"/>
              <a:buNone/>
            </a:pPr>
            <a:r>
              <a:rPr lang="en-US" sz="2800" b="1" dirty="0">
                <a:latin typeface="Century Gothic" panose="020B0502020202020204" pitchFamily="34" charset="0"/>
              </a:rPr>
              <a:t>So the first vowel will make its long sound,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0" y="3471186"/>
            <a:ext cx="9144000" cy="482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Font typeface="Arial" panose="020B0604020202020204" pitchFamily="34" charset="0"/>
              <a:buNone/>
            </a:pPr>
            <a:r>
              <a:rPr lang="en-US" sz="2800" b="1" dirty="0">
                <a:latin typeface="Century Gothic" panose="020B0502020202020204" pitchFamily="34" charset="0"/>
              </a:rPr>
              <a:t>and the second vowel is silent.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004595" y="3941126"/>
            <a:ext cx="1662754" cy="141167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>
                <a:latin typeface="Century Gothic" panose="020B0502020202020204" pitchFamily="34" charset="0"/>
              </a:rPr>
              <a:t>a</a:t>
            </a:r>
            <a:endParaRPr lang="en-US" sz="9600" dirty="0">
              <a:latin typeface="Century Gothic" panose="020B0502020202020204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3556655" y="3508958"/>
            <a:ext cx="926592" cy="141167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  <a:cs typeface="Courier New" panose="02070309020205020404" pitchFamily="49" charset="0"/>
              </a:rPr>
              <a:t>−</a:t>
            </a:r>
            <a:endParaRPr lang="en-US" sz="80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3357770" y="3925892"/>
            <a:ext cx="1290467" cy="141167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</a:t>
            </a:r>
            <a:endParaRPr lang="en-US" sz="9600" b="1" dirty="0">
              <a:latin typeface="Century Gothic" panose="020B0502020202020204" pitchFamily="34" charset="0"/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5066536" y="3944946"/>
            <a:ext cx="867376" cy="141167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latin typeface="Century Gothic" panose="020B0502020202020204" pitchFamily="34" charset="0"/>
              </a:rPr>
              <a:t>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84489"/>
            <a:ext cx="9144000" cy="994172"/>
          </a:xfrm>
          <a:ln w="38100">
            <a:noFill/>
          </a:ln>
        </p:spPr>
        <p:txBody>
          <a:bodyPr>
            <a:no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Vowel Teams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Long Vowel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9B8D1CE-C6B4-9046-84AA-2B8BE85262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512" y="-9932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3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93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1" nodeType="withEffect">
                                  <p:stCondLst>
                                    <p:cond delay="12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8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4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3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6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8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25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0" grpId="0" animBg="1"/>
      <p:bldP spid="8" grpId="0"/>
      <p:bldP spid="10" grpId="0"/>
      <p:bldP spid="13" grpId="0"/>
      <p:bldP spid="13" grpId="1"/>
      <p:bldP spid="14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2734960" y="2005297"/>
            <a:ext cx="3473356" cy="122198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5000" dirty="0">
                <a:latin typeface="Century Gothic" panose="020B0502020202020204" pitchFamily="34" charset="0"/>
              </a:rPr>
              <a:t>a </a:t>
            </a:r>
            <a:r>
              <a:rPr lang="en-US" sz="5000" dirty="0" err="1">
                <a:latin typeface="Century Gothic" panose="020B0502020202020204" pitchFamily="34" charset="0"/>
              </a:rPr>
              <a:t>fr</a:t>
            </a:r>
            <a:r>
              <a:rPr lang="en-US" sz="5000" b="1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ai</a:t>
            </a:r>
            <a:r>
              <a:rPr lang="en-US" sz="5000" dirty="0" err="1">
                <a:latin typeface="Century Gothic" panose="020B0502020202020204" pitchFamily="34" charset="0"/>
              </a:rPr>
              <a:t>d</a:t>
            </a:r>
            <a:endParaRPr lang="en-US" sz="5000" dirty="0">
              <a:latin typeface="Century Gothic" panose="020B0502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70CFFB-14B0-4F80-8213-77E26BE6F3B3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T_ai">
            <a:hlinkClick r:id="" action="ppaction://media"/>
            <a:extLst>
              <a:ext uri="{FF2B5EF4-FFF2-40B4-BE49-F238E27FC236}">
                <a16:creationId xmlns:a16="http://schemas.microsoft.com/office/drawing/2014/main" id="{7D53F6ED-85BD-4DC0-A3AF-42747CEC59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04200" y="4854308"/>
            <a:ext cx="609600" cy="609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BF75127-2569-4236-B087-D2AE4A1B0CE3}"/>
              </a:ext>
            </a:extLst>
          </p:cNvPr>
          <p:cNvSpPr/>
          <p:nvPr/>
        </p:nvSpPr>
        <p:spPr>
          <a:xfrm>
            <a:off x="8124163" y="218590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F946B0-AE83-4A05-9A48-246D2F44FB4A}"/>
              </a:ext>
            </a:extLst>
          </p:cNvPr>
          <p:cNvSpPr/>
          <p:nvPr/>
        </p:nvSpPr>
        <p:spPr>
          <a:xfrm>
            <a:off x="8096843" y="4889258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2165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uiExpand="1" build="p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6319" y="2058864"/>
            <a:ext cx="2235151" cy="1422712"/>
          </a:xfrm>
        </p:spPr>
        <p:txBody>
          <a:bodyPr numCol="1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000" dirty="0">
                <a:latin typeface="Century Gothic" panose="020B0502020202020204" pitchFamily="34" charset="0"/>
              </a:rPr>
              <a:t>s</a:t>
            </a:r>
            <a:r>
              <a:rPr lang="en-US" sz="5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ay</a:t>
            </a:r>
            <a:endParaRPr lang="en-US" sz="50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540" y="93020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T_ay">
            <a:hlinkClick r:id="" action="ppaction://media"/>
            <a:extLst>
              <a:ext uri="{FF2B5EF4-FFF2-40B4-BE49-F238E27FC236}">
                <a16:creationId xmlns:a16="http://schemas.microsoft.com/office/drawing/2014/main" id="{FF353955-EE5D-4F52-BBB5-DCF01D1D9A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16900" y="4953000"/>
            <a:ext cx="609600" cy="609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CC5E39D-D84F-4574-A0A4-5FA8A7F29F38}"/>
              </a:ext>
            </a:extLst>
          </p:cNvPr>
          <p:cNvSpPr/>
          <p:nvPr/>
        </p:nvSpPr>
        <p:spPr>
          <a:xfrm>
            <a:off x="8124163" y="218590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37E149-4902-4CB0-B05B-FBD2CD93EF5E}"/>
              </a:ext>
            </a:extLst>
          </p:cNvPr>
          <p:cNvSpPr/>
          <p:nvPr/>
        </p:nvSpPr>
        <p:spPr>
          <a:xfrm>
            <a:off x="8096843" y="4889258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3646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uiExpand="1" build="p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9352" y="1337598"/>
            <a:ext cx="2235151" cy="1422712"/>
          </a:xfrm>
        </p:spPr>
        <p:txBody>
          <a:bodyPr numCol="1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5000" dirty="0">
                <a:latin typeface="Century Gothic" panose="020B0502020202020204" pitchFamily="34" charset="0"/>
              </a:rPr>
              <a:t>h</a:t>
            </a:r>
            <a:r>
              <a:rPr lang="en-US" sz="5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igh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309352" y="2863978"/>
            <a:ext cx="3024693" cy="142271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5000" dirty="0">
                <a:latin typeface="Century Gothic" panose="020B0502020202020204" pitchFamily="34" charset="0"/>
              </a:rPr>
              <a:t>m</a:t>
            </a:r>
            <a:r>
              <a:rPr lang="en-US" sz="5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igh</a:t>
            </a:r>
            <a:r>
              <a:rPr lang="en-US" sz="5000" dirty="0">
                <a:latin typeface="Century Gothic" panose="020B0502020202020204" pitchFamily="34" charset="0"/>
              </a:rPr>
              <a:t>t 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3FB222-B235-4EED-A083-6D715C98027C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T_igh">
            <a:hlinkClick r:id="" action="ppaction://media"/>
            <a:extLst>
              <a:ext uri="{FF2B5EF4-FFF2-40B4-BE49-F238E27FC236}">
                <a16:creationId xmlns:a16="http://schemas.microsoft.com/office/drawing/2014/main" id="{0A2D2C64-FB1F-4D64-B42D-4C9F3A540C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04200" y="4854308"/>
            <a:ext cx="609600" cy="60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DE4426D-9A92-4BDC-91C8-F78B1B3F6E93}"/>
              </a:ext>
            </a:extLst>
          </p:cNvPr>
          <p:cNvSpPr/>
          <p:nvPr/>
        </p:nvSpPr>
        <p:spPr>
          <a:xfrm>
            <a:off x="8124163" y="218590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06E0A6-0114-40BA-8D28-639936B69DE5}"/>
              </a:ext>
            </a:extLst>
          </p:cNvPr>
          <p:cNvSpPr/>
          <p:nvPr/>
        </p:nvSpPr>
        <p:spPr>
          <a:xfrm>
            <a:off x="8096843" y="4889258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530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3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uiExpand="1" build="p"/>
      <p:bldP spid="8" grpId="0" uiExpand="1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160868"/>
            <a:ext cx="9144000" cy="99417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200" b="1" dirty="0">
                <a:latin typeface="Century Gothic" panose="020B0502020202020204" pitchFamily="34" charset="0"/>
              </a:rPr>
              <a:t>Words in </a:t>
            </a:r>
            <a:br>
              <a:rPr lang="en-US" sz="6000" b="1" dirty="0">
                <a:latin typeface="Century Gothic" panose="020B0502020202020204" pitchFamily="34" charset="0"/>
              </a:rPr>
            </a:br>
            <a:r>
              <a:rPr lang="en-US" sz="8400" b="1" dirty="0">
                <a:solidFill>
                  <a:srgbClr val="990000"/>
                </a:solidFill>
                <a:latin typeface="Century Gothic" panose="020B0502020202020204" pitchFamily="34" charset="0"/>
              </a:rPr>
              <a:t>Syllable Types</a:t>
            </a:r>
            <a:endParaRPr lang="en-US" sz="8400" dirty="0">
              <a:solidFill>
                <a:srgbClr val="99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99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99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872DC5-B824-4397-8008-726B4B04CB40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75364D3-317B-3E4C-B8DA-E7D7BDF45D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7864" y="-87937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9091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4062" y="2092978"/>
            <a:ext cx="2235151" cy="1422712"/>
          </a:xfrm>
        </p:spPr>
        <p:txBody>
          <a:bodyPr numCol="1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000" dirty="0">
                <a:latin typeface="Century Gothic" panose="020B0502020202020204" pitchFamily="34" charset="0"/>
              </a:rPr>
              <a:t>s</a:t>
            </a:r>
            <a:r>
              <a:rPr lang="en-US" sz="5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oo</a:t>
            </a:r>
            <a:r>
              <a:rPr lang="en-US" sz="5000" dirty="0">
                <a:latin typeface="Century Gothic" panose="020B0502020202020204" pitchFamily="34" charset="0"/>
              </a:rPr>
              <a:t>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7DEDC2-4286-4D50-8D79-62887E245C36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T_oo">
            <a:hlinkClick r:id="" action="ppaction://media"/>
            <a:extLst>
              <a:ext uri="{FF2B5EF4-FFF2-40B4-BE49-F238E27FC236}">
                <a16:creationId xmlns:a16="http://schemas.microsoft.com/office/drawing/2014/main" id="{213A26FE-2786-40BA-A87E-0363F502E7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80400" y="4854308"/>
            <a:ext cx="609600" cy="609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5F5E1B4-0CCE-4AE4-ABC8-0A0D9BFF75AA}"/>
              </a:ext>
            </a:extLst>
          </p:cNvPr>
          <p:cNvSpPr/>
          <p:nvPr/>
        </p:nvSpPr>
        <p:spPr>
          <a:xfrm>
            <a:off x="8124163" y="218590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39DEDA-4E03-4944-84B6-31E177F78FA5}"/>
              </a:ext>
            </a:extLst>
          </p:cNvPr>
          <p:cNvSpPr/>
          <p:nvPr/>
        </p:nvSpPr>
        <p:spPr>
          <a:xfrm>
            <a:off x="8096843" y="4889258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1536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uiExpand="1" build="p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4062" y="2046999"/>
            <a:ext cx="2235151" cy="1422712"/>
          </a:xfrm>
        </p:spPr>
        <p:txBody>
          <a:bodyPr numCol="1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000" dirty="0">
                <a:latin typeface="Century Gothic" panose="020B0502020202020204" pitchFamily="34" charset="0"/>
              </a:rPr>
              <a:t>gr</a:t>
            </a:r>
            <a:r>
              <a:rPr lang="en-US" sz="5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ew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17F937-1788-430D-964C-24347AEA58E1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T_ew">
            <a:hlinkClick r:id="" action="ppaction://media"/>
            <a:extLst>
              <a:ext uri="{FF2B5EF4-FFF2-40B4-BE49-F238E27FC236}">
                <a16:creationId xmlns:a16="http://schemas.microsoft.com/office/drawing/2014/main" id="{06CF1DE4-5A64-4D8D-94AC-D7BA867FE8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42300" y="4854308"/>
            <a:ext cx="609600" cy="609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500FA3C-2226-4049-A04E-360E875C7ABA}"/>
              </a:ext>
            </a:extLst>
          </p:cNvPr>
          <p:cNvSpPr/>
          <p:nvPr/>
        </p:nvSpPr>
        <p:spPr>
          <a:xfrm>
            <a:off x="8124163" y="218590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00C412-6417-4A93-9AAC-2E16E44AFBF0}"/>
              </a:ext>
            </a:extLst>
          </p:cNvPr>
          <p:cNvSpPr/>
          <p:nvPr/>
        </p:nvSpPr>
        <p:spPr>
          <a:xfrm>
            <a:off x="8096843" y="4889258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712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uiExpand="1" build="p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301965" y="-867800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07509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Vowel Teams </a:t>
            </a:r>
            <a:r>
              <a:rPr lang="en-US" sz="4600" b="1" dirty="0">
                <a:latin typeface="Century Gothic" panose="020B0502020202020204" pitchFamily="34" charset="0"/>
              </a:rPr>
              <a:t>– </a:t>
            </a:r>
            <a:r>
              <a:rPr lang="en-US" sz="46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Other Sounds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5221" y="2171486"/>
            <a:ext cx="8165432" cy="608290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800" b="1" dirty="0">
                <a:latin typeface="Century Gothic" panose="020B0502020202020204" pitchFamily="34" charset="0"/>
              </a:rPr>
              <a:t>Sometimes vowel teams make other sounds.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3332757" y="3267447"/>
            <a:ext cx="2133113" cy="141167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oi</a:t>
            </a:r>
            <a:r>
              <a:rPr lang="en-US" sz="9600" dirty="0">
                <a:latin typeface="Century Gothic" panose="020B0502020202020204" pitchFamily="34" charset="0"/>
              </a:rPr>
              <a:t>l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C4D968B-FA0E-4E46-8F2B-0B1C50FCC0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3200" y="-105739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9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4" grpId="0" animBg="1"/>
      <p:bldP spid="3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887" y="2089160"/>
            <a:ext cx="3369502" cy="1422712"/>
          </a:xfrm>
        </p:spPr>
        <p:txBody>
          <a:bodyPr numCol="1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000" dirty="0">
                <a:latin typeface="Century Gothic" panose="020B0502020202020204" pitchFamily="34" charset="0"/>
              </a:rPr>
              <a:t>a b</a:t>
            </a:r>
            <a:r>
              <a:rPr lang="en-US" sz="5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ou</a:t>
            </a:r>
            <a:r>
              <a:rPr lang="en-US" sz="5000" dirty="0">
                <a:latin typeface="Century Gothic" panose="020B0502020202020204" pitchFamily="34" charset="0"/>
              </a:rPr>
              <a:t>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0532B3-C3EB-4990-9E18-A8ABEA75507C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T_ou">
            <a:hlinkClick r:id="" action="ppaction://media"/>
            <a:extLst>
              <a:ext uri="{FF2B5EF4-FFF2-40B4-BE49-F238E27FC236}">
                <a16:creationId xmlns:a16="http://schemas.microsoft.com/office/drawing/2014/main" id="{AC2CD035-40D7-4534-9DFF-8020803DF4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04200" y="4854308"/>
            <a:ext cx="609600" cy="609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4F82080-5A0E-4D16-91F5-63205042DFA9}"/>
              </a:ext>
            </a:extLst>
          </p:cNvPr>
          <p:cNvSpPr/>
          <p:nvPr/>
        </p:nvSpPr>
        <p:spPr>
          <a:xfrm>
            <a:off x="8124163" y="218590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901C30-635D-40B4-83DC-6F2167118724}"/>
              </a:ext>
            </a:extLst>
          </p:cNvPr>
          <p:cNvSpPr/>
          <p:nvPr/>
        </p:nvSpPr>
        <p:spPr>
          <a:xfrm>
            <a:off x="8096843" y="4889258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3291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uiExpand="1" build="p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887" y="2064108"/>
            <a:ext cx="3369502" cy="1422712"/>
          </a:xfrm>
        </p:spPr>
        <p:txBody>
          <a:bodyPr numCol="1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000" dirty="0">
                <a:latin typeface="Century Gothic" panose="020B0502020202020204" pitchFamily="34" charset="0"/>
              </a:rPr>
              <a:t>h</a:t>
            </a:r>
            <a:r>
              <a:rPr lang="en-US" sz="5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ow</a:t>
            </a:r>
            <a:endParaRPr lang="en-US" sz="5000" dirty="0">
              <a:latin typeface="Century Gothic" panose="020B0502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0532B3-C3EB-4990-9E18-A8ABEA75507C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T_ow">
            <a:hlinkClick r:id="" action="ppaction://media"/>
            <a:extLst>
              <a:ext uri="{FF2B5EF4-FFF2-40B4-BE49-F238E27FC236}">
                <a16:creationId xmlns:a16="http://schemas.microsoft.com/office/drawing/2014/main" id="{5FD68EB5-64B9-463A-862D-E876DE9D33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29600" y="4854308"/>
            <a:ext cx="609600" cy="609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911AE0-D4B5-42C5-B989-F3F7DA5E70AA}"/>
              </a:ext>
            </a:extLst>
          </p:cNvPr>
          <p:cNvSpPr/>
          <p:nvPr/>
        </p:nvSpPr>
        <p:spPr>
          <a:xfrm>
            <a:off x="8124163" y="218590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96C671-7CA9-4058-86F1-0AEEA7C4C170}"/>
              </a:ext>
            </a:extLst>
          </p:cNvPr>
          <p:cNvSpPr/>
          <p:nvPr/>
        </p:nvSpPr>
        <p:spPr>
          <a:xfrm>
            <a:off x="8096843" y="4889258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687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uiExpand="1" build="p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887" y="2077466"/>
            <a:ext cx="3369502" cy="1422712"/>
          </a:xfrm>
        </p:spPr>
        <p:txBody>
          <a:bodyPr numCol="1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000" dirty="0">
                <a:latin typeface="Century Gothic" panose="020B0502020202020204" pitchFamily="34" charset="0"/>
              </a:rPr>
              <a:t>re </a:t>
            </a:r>
            <a:r>
              <a:rPr lang="en-US" sz="50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</a:t>
            </a:r>
            <a:r>
              <a:rPr lang="en-US" sz="5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oi</a:t>
            </a:r>
            <a:r>
              <a:rPr lang="en-US" sz="5000" dirty="0" err="1">
                <a:latin typeface="Century Gothic" panose="020B0502020202020204" pitchFamily="34" charset="0"/>
              </a:rPr>
              <a:t>ce</a:t>
            </a:r>
            <a:endParaRPr lang="en-US" sz="5000" dirty="0">
              <a:latin typeface="Century Gothic" panose="020B0502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0532B3-C3EB-4990-9E18-A8ABEA75507C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T_oi">
            <a:hlinkClick r:id="" action="ppaction://media"/>
            <a:extLst>
              <a:ext uri="{FF2B5EF4-FFF2-40B4-BE49-F238E27FC236}">
                <a16:creationId xmlns:a16="http://schemas.microsoft.com/office/drawing/2014/main" id="{CD18DA5A-E8C2-4189-9EE8-28CD352C98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55000" y="4762500"/>
            <a:ext cx="609600" cy="609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77C625-B50A-493B-BC97-09976E0B99AB}"/>
              </a:ext>
            </a:extLst>
          </p:cNvPr>
          <p:cNvSpPr/>
          <p:nvPr/>
        </p:nvSpPr>
        <p:spPr>
          <a:xfrm>
            <a:off x="8124163" y="218590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227004-C87A-4A23-AEB0-6D5AF4A9857E}"/>
              </a:ext>
            </a:extLst>
          </p:cNvPr>
          <p:cNvSpPr/>
          <p:nvPr/>
        </p:nvSpPr>
        <p:spPr>
          <a:xfrm>
            <a:off x="8098763" y="4665080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1599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uiExpand="1" build="p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FE9202"/>
                </a:solidFill>
                <a:latin typeface="Century Gothic" panose="020B0502020202020204" pitchFamily="34" charset="0"/>
              </a:rPr>
              <a:t>R </a:t>
            </a:r>
            <a:r>
              <a:rPr lang="en-US" sz="4600" b="1" dirty="0">
                <a:latin typeface="Century Gothic" panose="020B0502020202020204" pitchFamily="34" charset="0"/>
              </a:rPr>
              <a:t>-</a:t>
            </a:r>
            <a:r>
              <a:rPr lang="en-US" sz="4600" b="1" dirty="0">
                <a:solidFill>
                  <a:srgbClr val="FE9202"/>
                </a:solidFill>
                <a:latin typeface="Century Gothic" panose="020B0502020202020204" pitchFamily="34" charset="0"/>
              </a:rPr>
              <a:t> Controlled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6249" y="2070100"/>
            <a:ext cx="8091501" cy="1307084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R-controlled syllables have one or more vowels </a:t>
            </a:r>
          </a:p>
          <a:p>
            <a:pPr marL="0" indent="0" algn="ctr" fontAlgn="base"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followed by an “r.” </a:t>
            </a:r>
          </a:p>
          <a:p>
            <a:pPr marL="0" indent="0" algn="ctr" fontAlgn="base"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The “r” changes the sound of the vowel.</a:t>
            </a:r>
            <a:endParaRPr lang="en-US" sz="2700" dirty="0">
              <a:latin typeface="Century Gothic" panose="020B0502020202020204" pitchFamily="34" charset="0"/>
            </a:endParaRPr>
          </a:p>
          <a:p>
            <a:pPr fontAlgn="base"/>
            <a:endParaRPr lang="en-US" sz="2700" dirty="0">
              <a:latin typeface="Century Gothic" panose="020B0502020202020204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3032259" y="3648494"/>
            <a:ext cx="4384553" cy="141167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latin typeface="Century Gothic" panose="020B0502020202020204" pitchFamily="34" charset="0"/>
              </a:rPr>
              <a:t>ange</a:t>
            </a:r>
            <a:endParaRPr lang="en-US" sz="9600" dirty="0">
              <a:latin typeface="Century Gothic" panose="020B0502020202020204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30055" y="3603517"/>
            <a:ext cx="1337046" cy="141167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>
                <a:solidFill>
                  <a:srgbClr val="FE9202"/>
                </a:solidFill>
                <a:latin typeface="Century Gothic" panose="020B0502020202020204" pitchFamily="34" charset="0"/>
              </a:rPr>
              <a:t>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E920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270754" y="-905132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E920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53CF74E-5139-914C-846D-92CBF26ADF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250" y="-997009"/>
            <a:ext cx="812800" cy="812800"/>
          </a:xfrm>
          <a:prstGeom prst="rect">
            <a:avLst/>
          </a:prstGeom>
        </p:spPr>
      </p:pic>
      <p:sp>
        <p:nvSpPr>
          <p:cNvPr id="14" name="Title 2">
            <a:extLst>
              <a:ext uri="{FF2B5EF4-FFF2-40B4-BE49-F238E27FC236}">
                <a16:creationId xmlns:a16="http://schemas.microsoft.com/office/drawing/2014/main" id="{26140625-92A9-49BD-B809-4C6A04B4CB91}"/>
              </a:ext>
            </a:extLst>
          </p:cNvPr>
          <p:cNvSpPr txBox="1">
            <a:spLocks/>
          </p:cNvSpPr>
          <p:nvPr/>
        </p:nvSpPr>
        <p:spPr>
          <a:xfrm>
            <a:off x="2956059" y="3615690"/>
            <a:ext cx="959355" cy="141167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>
                <a:solidFill>
                  <a:srgbClr val="FE9202"/>
                </a:solidFill>
                <a:latin typeface="Century Gothic" panose="020B0502020202020204" pitchFamily="34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23562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2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1" nodeType="withEffect">
                                  <p:stCondLst>
                                    <p:cond delay="9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1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17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/>
      <p:bldP spid="5" grpId="0"/>
      <p:bldP spid="6" grpId="0"/>
      <p:bldP spid="13" grpId="0" animBg="1"/>
      <p:bldP spid="14" grpId="0"/>
      <p:bldP spid="1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887" y="2077466"/>
            <a:ext cx="3369502" cy="1422712"/>
          </a:xfrm>
        </p:spPr>
        <p:txBody>
          <a:bodyPr numCol="1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000" dirty="0">
                <a:latin typeface="Century Gothic" panose="020B0502020202020204" pitchFamily="34" charset="0"/>
              </a:rPr>
              <a:t>L</a:t>
            </a:r>
            <a:r>
              <a:rPr lang="en-US" sz="5000" b="1" dirty="0">
                <a:solidFill>
                  <a:srgbClr val="FE9202"/>
                </a:solidFill>
                <a:latin typeface="Century Gothic" panose="020B0502020202020204" pitchFamily="34" charset="0"/>
              </a:rPr>
              <a:t>or</a:t>
            </a:r>
            <a:r>
              <a:rPr lang="en-US" sz="5000" dirty="0"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0532B3-C3EB-4990-9E18-A8ABEA75507C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_or">
            <a:hlinkClick r:id="" action="ppaction://media"/>
            <a:extLst>
              <a:ext uri="{FF2B5EF4-FFF2-40B4-BE49-F238E27FC236}">
                <a16:creationId xmlns:a16="http://schemas.microsoft.com/office/drawing/2014/main" id="{75BA7FF7-DBCB-4B0E-B561-E35B5F9661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04200" y="4854308"/>
            <a:ext cx="609600" cy="609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20372F-810B-402B-8B0D-9AF6C476C786}"/>
              </a:ext>
            </a:extLst>
          </p:cNvPr>
          <p:cNvSpPr/>
          <p:nvPr/>
        </p:nvSpPr>
        <p:spPr>
          <a:xfrm>
            <a:off x="8124163" y="218590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60F7A-1B47-423B-B8FC-50ED54273304}"/>
              </a:ext>
            </a:extLst>
          </p:cNvPr>
          <p:cNvSpPr/>
          <p:nvPr/>
        </p:nvSpPr>
        <p:spPr>
          <a:xfrm>
            <a:off x="8096843" y="4889258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2258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uiExpand="1" build="p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6291" y="1316359"/>
            <a:ext cx="1798716" cy="1160814"/>
          </a:xfrm>
        </p:spPr>
        <p:txBody>
          <a:bodyPr numCol="1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5000" dirty="0">
                <a:latin typeface="Century Gothic" panose="020B0502020202020204" pitchFamily="34" charset="0"/>
              </a:rPr>
              <a:t>h</a:t>
            </a:r>
            <a:r>
              <a:rPr lang="en-US" sz="5000" b="1" dirty="0">
                <a:solidFill>
                  <a:srgbClr val="FE9202"/>
                </a:solidFill>
                <a:latin typeface="Century Gothic" panose="020B0502020202020204" pitchFamily="34" charset="0"/>
              </a:rPr>
              <a:t>er</a:t>
            </a:r>
            <a:endParaRPr lang="en-US" sz="5000" dirty="0">
              <a:latin typeface="Century Gothic" panose="020B0502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BED828D-A058-4381-9A3B-BAB063AABE2F}"/>
              </a:ext>
            </a:extLst>
          </p:cNvPr>
          <p:cNvSpPr txBox="1">
            <a:spLocks/>
          </p:cNvSpPr>
          <p:nvPr/>
        </p:nvSpPr>
        <p:spPr>
          <a:xfrm>
            <a:off x="1426079" y="2755379"/>
            <a:ext cx="2512698" cy="116081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5000" dirty="0">
                <a:latin typeface="Century Gothic" panose="020B0502020202020204" pitchFamily="34" charset="0"/>
              </a:rPr>
              <a:t>o </a:t>
            </a:r>
            <a:r>
              <a:rPr lang="en-US" sz="5000" dirty="0" err="1">
                <a:latin typeface="Century Gothic" panose="020B0502020202020204" pitchFamily="34" charset="0"/>
              </a:rPr>
              <a:t>v</a:t>
            </a:r>
            <a:r>
              <a:rPr lang="en-US" sz="5000" b="1" dirty="0" err="1">
                <a:solidFill>
                  <a:srgbClr val="FE9202"/>
                </a:solidFill>
                <a:latin typeface="Century Gothic" panose="020B0502020202020204" pitchFamily="34" charset="0"/>
              </a:rPr>
              <a:t>er</a:t>
            </a:r>
            <a:endParaRPr lang="en-US" sz="5000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BA7B42-9A27-446E-81E4-2121ABDF19B3}"/>
              </a:ext>
            </a:extLst>
          </p:cNvPr>
          <p:cNvSpPr/>
          <p:nvPr/>
        </p:nvSpPr>
        <p:spPr>
          <a:xfrm>
            <a:off x="676405" y="811986"/>
            <a:ext cx="7640877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84341C8-9486-45C0-AD6F-D4210DA8FD21}"/>
              </a:ext>
            </a:extLst>
          </p:cNvPr>
          <p:cNvSpPr txBox="1">
            <a:spLocks/>
          </p:cNvSpPr>
          <p:nvPr/>
        </p:nvSpPr>
        <p:spPr>
          <a:xfrm>
            <a:off x="3938777" y="1328885"/>
            <a:ext cx="3283906" cy="116081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5000" dirty="0" err="1">
                <a:latin typeface="Century Gothic" panose="020B0502020202020204" pitchFamily="34" charset="0"/>
              </a:rPr>
              <a:t>s</a:t>
            </a:r>
            <a:r>
              <a:rPr lang="en-US" sz="5000" b="1" dirty="0" err="1">
                <a:solidFill>
                  <a:srgbClr val="FE9202"/>
                </a:solidFill>
                <a:latin typeface="Century Gothic" panose="020B0502020202020204" pitchFamily="34" charset="0"/>
              </a:rPr>
              <a:t>er</a:t>
            </a:r>
            <a:r>
              <a:rPr lang="en-US" sz="5000" b="1" dirty="0">
                <a:solidFill>
                  <a:srgbClr val="FE9202"/>
                </a:solidFill>
                <a:latin typeface="Century Gothic" panose="020B0502020202020204" pitchFamily="34" charset="0"/>
              </a:rPr>
              <a:t> </a:t>
            </a:r>
            <a:r>
              <a:rPr lang="en-US" sz="5000" dirty="0" err="1">
                <a:latin typeface="Century Gothic" panose="020B0502020202020204" pitchFamily="34" charset="0"/>
              </a:rPr>
              <a:t>vant</a:t>
            </a:r>
            <a:endParaRPr lang="en-US" sz="5000" dirty="0">
              <a:latin typeface="Century Gothic" panose="020B0502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6118F6E-508C-43DF-822C-69E5619761E0}"/>
              </a:ext>
            </a:extLst>
          </p:cNvPr>
          <p:cNvSpPr txBox="1">
            <a:spLocks/>
          </p:cNvSpPr>
          <p:nvPr/>
        </p:nvSpPr>
        <p:spPr>
          <a:xfrm>
            <a:off x="3938777" y="2767905"/>
            <a:ext cx="4151319" cy="116081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5000" dirty="0">
                <a:latin typeface="Century Gothic" panose="020B0502020202020204" pitchFamily="34" charset="0"/>
              </a:rPr>
              <a:t>won d</a:t>
            </a:r>
            <a:r>
              <a:rPr lang="en-US" sz="5000" b="1" dirty="0">
                <a:solidFill>
                  <a:srgbClr val="FE9202"/>
                </a:solidFill>
                <a:latin typeface="Century Gothic" panose="020B0502020202020204" pitchFamily="34" charset="0"/>
              </a:rPr>
              <a:t>er </a:t>
            </a:r>
            <a:r>
              <a:rPr lang="en-US" sz="5000" dirty="0" err="1">
                <a:latin typeface="Century Gothic" panose="020B0502020202020204" pitchFamily="34" charset="0"/>
              </a:rPr>
              <a:t>ful</a:t>
            </a:r>
            <a:endParaRPr lang="en-US" sz="5000" dirty="0">
              <a:latin typeface="Century Gothic" panose="020B0502020202020204" pitchFamily="34" charset="0"/>
            </a:endParaRPr>
          </a:p>
        </p:txBody>
      </p:sp>
      <p:pic>
        <p:nvPicPr>
          <p:cNvPr id="2" name="R_er">
            <a:hlinkClick r:id="" action="ppaction://media"/>
            <a:extLst>
              <a:ext uri="{FF2B5EF4-FFF2-40B4-BE49-F238E27FC236}">
                <a16:creationId xmlns:a16="http://schemas.microsoft.com/office/drawing/2014/main" id="{D878D1BC-B3A4-483C-B3DC-71C328B017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7282" y="4902200"/>
            <a:ext cx="609600" cy="60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CFA4526-8C77-45DC-A3A5-5F80D14978CD}"/>
              </a:ext>
            </a:extLst>
          </p:cNvPr>
          <p:cNvSpPr/>
          <p:nvPr/>
        </p:nvSpPr>
        <p:spPr>
          <a:xfrm>
            <a:off x="8201064" y="61672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B1036B-5948-4F09-8122-62A6886BAD5F}"/>
              </a:ext>
            </a:extLst>
          </p:cNvPr>
          <p:cNvSpPr/>
          <p:nvPr/>
        </p:nvSpPr>
        <p:spPr>
          <a:xfrm>
            <a:off x="8096843" y="4889258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0766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6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iterate type="wd">
                                    <p:tmPct val="49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5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uiExpand="1" build="p"/>
      <p:bldP spid="9" grpId="0" uiExpand="1" build="p"/>
      <p:bldP spid="12" grpId="0" uiExpand="1" build="p"/>
      <p:bldP spid="13" grpId="0" uiExpand="1" build="p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301965" y="-884361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Consonant </a:t>
            </a:r>
            <a:r>
              <a:rPr lang="en-US" sz="4600" b="1" dirty="0">
                <a:latin typeface="Century Gothic" panose="020B0502020202020204" pitchFamily="34" charset="0"/>
              </a:rPr>
              <a:t>– </a:t>
            </a:r>
            <a:r>
              <a:rPr lang="en-US" sz="4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 l-e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1272" y="1976414"/>
            <a:ext cx="8601456" cy="437602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When you see consonant l-e at the end of a word, 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271272" y="2518061"/>
            <a:ext cx="8601456" cy="4689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Font typeface="Arial" panose="020B0604020202020204" pitchFamily="34" charset="0"/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count back three.</a:t>
            </a:r>
            <a:r>
              <a:rPr lang="en-US" sz="27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71272" y="3042317"/>
            <a:ext cx="8601456" cy="510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Font typeface="Arial" panose="020B0604020202020204" pitchFamily="34" charset="0"/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The “l-e” makes the /–le/ sound.</a:t>
            </a:r>
            <a:endParaRPr lang="en-US" sz="2700" dirty="0">
              <a:latin typeface="Century Gothic" panose="020B0502020202020204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670760" y="3742849"/>
            <a:ext cx="974666" cy="141167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p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2573176" y="3746607"/>
            <a:ext cx="2223511" cy="141167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latin typeface="Century Gothic" panose="020B0502020202020204" pitchFamily="34" charset="0"/>
              </a:rPr>
              <a:t>pur</a:t>
            </a:r>
            <a:endParaRPr lang="en-US" sz="9600" dirty="0">
              <a:latin typeface="Century Gothic" panose="020B0502020202020204" pitchFamily="34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5262294" y="3742849"/>
            <a:ext cx="878268" cy="141167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l</a:t>
            </a: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5794339" y="3742849"/>
            <a:ext cx="937757" cy="141167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021E58C-AE08-494D-8BE2-6AB103E9688A}"/>
              </a:ext>
            </a:extLst>
          </p:cNvPr>
          <p:cNvCxnSpPr>
            <a:cxnSpLocks/>
          </p:cNvCxnSpPr>
          <p:nvPr/>
        </p:nvCxnSpPr>
        <p:spPr>
          <a:xfrm>
            <a:off x="4739000" y="3929395"/>
            <a:ext cx="0" cy="1225131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6464B2A-8F4B-2C4E-9305-FCCD66AB4A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9900" y="-10875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2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1" nodeType="withEffect">
                                  <p:stCondLst>
                                    <p:cond delay="10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1" nodeType="withEffect">
                                  <p:stCondLst>
                                    <p:cond delay="1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12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0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9" grpId="0" animBg="1"/>
      <p:bldP spid="3" grpId="0"/>
      <p:bldP spid="7" grpId="0"/>
      <p:bldP spid="7" grpId="1"/>
      <p:bldP spid="8" grpId="0"/>
      <p:bldP spid="12" grpId="0"/>
      <p:bldP spid="12" grpId="1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">
            <a:extLst>
              <a:ext uri="{FF2B5EF4-FFF2-40B4-BE49-F238E27FC236}">
                <a16:creationId xmlns:a16="http://schemas.microsoft.com/office/drawing/2014/main" id="{714C90A4-AC53-42AF-8F0B-EDDFB4AC9F19}"/>
              </a:ext>
            </a:extLst>
          </p:cNvPr>
          <p:cNvSpPr txBox="1">
            <a:spLocks/>
          </p:cNvSpPr>
          <p:nvPr/>
        </p:nvSpPr>
        <p:spPr>
          <a:xfrm>
            <a:off x="628650" y="707509"/>
            <a:ext cx="7886700" cy="994172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Closed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Short Vowel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26A71747-F5D2-4EBB-B59A-92E19B56E5B3}"/>
              </a:ext>
            </a:extLst>
          </p:cNvPr>
          <p:cNvSpPr txBox="1">
            <a:spLocks/>
          </p:cNvSpPr>
          <p:nvPr/>
        </p:nvSpPr>
        <p:spPr>
          <a:xfrm>
            <a:off x="1600792" y="1797469"/>
            <a:ext cx="5942415" cy="4517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700" b="1">
                <a:latin typeface="Century Gothic" panose="020B0502020202020204" pitchFamily="34" charset="0"/>
              </a:rPr>
              <a:t>A closed syllable has one vowel</a:t>
            </a:r>
            <a:endParaRPr lang="en-US" sz="2700" dirty="0">
              <a:latin typeface="Century Gothic" panose="020B0502020202020204" pitchFamily="34" charset="0"/>
            </a:endParaRP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9151D1A3-3FE2-4877-A3A0-142D37DE9B5F}"/>
              </a:ext>
            </a:extLst>
          </p:cNvPr>
          <p:cNvSpPr txBox="1">
            <a:spLocks/>
          </p:cNvSpPr>
          <p:nvPr/>
        </p:nvSpPr>
        <p:spPr>
          <a:xfrm>
            <a:off x="1200147" y="2344996"/>
            <a:ext cx="6800729" cy="493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followed by one or more consonants, </a:t>
            </a:r>
            <a:endParaRPr lang="en-US" sz="2700" dirty="0">
              <a:latin typeface="Century Gothic" panose="020B0502020202020204" pitchFamily="34" charset="0"/>
            </a:endParaRP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759C833A-A051-46F0-9539-E424065C38B6}"/>
              </a:ext>
            </a:extLst>
          </p:cNvPr>
          <p:cNvSpPr txBox="1">
            <a:spLocks/>
          </p:cNvSpPr>
          <p:nvPr/>
        </p:nvSpPr>
        <p:spPr>
          <a:xfrm>
            <a:off x="1510383" y="2915592"/>
            <a:ext cx="5712613" cy="558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and the vowel is short.</a:t>
            </a:r>
            <a:endParaRPr lang="en-US" sz="2700" dirty="0">
              <a:latin typeface="Century Gothic" panose="020B0502020202020204" pitchFamily="34" charset="0"/>
            </a:endParaRPr>
          </a:p>
          <a:p>
            <a:pPr algn="ctr"/>
            <a:endParaRPr lang="en-US" sz="2700" dirty="0">
              <a:latin typeface="Century Gothic" panose="020B0502020202020204" pitchFamily="34" charset="0"/>
            </a:endParaRPr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406000D0-3B86-4C9D-A0B6-BED284F2EDEA}"/>
              </a:ext>
            </a:extLst>
          </p:cNvPr>
          <p:cNvSpPr txBox="1">
            <a:spLocks/>
          </p:cNvSpPr>
          <p:nvPr/>
        </p:nvSpPr>
        <p:spPr>
          <a:xfrm>
            <a:off x="4236361" y="3458113"/>
            <a:ext cx="687643" cy="141167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endParaRPr lang="en-US" sz="9600" b="1" dirty="0">
              <a:latin typeface="Century Gothic" panose="020B0502020202020204" pitchFamily="34" charset="0"/>
            </a:endParaRPr>
          </a:p>
        </p:txBody>
      </p:sp>
      <p:sp>
        <p:nvSpPr>
          <p:cNvPr id="29" name="Title 2">
            <a:extLst>
              <a:ext uri="{FF2B5EF4-FFF2-40B4-BE49-F238E27FC236}">
                <a16:creationId xmlns:a16="http://schemas.microsoft.com/office/drawing/2014/main" id="{B5CD2261-5816-4229-A9AD-412E34A29084}"/>
              </a:ext>
            </a:extLst>
          </p:cNvPr>
          <p:cNvSpPr txBox="1">
            <a:spLocks/>
          </p:cNvSpPr>
          <p:nvPr/>
        </p:nvSpPr>
        <p:spPr>
          <a:xfrm>
            <a:off x="4954739" y="3483515"/>
            <a:ext cx="823193" cy="141167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latin typeface="Century Gothic" panose="020B0502020202020204" pitchFamily="34" charset="0"/>
              </a:rPr>
              <a:t>p</a:t>
            </a: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9E91C2D1-2232-4E00-8092-9786497F59F7}"/>
              </a:ext>
            </a:extLst>
          </p:cNvPr>
          <p:cNvSpPr txBox="1">
            <a:spLocks/>
          </p:cNvSpPr>
          <p:nvPr/>
        </p:nvSpPr>
        <p:spPr>
          <a:xfrm>
            <a:off x="4299180" y="3483516"/>
            <a:ext cx="559734" cy="141167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anose="020B0502020202020204" pitchFamily="34" charset="0"/>
                <a:cs typeface="Courier New" panose="02070309020205020404" pitchFamily="49" charset="0"/>
              </a:rPr>
              <a:t>˘</a:t>
            </a:r>
            <a:endParaRPr lang="en-US" sz="9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D79F009-0AC4-4B3E-8793-D173E744D94D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593EFAF-8468-430F-9EEE-62F92247CCFA}"/>
              </a:ext>
            </a:extLst>
          </p:cNvPr>
          <p:cNvSpPr/>
          <p:nvPr/>
        </p:nvSpPr>
        <p:spPr>
          <a:xfrm>
            <a:off x="8301965" y="-852140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61A2E68-6A5D-4AFC-A45A-27D5B4350FC0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63EAF36-FC2D-4C45-AC75-B86C155B671B}"/>
              </a:ext>
            </a:extLst>
          </p:cNvPr>
          <p:cNvSpPr/>
          <p:nvPr/>
        </p:nvSpPr>
        <p:spPr>
          <a:xfrm>
            <a:off x="3220960" y="3340053"/>
            <a:ext cx="107914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st</a:t>
            </a:r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7B5E463-1FEF-5543-8A33-7B04C4F63F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5797" y="-9753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2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2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17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1515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/>
      <p:bldP spid="25" grpId="0" build="p"/>
      <p:bldP spid="26" grpId="0"/>
      <p:bldP spid="27" grpId="0"/>
      <p:bldP spid="28" grpId="0"/>
      <p:bldP spid="29" grpId="0"/>
      <p:bldP spid="30" grpId="0"/>
      <p:bldP spid="35" grpId="0" animBg="1"/>
      <p:bldP spid="3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5920" y="2095431"/>
            <a:ext cx="4895950" cy="1600098"/>
          </a:xfrm>
        </p:spPr>
        <p:txBody>
          <a:bodyPr numCol="1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000" dirty="0" err="1">
                <a:latin typeface="Century Gothic" panose="020B0502020202020204" pitchFamily="34" charset="0"/>
              </a:rPr>
              <a:t>impossi</a:t>
            </a:r>
            <a:r>
              <a:rPr lang="en-US" sz="5000" dirty="0">
                <a:latin typeface="Century Gothic" panose="020B0502020202020204" pitchFamily="34" charset="0"/>
              </a:rPr>
              <a:t> </a:t>
            </a:r>
            <a:r>
              <a:rPr lang="en-US" sz="5000" b="1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ble</a:t>
            </a:r>
            <a:endParaRPr lang="en-US" sz="50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4500" dirty="0"/>
          </a:p>
        </p:txBody>
      </p:sp>
      <p:sp>
        <p:nvSpPr>
          <p:cNvPr id="4" name="Rectangle 3"/>
          <p:cNvSpPr/>
          <p:nvPr/>
        </p:nvSpPr>
        <p:spPr>
          <a:xfrm>
            <a:off x="990540" y="93020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LE_ble">
            <a:hlinkClick r:id="" action="ppaction://media"/>
            <a:extLst>
              <a:ext uri="{FF2B5EF4-FFF2-40B4-BE49-F238E27FC236}">
                <a16:creationId xmlns:a16="http://schemas.microsoft.com/office/drawing/2014/main" id="{C818BC13-AB74-47B7-9B6A-748FC86859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40700" y="4860758"/>
            <a:ext cx="609600" cy="609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2C8E7CD-D4D2-4E67-9F5D-C1DDFB7A9489}"/>
              </a:ext>
            </a:extLst>
          </p:cNvPr>
          <p:cNvSpPr/>
          <p:nvPr/>
        </p:nvSpPr>
        <p:spPr>
          <a:xfrm>
            <a:off x="8124163" y="218590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68E72A-47CB-4695-B3E2-3F382EE0DC5D}"/>
              </a:ext>
            </a:extLst>
          </p:cNvPr>
          <p:cNvSpPr/>
          <p:nvPr/>
        </p:nvSpPr>
        <p:spPr>
          <a:xfrm>
            <a:off x="8096843" y="4889258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880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3E0D79EE-933C-44C8-BC3B-66BBDD7636EC}"/>
              </a:ext>
            </a:extLst>
          </p:cNvPr>
          <p:cNvSpPr/>
          <p:nvPr/>
        </p:nvSpPr>
        <p:spPr>
          <a:xfrm>
            <a:off x="8280333" y="-1013454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223B6DF1-6BA4-445A-8D49-8221A220B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7509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Other Sounds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Long Vowel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D0DE9207-AEB6-43D4-95A0-355661002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866" y="2012043"/>
            <a:ext cx="7520267" cy="578223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These syllables or words are closed,</a:t>
            </a:r>
            <a:r>
              <a:rPr lang="en-US" sz="27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DF21771E-F070-4FAC-A002-5EA52561B63B}"/>
              </a:ext>
            </a:extLst>
          </p:cNvPr>
          <p:cNvSpPr txBox="1">
            <a:spLocks/>
          </p:cNvSpPr>
          <p:nvPr/>
        </p:nvSpPr>
        <p:spPr>
          <a:xfrm>
            <a:off x="811865" y="2578074"/>
            <a:ext cx="7520267" cy="490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Font typeface="Arial" panose="020B0604020202020204" pitchFamily="34" charset="0"/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so the vowel should be short, 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35702C31-5C18-465C-A8A7-059F4398E05F}"/>
              </a:ext>
            </a:extLst>
          </p:cNvPr>
          <p:cNvSpPr txBox="1">
            <a:spLocks/>
          </p:cNvSpPr>
          <p:nvPr/>
        </p:nvSpPr>
        <p:spPr>
          <a:xfrm>
            <a:off x="976459" y="3144105"/>
            <a:ext cx="7520267" cy="490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Font typeface="Arial" panose="020B0604020202020204" pitchFamily="34" charset="0"/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but the vowel is long.</a:t>
            </a:r>
            <a:endParaRPr lang="en-US" sz="2700" dirty="0">
              <a:latin typeface="Century Gothic" panose="020B0502020202020204" pitchFamily="34" charset="0"/>
            </a:endParaRP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4AB4D608-DC5B-4CC2-8C8E-C2F86B881988}"/>
              </a:ext>
            </a:extLst>
          </p:cNvPr>
          <p:cNvSpPr txBox="1">
            <a:spLocks/>
          </p:cNvSpPr>
          <p:nvPr/>
        </p:nvSpPr>
        <p:spPr>
          <a:xfrm>
            <a:off x="3478120" y="3781135"/>
            <a:ext cx="2389632" cy="141167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latin typeface="Century Gothic" panose="020B0502020202020204" pitchFamily="34" charset="0"/>
              </a:rPr>
              <a:t>c</a:t>
            </a:r>
            <a:r>
              <a:rPr lang="en-US" sz="6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old</a:t>
            </a: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A704D89F-F5A0-4F2A-8267-4581B04B39A1}"/>
              </a:ext>
            </a:extLst>
          </p:cNvPr>
          <p:cNvSpPr txBox="1">
            <a:spLocks/>
          </p:cNvSpPr>
          <p:nvPr/>
        </p:nvSpPr>
        <p:spPr>
          <a:xfrm>
            <a:off x="3831300" y="3457285"/>
            <a:ext cx="1480567" cy="141167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rgbClr val="00B050"/>
                </a:solidFill>
                <a:latin typeface="Century Gothic" panose="020B0502020202020204" pitchFamily="34" charset="0"/>
                <a:cs typeface="Courier New" panose="02070309020205020404" pitchFamily="49" charset="0"/>
              </a:rPr>
              <a:t>−</a:t>
            </a:r>
            <a:endParaRPr lang="en-US" sz="60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9B812FC-C10A-4153-B47B-2930339BABF7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7E2E4E6-0DD3-47E2-A99C-5FABF77BD7AB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D0B2955-3066-D646-BC64-46EF9A7D27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3659" y="-100073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7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17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9" grpId="0" animBg="1"/>
      <p:bldP spid="18" grpId="0"/>
      <p:bldP spid="22" grpId="0"/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3786" y="2195639"/>
            <a:ext cx="4040217" cy="1399681"/>
          </a:xfrm>
        </p:spPr>
        <p:txBody>
          <a:bodyPr numCol="1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000" dirty="0">
                <a:latin typeface="Century Gothic" panose="020B0502020202020204" pitchFamily="34" charset="0"/>
              </a:rPr>
              <a:t>t</a:t>
            </a:r>
            <a:r>
              <a:rPr lang="en-US" sz="5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old</a:t>
            </a:r>
          </a:p>
          <a:p>
            <a:pPr marL="0" indent="0">
              <a:lnSpc>
                <a:spcPct val="150000"/>
              </a:lnSpc>
              <a:buNone/>
            </a:pPr>
            <a:endParaRPr lang="en-US" sz="45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CDCAF1-2D21-447C-8DD6-F73A172824C9}"/>
              </a:ext>
            </a:extLst>
          </p:cNvPr>
          <p:cNvSpPr/>
          <p:nvPr/>
        </p:nvSpPr>
        <p:spPr>
          <a:xfrm>
            <a:off x="990540" y="93020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ther_old">
            <a:hlinkClick r:id="" action="ppaction://media"/>
            <a:extLst>
              <a:ext uri="{FF2B5EF4-FFF2-40B4-BE49-F238E27FC236}">
                <a16:creationId xmlns:a16="http://schemas.microsoft.com/office/drawing/2014/main" id="{17E7C793-6A12-4047-BE4C-2F0C7E0C50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66100" y="4860758"/>
            <a:ext cx="609600" cy="609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607952C-46C2-4404-9C13-3090275B1718}"/>
              </a:ext>
            </a:extLst>
          </p:cNvPr>
          <p:cNvSpPr/>
          <p:nvPr/>
        </p:nvSpPr>
        <p:spPr>
          <a:xfrm>
            <a:off x="8124163" y="218590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82FA41-820F-4560-9553-1291BEBA7469}"/>
              </a:ext>
            </a:extLst>
          </p:cNvPr>
          <p:cNvSpPr/>
          <p:nvPr/>
        </p:nvSpPr>
        <p:spPr>
          <a:xfrm>
            <a:off x="8096843" y="4889258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5394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3786" y="2195639"/>
            <a:ext cx="4040217" cy="1399681"/>
          </a:xfrm>
        </p:spPr>
        <p:txBody>
          <a:bodyPr numCol="1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000" dirty="0">
                <a:latin typeface="Century Gothic" panose="020B0502020202020204" pitchFamily="34" charset="0"/>
              </a:rPr>
              <a:t>m</a:t>
            </a:r>
            <a:r>
              <a:rPr lang="en-US" sz="5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ost</a:t>
            </a:r>
          </a:p>
          <a:p>
            <a:pPr marL="0" indent="0">
              <a:lnSpc>
                <a:spcPct val="150000"/>
              </a:lnSpc>
              <a:buNone/>
            </a:pPr>
            <a:endParaRPr lang="en-US" sz="45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CDCAF1-2D21-447C-8DD6-F73A172824C9}"/>
              </a:ext>
            </a:extLst>
          </p:cNvPr>
          <p:cNvSpPr/>
          <p:nvPr/>
        </p:nvSpPr>
        <p:spPr>
          <a:xfrm>
            <a:off x="990540" y="93020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ther_ost">
            <a:hlinkClick r:id="" action="ppaction://media"/>
            <a:extLst>
              <a:ext uri="{FF2B5EF4-FFF2-40B4-BE49-F238E27FC236}">
                <a16:creationId xmlns:a16="http://schemas.microsoft.com/office/drawing/2014/main" id="{5E45463D-A201-4501-AEC1-6E17F70748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29600" y="4860758"/>
            <a:ext cx="609600" cy="609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C41B6A-BB40-4EB0-9161-0D2C14D6303E}"/>
              </a:ext>
            </a:extLst>
          </p:cNvPr>
          <p:cNvSpPr/>
          <p:nvPr/>
        </p:nvSpPr>
        <p:spPr>
          <a:xfrm>
            <a:off x="8124163" y="218590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96C7B8-43CE-43E6-A980-A64F50448518}"/>
              </a:ext>
            </a:extLst>
          </p:cNvPr>
          <p:cNvSpPr/>
          <p:nvPr/>
        </p:nvSpPr>
        <p:spPr>
          <a:xfrm>
            <a:off x="8113382" y="4827080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602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3786" y="2195639"/>
            <a:ext cx="4040217" cy="1399681"/>
          </a:xfrm>
        </p:spPr>
        <p:txBody>
          <a:bodyPr numCol="1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000" dirty="0">
                <a:latin typeface="Century Gothic" panose="020B0502020202020204" pitchFamily="34" charset="0"/>
              </a:rPr>
              <a:t>ch</a:t>
            </a:r>
            <a:r>
              <a:rPr lang="en-US" sz="5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ild</a:t>
            </a:r>
          </a:p>
          <a:p>
            <a:pPr marL="0" indent="0">
              <a:lnSpc>
                <a:spcPct val="150000"/>
              </a:lnSpc>
              <a:buNone/>
            </a:pPr>
            <a:endParaRPr lang="en-US" sz="45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CDCAF1-2D21-447C-8DD6-F73A172824C9}"/>
              </a:ext>
            </a:extLst>
          </p:cNvPr>
          <p:cNvSpPr/>
          <p:nvPr/>
        </p:nvSpPr>
        <p:spPr>
          <a:xfrm>
            <a:off x="990540" y="93020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ther_ild">
            <a:hlinkClick r:id="" action="ppaction://media"/>
            <a:extLst>
              <a:ext uri="{FF2B5EF4-FFF2-40B4-BE49-F238E27FC236}">
                <a16:creationId xmlns:a16="http://schemas.microsoft.com/office/drawing/2014/main" id="{C843F88D-B8AE-466C-B90F-5437706026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91500" y="4860758"/>
            <a:ext cx="609600" cy="609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2A9A22F-7C81-4052-BD34-5FE188829014}"/>
              </a:ext>
            </a:extLst>
          </p:cNvPr>
          <p:cNvSpPr/>
          <p:nvPr/>
        </p:nvSpPr>
        <p:spPr>
          <a:xfrm>
            <a:off x="8124163" y="218590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112A15-57F6-43F9-A478-6B28097F9537}"/>
              </a:ext>
            </a:extLst>
          </p:cNvPr>
          <p:cNvSpPr/>
          <p:nvPr/>
        </p:nvSpPr>
        <p:spPr>
          <a:xfrm>
            <a:off x="8075282" y="4805294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219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Other Sounds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-</a:t>
            </a:r>
            <a:r>
              <a:rPr lang="en-US" sz="4600" b="1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nk</a:t>
            </a:r>
            <a:r>
              <a:rPr lang="en-US" sz="46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/-ng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1867" y="2065214"/>
            <a:ext cx="7520267" cy="991883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The “-</a:t>
            </a:r>
            <a:r>
              <a:rPr lang="en-US" sz="2700" b="1" dirty="0" err="1">
                <a:latin typeface="Century Gothic" panose="020B0502020202020204" pitchFamily="34" charset="0"/>
              </a:rPr>
              <a:t>nk</a:t>
            </a:r>
            <a:r>
              <a:rPr lang="en-US" sz="2700" b="1" dirty="0">
                <a:latin typeface="Century Gothic" panose="020B0502020202020204" pitchFamily="34" charset="0"/>
              </a:rPr>
              <a:t>” and “-ng” </a:t>
            </a:r>
          </a:p>
          <a:p>
            <a:pPr marL="0" indent="0" algn="ctr" fontAlgn="base"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change the sound of the vowel.</a:t>
            </a:r>
            <a:endParaRPr lang="en-US" sz="2700" dirty="0">
              <a:latin typeface="Century Gothic" panose="020B0502020202020204" pitchFamily="34" charset="0"/>
            </a:endParaRPr>
          </a:p>
        </p:txBody>
      </p:sp>
      <p:pic>
        <p:nvPicPr>
          <p:cNvPr id="9" name="part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2267" y="179999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7572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17516" y="-852140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bank&amp;thi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2267" y="4671432"/>
            <a:ext cx="609600" cy="609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9155" y="4600732"/>
            <a:ext cx="1138989" cy="781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CEC5BFEC-49B8-4E7B-AA13-BC995A9ACA45}"/>
              </a:ext>
            </a:extLst>
          </p:cNvPr>
          <p:cNvSpPr txBox="1">
            <a:spLocks/>
          </p:cNvSpPr>
          <p:nvPr/>
        </p:nvSpPr>
        <p:spPr>
          <a:xfrm>
            <a:off x="1700354" y="3362041"/>
            <a:ext cx="2389632" cy="141167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latin typeface="Century Gothic" panose="020B0502020202020204" pitchFamily="34" charset="0"/>
              </a:rPr>
              <a:t>b</a:t>
            </a:r>
            <a:r>
              <a:rPr lang="en-US" sz="66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ank</a:t>
            </a: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907AE818-E0CB-4135-BC42-9A60957F9B85}"/>
              </a:ext>
            </a:extLst>
          </p:cNvPr>
          <p:cNvSpPr txBox="1">
            <a:spLocks/>
          </p:cNvSpPr>
          <p:nvPr/>
        </p:nvSpPr>
        <p:spPr>
          <a:xfrm>
            <a:off x="5161786" y="3362041"/>
            <a:ext cx="2389632" cy="141167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latin typeface="Century Gothic" panose="020B0502020202020204" pitchFamily="34" charset="0"/>
              </a:rPr>
              <a:t>th</a:t>
            </a:r>
            <a:r>
              <a:rPr lang="en-US" sz="66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ing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6E67972-57A3-AE4E-BD3A-A9A9B2AE8AF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5194" y="-102367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4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4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8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11" grpId="0" animBg="1"/>
      <p:bldP spid="14" grpId="0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227" y="1409996"/>
            <a:ext cx="4040217" cy="1501428"/>
          </a:xfrm>
        </p:spPr>
        <p:txBody>
          <a:bodyPr numCol="1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000" dirty="0">
                <a:latin typeface="Century Gothic" panose="020B0502020202020204" pitchFamily="34" charset="0"/>
              </a:rPr>
              <a:t>k</a:t>
            </a:r>
            <a:r>
              <a:rPr lang="en-US" sz="5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ing</a:t>
            </a:r>
          </a:p>
          <a:p>
            <a:pPr marL="0" indent="0">
              <a:lnSpc>
                <a:spcPct val="150000"/>
              </a:lnSpc>
              <a:buNone/>
            </a:pPr>
            <a:endParaRPr lang="en-US" sz="4500" dirty="0"/>
          </a:p>
        </p:txBody>
      </p:sp>
      <p:pic>
        <p:nvPicPr>
          <p:cNvPr id="2" name="OtherSounds_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73979" y="4989094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76451" y="270182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443786" y="2742103"/>
            <a:ext cx="4040217" cy="150142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5000" dirty="0">
                <a:latin typeface="Century Gothic" panose="020B0502020202020204" pitchFamily="34" charset="0"/>
              </a:rPr>
              <a:t>go </a:t>
            </a:r>
            <a:r>
              <a:rPr lang="en-US" sz="5000" b="1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ing</a:t>
            </a:r>
            <a:endParaRPr lang="en-US" sz="50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4500" dirty="0"/>
          </a:p>
        </p:txBody>
      </p:sp>
      <p:pic>
        <p:nvPicPr>
          <p:cNvPr id="8" name="Other-ING">
            <a:hlinkClick r:id="" action="ppaction://media"/>
            <a:extLst>
              <a:ext uri="{FF2B5EF4-FFF2-40B4-BE49-F238E27FC236}">
                <a16:creationId xmlns:a16="http://schemas.microsoft.com/office/drawing/2014/main" id="{60D2939F-B34A-4193-9596-8BDE35732C0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8663" y="53941"/>
            <a:ext cx="609600" cy="609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46C3C54-F18E-4179-9217-ACADDF38854F}"/>
              </a:ext>
            </a:extLst>
          </p:cNvPr>
          <p:cNvSpPr/>
          <p:nvPr/>
        </p:nvSpPr>
        <p:spPr>
          <a:xfrm>
            <a:off x="117629" y="53941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D52018-837C-4BD5-99C4-6453E8251677}"/>
              </a:ext>
            </a:extLst>
          </p:cNvPr>
          <p:cNvSpPr/>
          <p:nvPr/>
        </p:nvSpPr>
        <p:spPr>
          <a:xfrm>
            <a:off x="990540" y="93020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NG_ing">
            <a:hlinkClick r:id="" action="ppaction://media"/>
            <a:extLst>
              <a:ext uri="{FF2B5EF4-FFF2-40B4-BE49-F238E27FC236}">
                <a16:creationId xmlns:a16="http://schemas.microsoft.com/office/drawing/2014/main" id="{E06D7905-3A68-40C4-8545-567153FACD2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92668" y="4818527"/>
            <a:ext cx="609600" cy="609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AECBC54-7BC3-478E-B644-1ED43D91C705}"/>
              </a:ext>
            </a:extLst>
          </p:cNvPr>
          <p:cNvSpPr/>
          <p:nvPr/>
        </p:nvSpPr>
        <p:spPr>
          <a:xfrm>
            <a:off x="8096843" y="4889258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8069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810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  <p:bldP spid="6" grpId="0" animBg="1"/>
      <p:bldP spid="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301965" y="-933758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CC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637316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Other Sounds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schwa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20258" y="1807236"/>
            <a:ext cx="8021406" cy="1044985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3000" b="1" dirty="0">
                <a:latin typeface="Century Gothic" panose="020B0502020202020204" pitchFamily="34" charset="0"/>
              </a:rPr>
              <a:t>The schwa syllable has an “a” that sounds</a:t>
            </a:r>
          </a:p>
          <a:p>
            <a:pPr marL="0" indent="0" algn="ctr" fontAlgn="base">
              <a:buNone/>
            </a:pPr>
            <a:r>
              <a:rPr lang="en-US" sz="3000" b="1" dirty="0">
                <a:latin typeface="Century Gothic" panose="020B0502020202020204" pitchFamily="34" charset="0"/>
              </a:rPr>
              <a:t> like the /u/ in banana.</a:t>
            </a:r>
            <a:r>
              <a:rPr lang="en-US" sz="30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720258" y="2783884"/>
            <a:ext cx="8021406" cy="6566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Font typeface="Arial" panose="020B0604020202020204" pitchFamily="34" charset="0"/>
              <a:buNone/>
            </a:pPr>
            <a:r>
              <a:rPr lang="en-US" sz="3000" b="1" dirty="0">
                <a:latin typeface="Century Gothic" panose="020B0502020202020204" pitchFamily="34" charset="0"/>
              </a:rPr>
              <a:t>The banana is even shaped like a short u.</a:t>
            </a:r>
            <a:endParaRPr lang="en-US" sz="3000" dirty="0"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4340">
            <a:off x="2602562" y="4430960"/>
            <a:ext cx="807044" cy="4192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4340">
            <a:off x="5982698" y="4430959"/>
            <a:ext cx="807044" cy="419223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540764" y="3339206"/>
            <a:ext cx="5602986" cy="123139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7200" dirty="0" err="1">
                <a:latin typeface="Century Gothic" panose="020B0502020202020204" pitchFamily="34" charset="0"/>
              </a:rPr>
              <a:t>b</a:t>
            </a:r>
            <a:r>
              <a:rPr lang="en-US" sz="7200" b="1" dirty="0" err="1">
                <a:solidFill>
                  <a:srgbClr val="FFCC00"/>
                </a:solidFill>
                <a:latin typeface="Century Gothic" panose="020B0502020202020204" pitchFamily="34" charset="0"/>
              </a:rPr>
              <a:t>a</a:t>
            </a:r>
            <a:r>
              <a:rPr lang="en-US" sz="7200" b="1" dirty="0">
                <a:solidFill>
                  <a:srgbClr val="FFCC00"/>
                </a:solidFill>
                <a:latin typeface="Century Gothic" panose="020B0502020202020204" pitchFamily="34" charset="0"/>
              </a:rPr>
              <a:t>  </a:t>
            </a:r>
            <a:r>
              <a:rPr lang="en-US" sz="7200" dirty="0">
                <a:latin typeface="Century Gothic" panose="020B0502020202020204" pitchFamily="34" charset="0"/>
              </a:rPr>
              <a:t>nan</a:t>
            </a:r>
            <a:r>
              <a:rPr lang="en-US" sz="7200" b="1" dirty="0">
                <a:solidFill>
                  <a:srgbClr val="FFCC00"/>
                </a:solidFill>
                <a:latin typeface="Century Gothic" panose="020B0502020202020204" pitchFamily="34" charset="0"/>
              </a:rPr>
              <a:t>  a</a:t>
            </a:r>
          </a:p>
        </p:txBody>
      </p:sp>
      <p:sp>
        <p:nvSpPr>
          <p:cNvPr id="13" name="Arrow: Right 12"/>
          <p:cNvSpPr/>
          <p:nvPr/>
        </p:nvSpPr>
        <p:spPr>
          <a:xfrm rot="18093150">
            <a:off x="2456214" y="4888240"/>
            <a:ext cx="395774" cy="340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CC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2">
            <a:extLst>
              <a:ext uri="{FF2B5EF4-FFF2-40B4-BE49-F238E27FC236}">
                <a16:creationId xmlns:a16="http://schemas.microsoft.com/office/drawing/2014/main" id="{491B5C84-59CE-614B-8CA6-D536F5EF1E77}"/>
              </a:ext>
            </a:extLst>
          </p:cNvPr>
          <p:cNvSpPr/>
          <p:nvPr/>
        </p:nvSpPr>
        <p:spPr>
          <a:xfrm rot="18093150">
            <a:off x="6009017" y="5146727"/>
            <a:ext cx="395774" cy="340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5" name="New">
            <a:hlinkClick r:id="" action="ppaction://media"/>
            <a:extLst>
              <a:ext uri="{FF2B5EF4-FFF2-40B4-BE49-F238E27FC236}">
                <a16:creationId xmlns:a16="http://schemas.microsoft.com/office/drawing/2014/main" id="{455622D9-8CAE-E24B-8721-E165585E20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-186697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8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16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16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2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8" grpId="0" animBg="1"/>
      <p:bldP spid="3" grpId="0"/>
      <p:bldP spid="10" grpId="0" uiExpand="1" build="p"/>
      <p:bldP spid="13" grpId="0" animBg="1"/>
      <p:bldP spid="13" grpId="1" animBg="1"/>
      <p:bldP spid="19" grpId="0" animBg="1"/>
      <p:bldP spid="19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chwa_A">
            <a:hlinkClick r:id="" action="ppaction://media"/>
            <a:extLst>
              <a:ext uri="{FF2B5EF4-FFF2-40B4-BE49-F238E27FC236}">
                <a16:creationId xmlns:a16="http://schemas.microsoft.com/office/drawing/2014/main" id="{59C50B9F-7D37-4A55-9DBA-0A8C38EE6F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93100" y="4989551"/>
            <a:ext cx="609600" cy="60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E859F89-CD13-4990-9005-3ADD45BA1F85}"/>
              </a:ext>
            </a:extLst>
          </p:cNvPr>
          <p:cNvSpPr/>
          <p:nvPr/>
        </p:nvSpPr>
        <p:spPr>
          <a:xfrm>
            <a:off x="8224464" y="4922195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366" y="1575131"/>
            <a:ext cx="3179040" cy="864587"/>
          </a:xfrm>
        </p:spPr>
        <p:txBody>
          <a:bodyPr numCol="1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CC00"/>
                </a:solidFill>
                <a:latin typeface="Century Gothic" panose="020B0502020202020204" pitchFamily="34" charset="0"/>
              </a:rPr>
              <a:t>a</a:t>
            </a:r>
            <a:r>
              <a:rPr lang="en-US" sz="5000" dirty="0">
                <a:latin typeface="Century Gothic" panose="020B0502020202020204" pitchFamily="34" charset="0"/>
              </a:rPr>
              <a:t>  </a:t>
            </a:r>
            <a:r>
              <a:rPr lang="en-US" sz="5000" dirty="0" err="1">
                <a:latin typeface="Century Gothic" panose="020B0502020202020204" pitchFamily="34" charset="0"/>
              </a:rPr>
              <a:t>fraid</a:t>
            </a:r>
            <a:endParaRPr lang="en-US" sz="50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endParaRPr lang="en-US" sz="45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4340">
            <a:off x="1120511" y="2230107"/>
            <a:ext cx="807044" cy="419223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805840" y="3072579"/>
            <a:ext cx="3179040" cy="86458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5000" b="1" dirty="0">
                <a:solidFill>
                  <a:srgbClr val="FFCC00"/>
                </a:solidFill>
                <a:latin typeface="Century Gothic" panose="020B0502020202020204" pitchFamily="34" charset="0"/>
              </a:rPr>
              <a:t>a</a:t>
            </a:r>
            <a:r>
              <a:rPr lang="en-US" sz="5000" dirty="0">
                <a:latin typeface="Century Gothic" panose="020B0502020202020204" pitchFamily="34" charset="0"/>
              </a:rPr>
              <a:t>  bout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endParaRPr lang="en-US" sz="45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4340">
            <a:off x="1107985" y="3727555"/>
            <a:ext cx="807044" cy="419223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134094" y="1611086"/>
            <a:ext cx="3782860" cy="86458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5000" dirty="0" err="1">
                <a:latin typeface="Century Gothic" panose="020B0502020202020204" pitchFamily="34" charset="0"/>
              </a:rPr>
              <a:t>Naz</a:t>
            </a:r>
            <a:r>
              <a:rPr lang="en-US" sz="5000" dirty="0">
                <a:latin typeface="Century Gothic" panose="020B0502020202020204" pitchFamily="34" charset="0"/>
              </a:rPr>
              <a:t> </a:t>
            </a:r>
            <a:r>
              <a:rPr lang="en-US" sz="5000" b="1" dirty="0">
                <a:solidFill>
                  <a:srgbClr val="FFCC00"/>
                </a:solidFill>
                <a:latin typeface="Century Gothic" panose="020B0502020202020204" pitchFamily="34" charset="0"/>
              </a:rPr>
              <a:t> a  </a:t>
            </a:r>
            <a:r>
              <a:rPr lang="en-US" sz="5000" dirty="0" err="1">
                <a:latin typeface="Century Gothic" panose="020B0502020202020204" pitchFamily="34" charset="0"/>
              </a:rPr>
              <a:t>reth</a:t>
            </a:r>
            <a:endParaRPr lang="en-US" sz="45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4340">
            <a:off x="5622002" y="2266063"/>
            <a:ext cx="807044" cy="41922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C4A64BD-F0C5-42E8-B1ED-E04D211B5B6C}"/>
              </a:ext>
            </a:extLst>
          </p:cNvPr>
          <p:cNvSpPr/>
          <p:nvPr/>
        </p:nvSpPr>
        <p:spPr>
          <a:xfrm>
            <a:off x="805840" y="920944"/>
            <a:ext cx="7582422" cy="40686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6FB2B6-14CD-4CF9-9D3A-89106071EEEF}"/>
              </a:ext>
            </a:extLst>
          </p:cNvPr>
          <p:cNvSpPr/>
          <p:nvPr/>
        </p:nvSpPr>
        <p:spPr>
          <a:xfrm>
            <a:off x="8124163" y="218590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2623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10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1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uiExpand="1" build="p"/>
      <p:bldP spid="9" grpId="0" uiExpand="1" build="p"/>
      <p:bldP spid="11" grpId="0" uiExpand="1" build="p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4318" y="1273709"/>
            <a:ext cx="3960323" cy="1316285"/>
          </a:xfrm>
        </p:spPr>
        <p:txBody>
          <a:bodyPr numCol="2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5000" dirty="0">
                <a:latin typeface="Century Gothic" panose="020B0502020202020204" pitchFamily="34" charset="0"/>
              </a:rPr>
              <a:t>th</a:t>
            </a:r>
            <a:r>
              <a:rPr lang="en-US" sz="5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5000" dirty="0">
                <a:latin typeface="Century Gothic" panose="020B0502020202020204" pitchFamily="34" charset="0"/>
              </a:rPr>
              <a:t>t</a:t>
            </a:r>
            <a:endParaRPr lang="en-US" sz="4500" dirty="0"/>
          </a:p>
        </p:txBody>
      </p:sp>
      <p:sp>
        <p:nvSpPr>
          <p:cNvPr id="4" name="Rectangle 3"/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158573" y="1245579"/>
            <a:ext cx="2168085" cy="1381621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5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5000" dirty="0">
                <a:latin typeface="Century Gothic" panose="020B0502020202020204" pitchFamily="34" charset="0"/>
              </a:rPr>
              <a:t>t</a:t>
            </a:r>
            <a:endParaRPr lang="en-US" sz="45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158573" y="2776777"/>
            <a:ext cx="2845203" cy="1239530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5000" dirty="0">
                <a:latin typeface="Century Gothic" panose="020B0502020202020204" pitchFamily="34" charset="0"/>
              </a:rPr>
              <a:t>h</a:t>
            </a:r>
            <a:r>
              <a:rPr lang="en-US" sz="5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5000" dirty="0">
                <a:latin typeface="Century Gothic" panose="020B0502020202020204" pitchFamily="34" charset="0"/>
              </a:rPr>
              <a:t>p-</a:t>
            </a:r>
            <a:endParaRPr lang="en-US" sz="450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925618" y="2776777"/>
            <a:ext cx="5958064" cy="1360890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5000" dirty="0" err="1">
                <a:latin typeface="Century Gothic" panose="020B0502020202020204" pitchFamily="34" charset="0"/>
              </a:rPr>
              <a:t>N</a:t>
            </a:r>
            <a:r>
              <a:rPr lang="en-US" sz="5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5000" dirty="0" err="1">
                <a:latin typeface="Century Gothic" panose="020B0502020202020204" pitchFamily="34" charset="0"/>
              </a:rPr>
              <a:t>z</a:t>
            </a:r>
            <a:r>
              <a:rPr lang="en-US" sz="5000" dirty="0">
                <a:latin typeface="Century Gothic" panose="020B0502020202020204" pitchFamily="34" charset="0"/>
              </a:rPr>
              <a:t>-</a:t>
            </a:r>
            <a:endParaRPr lang="en-US" sz="45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09015F-6978-49DA-B6C6-3D5742B002B4}"/>
              </a:ext>
            </a:extLst>
          </p:cNvPr>
          <p:cNvSpPr/>
          <p:nvPr/>
        </p:nvSpPr>
        <p:spPr>
          <a:xfrm>
            <a:off x="8124163" y="218590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losed-A">
            <a:hlinkClick r:id="" action="ppaction://media"/>
            <a:extLst>
              <a:ext uri="{FF2B5EF4-FFF2-40B4-BE49-F238E27FC236}">
                <a16:creationId xmlns:a16="http://schemas.microsoft.com/office/drawing/2014/main" id="{6A6FFECE-ABC9-41D6-88D0-6D9A52E2A4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40380" y="4854308"/>
            <a:ext cx="609600" cy="609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4468BB0-DFF9-4CD1-91C0-2674C9458756}"/>
              </a:ext>
            </a:extLst>
          </p:cNvPr>
          <p:cNvSpPr/>
          <p:nvPr/>
        </p:nvSpPr>
        <p:spPr>
          <a:xfrm>
            <a:off x="8096843" y="4889258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105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810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1700"/>
                                  </p:stCondLst>
                                  <p:iterate type="wd">
                                    <p:tmPct val="97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4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2198743" y="924722"/>
            <a:ext cx="2589274" cy="1381621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5000" dirty="0">
                <a:latin typeface="Century Gothic" panose="020B0502020202020204" pitchFamily="34" charset="0"/>
              </a:rPr>
              <a:t>y</a:t>
            </a:r>
            <a:r>
              <a:rPr lang="en-US" sz="5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5000" dirty="0">
                <a:latin typeface="Century Gothic" panose="020B0502020202020204" pitchFamily="34" charset="0"/>
              </a:rPr>
              <a:t>s</a:t>
            </a:r>
            <a:endParaRPr lang="en-US" sz="45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133614" y="2152049"/>
            <a:ext cx="3264003" cy="1381621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5000" dirty="0">
                <a:latin typeface="Century Gothic" panose="020B0502020202020204" pitchFamily="34" charset="0"/>
              </a:rPr>
              <a:t>bl</a:t>
            </a:r>
            <a:r>
              <a:rPr lang="en-US" sz="5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5000" dirty="0">
                <a:latin typeface="Century Gothic" panose="020B0502020202020204" pitchFamily="34" charset="0"/>
              </a:rPr>
              <a:t>ss</a:t>
            </a:r>
            <a:endParaRPr lang="en-US" sz="45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925066" y="3318123"/>
            <a:ext cx="4052438" cy="1381621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5000" dirty="0">
                <a:latin typeface="Century Gothic" panose="020B0502020202020204" pitchFamily="34" charset="0"/>
              </a:rPr>
              <a:t>-</a:t>
            </a:r>
            <a:r>
              <a:rPr lang="en-US" sz="5000" dirty="0" err="1">
                <a:latin typeface="Century Gothic" panose="020B0502020202020204" pitchFamily="34" charset="0"/>
              </a:rPr>
              <a:t>s</a:t>
            </a:r>
            <a:r>
              <a:rPr lang="en-US" sz="5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5000" dirty="0" err="1">
                <a:latin typeface="Century Gothic" panose="020B0502020202020204" pitchFamily="34" charset="0"/>
              </a:rPr>
              <a:t>ph</a:t>
            </a:r>
            <a:endParaRPr lang="en-US" sz="45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173586" y="914680"/>
            <a:ext cx="3264003" cy="1381621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5000" dirty="0">
                <a:latin typeface="Century Gothic" panose="020B0502020202020204" pitchFamily="34" charset="0"/>
              </a:rPr>
              <a:t>-</a:t>
            </a:r>
            <a:r>
              <a:rPr lang="en-US" sz="5000" dirty="0" err="1">
                <a:latin typeface="Century Gothic" panose="020B0502020202020204" pitchFamily="34" charset="0"/>
              </a:rPr>
              <a:t>r</a:t>
            </a:r>
            <a:r>
              <a:rPr lang="en-US" sz="5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5000" dirty="0" err="1">
                <a:latin typeface="Century Gothic" panose="020B0502020202020204" pitchFamily="34" charset="0"/>
              </a:rPr>
              <a:t>th</a:t>
            </a:r>
            <a:endParaRPr lang="en-US" sz="45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EC1F9C8-51F3-4EE9-B118-61D991ABEE61}"/>
              </a:ext>
            </a:extLst>
          </p:cNvPr>
          <p:cNvSpPr txBox="1">
            <a:spLocks/>
          </p:cNvSpPr>
          <p:nvPr/>
        </p:nvSpPr>
        <p:spPr>
          <a:xfrm>
            <a:off x="5345060" y="2202132"/>
            <a:ext cx="3264003" cy="1381621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5000" dirty="0">
                <a:latin typeface="Century Gothic" panose="020B0502020202020204" pitchFamily="34" charset="0"/>
              </a:rPr>
              <a:t>t</a:t>
            </a:r>
            <a:r>
              <a:rPr lang="en-US" sz="5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5000" dirty="0">
                <a:latin typeface="Century Gothic" panose="020B0502020202020204" pitchFamily="34" charset="0"/>
              </a:rPr>
              <a:t>ll</a:t>
            </a:r>
            <a:endParaRPr lang="en-US" sz="45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0684C4E-F866-44A4-94B5-22284DB7C261}"/>
              </a:ext>
            </a:extLst>
          </p:cNvPr>
          <p:cNvSpPr txBox="1">
            <a:spLocks/>
          </p:cNvSpPr>
          <p:nvPr/>
        </p:nvSpPr>
        <p:spPr>
          <a:xfrm>
            <a:off x="5342483" y="3319575"/>
            <a:ext cx="3264003" cy="1381621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5000" dirty="0">
                <a:latin typeface="Century Gothic" panose="020B0502020202020204" pitchFamily="34" charset="0"/>
              </a:rPr>
              <a:t>l</a:t>
            </a:r>
            <a:r>
              <a:rPr lang="en-US" sz="5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5000" dirty="0">
                <a:latin typeface="Century Gothic" panose="020B0502020202020204" pitchFamily="34" charset="0"/>
              </a:rPr>
              <a:t>ft</a:t>
            </a:r>
            <a:endParaRPr lang="en-US" sz="45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B8DD63-23AE-4166-83C0-26DA7A064EA3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losed-E">
            <a:hlinkClick r:id="" action="ppaction://media"/>
            <a:extLst>
              <a:ext uri="{FF2B5EF4-FFF2-40B4-BE49-F238E27FC236}">
                <a16:creationId xmlns:a16="http://schemas.microsoft.com/office/drawing/2014/main" id="{EF813675-D48C-4CA9-9A19-DCF70327C8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32789" y="4871205"/>
            <a:ext cx="609600" cy="609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65A9558-8BFF-4089-9146-3409E9E845CE}"/>
              </a:ext>
            </a:extLst>
          </p:cNvPr>
          <p:cNvSpPr/>
          <p:nvPr/>
        </p:nvSpPr>
        <p:spPr>
          <a:xfrm>
            <a:off x="8124163" y="218590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D4BC70-0A33-4C8B-B57F-29CEB719BE74}"/>
              </a:ext>
            </a:extLst>
          </p:cNvPr>
          <p:cNvSpPr/>
          <p:nvPr/>
        </p:nvSpPr>
        <p:spPr>
          <a:xfrm>
            <a:off x="8096843" y="4889258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695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9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5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8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2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2198869" y="1428068"/>
            <a:ext cx="3264003" cy="1381621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5000" dirty="0">
                <a:latin typeface="Century Gothic" panose="020B0502020202020204" pitchFamily="34" charset="0"/>
              </a:rPr>
              <a:t>w</a:t>
            </a:r>
            <a:r>
              <a:rPr lang="en-US" sz="5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5000" dirty="0">
                <a:latin typeface="Century Gothic" panose="020B0502020202020204" pitchFamily="34" charset="0"/>
              </a:rPr>
              <a:t>ll</a:t>
            </a:r>
            <a:endParaRPr lang="en-US" sz="45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198869" y="2900406"/>
            <a:ext cx="3264003" cy="1381621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5000" dirty="0">
                <a:latin typeface="Century Gothic" panose="020B0502020202020204" pitchFamily="34" charset="0"/>
              </a:rPr>
              <a:t>th</a:t>
            </a:r>
            <a:r>
              <a:rPr lang="en-US" sz="5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5000" dirty="0">
                <a:latin typeface="Century Gothic" panose="020B0502020202020204" pitchFamily="34" charset="0"/>
              </a:rPr>
              <a:t>s</a:t>
            </a:r>
            <a:endParaRPr lang="en-US" sz="45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181796" y="1432975"/>
            <a:ext cx="3264003" cy="1381621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5000" dirty="0">
                <a:latin typeface="Century Gothic" panose="020B0502020202020204" pitchFamily="34" charset="0"/>
              </a:rPr>
              <a:t>w</a:t>
            </a:r>
            <a:r>
              <a:rPr lang="en-US" sz="5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5000" dirty="0">
                <a:latin typeface="Century Gothic" panose="020B0502020202020204" pitchFamily="34" charset="0"/>
              </a:rPr>
              <a:t>th</a:t>
            </a:r>
            <a:endParaRPr lang="en-US" sz="45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246CB8B-0ADF-44C7-8157-97C4AAA1C6DE}"/>
              </a:ext>
            </a:extLst>
          </p:cNvPr>
          <p:cNvSpPr txBox="1">
            <a:spLocks/>
          </p:cNvSpPr>
          <p:nvPr/>
        </p:nvSpPr>
        <p:spPr>
          <a:xfrm>
            <a:off x="5181796" y="2895499"/>
            <a:ext cx="3264003" cy="1381621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5000" dirty="0">
                <a:latin typeface="Century Gothic" panose="020B0502020202020204" pitchFamily="34" charset="0"/>
              </a:rPr>
              <a:t>h</a:t>
            </a:r>
            <a:r>
              <a:rPr lang="en-US" sz="5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5000" dirty="0">
                <a:latin typeface="Century Gothic" panose="020B0502020202020204" pitchFamily="34" charset="0"/>
              </a:rPr>
              <a:t>m</a:t>
            </a:r>
            <a:endParaRPr lang="en-US" sz="45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8CBC6B-1ED0-410A-A490-FC5C985268C2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losed-I">
            <a:hlinkClick r:id="" action="ppaction://media"/>
            <a:extLst>
              <a:ext uri="{FF2B5EF4-FFF2-40B4-BE49-F238E27FC236}">
                <a16:creationId xmlns:a16="http://schemas.microsoft.com/office/drawing/2014/main" id="{40E7CD66-6A4C-450A-B211-BAF55B89E0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40999" y="4854308"/>
            <a:ext cx="609600" cy="609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5B53D24-345C-4AD4-BB73-BA47CFC69AD8}"/>
              </a:ext>
            </a:extLst>
          </p:cNvPr>
          <p:cNvSpPr/>
          <p:nvPr/>
        </p:nvSpPr>
        <p:spPr>
          <a:xfrm>
            <a:off x="8124163" y="218590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1B3B91-98B8-4762-9F2B-57398A6108ED}"/>
              </a:ext>
            </a:extLst>
          </p:cNvPr>
          <p:cNvSpPr/>
          <p:nvPr/>
        </p:nvSpPr>
        <p:spPr>
          <a:xfrm>
            <a:off x="8096843" y="4889258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8128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2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3544319" y="1507409"/>
            <a:ext cx="4756128" cy="1381621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5000" dirty="0">
                <a:latin typeface="Century Gothic" panose="020B0502020202020204" pitchFamily="34" charset="0"/>
              </a:rPr>
              <a:t>G</a:t>
            </a:r>
            <a:r>
              <a:rPr lang="en-US" sz="5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5000" dirty="0">
                <a:latin typeface="Century Gothic" panose="020B0502020202020204" pitchFamily="34" charset="0"/>
              </a:rPr>
              <a:t>d</a:t>
            </a:r>
            <a:endParaRPr lang="en-US" sz="45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82169" y="2889030"/>
            <a:ext cx="3264003" cy="1381621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5000" dirty="0">
                <a:latin typeface="Century Gothic" panose="020B0502020202020204" pitchFamily="34" charset="0"/>
              </a:rPr>
              <a:t>j</a:t>
            </a:r>
            <a:r>
              <a:rPr lang="en-US" sz="5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5000" dirty="0">
                <a:latin typeface="Century Gothic" panose="020B0502020202020204" pitchFamily="34" charset="0"/>
              </a:rPr>
              <a:t>b</a:t>
            </a:r>
            <a:endParaRPr lang="en-US" sz="45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2B4BEB-AAC9-47D2-9C0B-F425AEDB5965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losed-O">
            <a:hlinkClick r:id="" action="ppaction://media"/>
            <a:extLst>
              <a:ext uri="{FF2B5EF4-FFF2-40B4-BE49-F238E27FC236}">
                <a16:creationId xmlns:a16="http://schemas.microsoft.com/office/drawing/2014/main" id="{AC36D7D8-1A31-4732-A137-CC5E5B8839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04200" y="4854308"/>
            <a:ext cx="609600" cy="609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B7382AA-2FBE-4B25-A15F-D42DFBAB9081}"/>
              </a:ext>
            </a:extLst>
          </p:cNvPr>
          <p:cNvSpPr/>
          <p:nvPr/>
        </p:nvSpPr>
        <p:spPr>
          <a:xfrm>
            <a:off x="8124163" y="218590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8C1079-975F-4262-A7D9-F52EADDC250E}"/>
              </a:ext>
            </a:extLst>
          </p:cNvPr>
          <p:cNvSpPr/>
          <p:nvPr/>
        </p:nvSpPr>
        <p:spPr>
          <a:xfrm>
            <a:off x="8096843" y="4889258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310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2249436" y="1418583"/>
            <a:ext cx="3264003" cy="1381621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5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5000" dirty="0">
                <a:latin typeface="Century Gothic" panose="020B0502020202020204" pitchFamily="34" charset="0"/>
              </a:rPr>
              <a:t>p</a:t>
            </a:r>
            <a:endParaRPr lang="en-US" sz="45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49436" y="2967469"/>
            <a:ext cx="3264003" cy="1381621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5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5000" dirty="0">
                <a:latin typeface="Century Gothic" panose="020B0502020202020204" pitchFamily="34" charset="0"/>
              </a:rPr>
              <a:t>s</a:t>
            </a:r>
            <a:endParaRPr lang="en-US" sz="45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123145" y="1423490"/>
            <a:ext cx="5257952" cy="1381621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5000" dirty="0">
                <a:latin typeface="Century Gothic" panose="020B0502020202020204" pitchFamily="34" charset="0"/>
              </a:rPr>
              <a:t>m</a:t>
            </a:r>
            <a:r>
              <a:rPr lang="en-US" sz="5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5000" dirty="0">
                <a:latin typeface="Century Gothic" panose="020B0502020202020204" pitchFamily="34" charset="0"/>
              </a:rPr>
              <a:t>st</a:t>
            </a:r>
            <a:endParaRPr lang="en-US" sz="45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CF6411-4FD7-4AFF-96C6-00725C42F2A1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losed-U">
            <a:hlinkClick r:id="" action="ppaction://media"/>
            <a:extLst>
              <a:ext uri="{FF2B5EF4-FFF2-40B4-BE49-F238E27FC236}">
                <a16:creationId xmlns:a16="http://schemas.microsoft.com/office/drawing/2014/main" id="{1CCD1A46-DB8F-4E9B-8140-577B8F34A3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48645" y="4854308"/>
            <a:ext cx="609600" cy="609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8C6FCB4-5C75-4967-983C-8ED3608F7FD7}"/>
              </a:ext>
            </a:extLst>
          </p:cNvPr>
          <p:cNvSpPr/>
          <p:nvPr/>
        </p:nvSpPr>
        <p:spPr>
          <a:xfrm>
            <a:off x="8124163" y="218590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BB1D2D-789A-4090-B776-E9B56893CDDE}"/>
              </a:ext>
            </a:extLst>
          </p:cNvPr>
          <p:cNvSpPr/>
          <p:nvPr/>
        </p:nvSpPr>
        <p:spPr>
          <a:xfrm>
            <a:off x="8096843" y="4889258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9657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9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Open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Long Vowel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12494" y="1920598"/>
            <a:ext cx="5719011" cy="480687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An open syllable has one vowel </a:t>
            </a:r>
          </a:p>
          <a:p>
            <a:endParaRPr lang="en-US" sz="2700" dirty="0">
              <a:latin typeface="Century Gothic" panose="020B0502020202020204" pitchFamily="34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996038" y="2456770"/>
            <a:ext cx="5117231" cy="5492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Font typeface="Arial" panose="020B0604020202020204" pitchFamily="34" charset="0"/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with no consonant</a:t>
            </a:r>
            <a:r>
              <a:rPr lang="en-US" sz="2700" dirty="0">
                <a:latin typeface="Century Gothic" panose="020B0502020202020204" pitchFamily="34" charset="0"/>
              </a:rPr>
              <a:t> </a:t>
            </a:r>
            <a:r>
              <a:rPr lang="en-US" sz="2700" b="1" dirty="0">
                <a:latin typeface="Century Gothic" panose="020B0502020202020204" pitchFamily="34" charset="0"/>
              </a:rPr>
              <a:t>after it, </a:t>
            </a:r>
          </a:p>
          <a:p>
            <a:endParaRPr lang="en-US" sz="2700" dirty="0">
              <a:latin typeface="Century Gothic" panose="020B0502020202020204" pitchFamily="34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419629" y="2985816"/>
            <a:ext cx="4304740" cy="522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Font typeface="Arial" panose="020B0604020202020204" pitchFamily="34" charset="0"/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and the vowel is long.</a:t>
            </a:r>
            <a:endParaRPr lang="en-US" sz="2700" dirty="0">
              <a:latin typeface="Century Gothic" panose="020B0502020202020204" pitchFamily="34" charset="0"/>
            </a:endParaRPr>
          </a:p>
          <a:p>
            <a:endParaRPr lang="en-US" sz="27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3054360" y="3588245"/>
            <a:ext cx="2638805" cy="141167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latin typeface="Century Gothic" panose="020B0502020202020204" pitchFamily="34" charset="0"/>
              </a:rPr>
              <a:t>g</a:t>
            </a:r>
            <a:r>
              <a:rPr lang="en-US" sz="9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</a:t>
            </a:r>
          </a:p>
        </p:txBody>
      </p:sp>
      <p:sp>
        <p:nvSpPr>
          <p:cNvPr id="12" name="Arrow: Right 11"/>
          <p:cNvSpPr/>
          <p:nvPr/>
        </p:nvSpPr>
        <p:spPr>
          <a:xfrm rot="16200000">
            <a:off x="5155190" y="4757439"/>
            <a:ext cx="536448" cy="46193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3968282" y="3165046"/>
            <a:ext cx="1646343" cy="141167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b="1" dirty="0">
                <a:solidFill>
                  <a:srgbClr val="00B050"/>
                </a:solidFill>
                <a:latin typeface="Century Gothic" panose="020B0502020202020204" pitchFamily="34" charset="0"/>
                <a:cs typeface="Courier New" panose="02070309020205020404" pitchFamily="49" charset="0"/>
              </a:rPr>
              <a:t>−</a:t>
            </a:r>
            <a:endParaRPr lang="en-US" sz="88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301965" y="-826146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8D4F4AE-0ABC-1C4B-A417-01EDDAC0B2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250" y="-93865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10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1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16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9" grpId="0"/>
      <p:bldP spid="12" grpId="0" animBg="1"/>
      <p:bldP spid="12" grpId="1" animBg="1"/>
      <p:bldP spid="16" grpId="0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47869</TotalTime>
  <Words>359</Words>
  <Application>Microsoft Macintosh PowerPoint</Application>
  <PresentationFormat>On-screen Show (16:10)</PresentationFormat>
  <Paragraphs>126</Paragraphs>
  <Slides>38</Slides>
  <Notes>0</Notes>
  <HiddenSlides>0</HiddenSlides>
  <MMClips>44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Century Gothic</vt:lpstr>
      <vt:lpstr>Courier New</vt:lpstr>
      <vt:lpstr>Ebrima</vt:lpstr>
      <vt:lpstr>Office Theme</vt:lpstr>
      <vt:lpstr>PowerPoint Presentation</vt:lpstr>
      <vt:lpstr>Words in  Syllable Types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 – Long Vowel</vt:lpstr>
      <vt:lpstr>PowerPoint Presentation</vt:lpstr>
      <vt:lpstr>PowerPoint Presentation</vt:lpstr>
      <vt:lpstr>PowerPoint Presentation</vt:lpstr>
      <vt:lpstr>PowerPoint Presentation</vt:lpstr>
      <vt:lpstr>Silent e – Long Vowel</vt:lpstr>
      <vt:lpstr>PowerPoint Presentation</vt:lpstr>
      <vt:lpstr>Vowel Teams – Long Vowel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Vowel Teams – Other Sounds</vt:lpstr>
      <vt:lpstr>PowerPoint Presentation</vt:lpstr>
      <vt:lpstr>PowerPoint Presentation</vt:lpstr>
      <vt:lpstr>PowerPoint Presentation</vt:lpstr>
      <vt:lpstr>R - Controlled</vt:lpstr>
      <vt:lpstr>PowerPoint Presentation</vt:lpstr>
      <vt:lpstr>PowerPoint Presentation</vt:lpstr>
      <vt:lpstr>Consonant –  l-e</vt:lpstr>
      <vt:lpstr>PowerPoint Presentation</vt:lpstr>
      <vt:lpstr>Other Sounds – Long Vowel</vt:lpstr>
      <vt:lpstr>PowerPoint Presentation</vt:lpstr>
      <vt:lpstr>PowerPoint Presentation</vt:lpstr>
      <vt:lpstr>PowerPoint Presentation</vt:lpstr>
      <vt:lpstr>Other Sounds – -nk/-ng</vt:lpstr>
      <vt:lpstr>PowerPoint Presentation</vt:lpstr>
      <vt:lpstr>Other Sounds – schwa</vt:lpstr>
      <vt:lpstr>PowerPoint Presentation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293</cp:revision>
  <dcterms:created xsi:type="dcterms:W3CDTF">2017-01-10T01:35:56Z</dcterms:created>
  <dcterms:modified xsi:type="dcterms:W3CDTF">2018-03-10T16:18:19Z</dcterms:modified>
</cp:coreProperties>
</file>