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4" r:id="rId2"/>
    <p:sldId id="383" r:id="rId3"/>
    <p:sldId id="259" r:id="rId4"/>
    <p:sldId id="380" r:id="rId5"/>
    <p:sldId id="386" r:id="rId6"/>
    <p:sldId id="371" r:id="rId7"/>
    <p:sldId id="329" r:id="rId8"/>
    <p:sldId id="330" r:id="rId9"/>
    <p:sldId id="260" r:id="rId10"/>
    <p:sldId id="370" r:id="rId11"/>
    <p:sldId id="372" r:id="rId12"/>
    <p:sldId id="301" r:id="rId13"/>
    <p:sldId id="373" r:id="rId14"/>
    <p:sldId id="382" r:id="rId15"/>
    <p:sldId id="261" r:id="rId16"/>
    <p:sldId id="308" r:id="rId17"/>
    <p:sldId id="350" r:id="rId18"/>
    <p:sldId id="352" r:id="rId19"/>
    <p:sldId id="374" r:id="rId20"/>
    <p:sldId id="262" r:id="rId21"/>
    <p:sldId id="375" r:id="rId22"/>
    <p:sldId id="376" r:id="rId23"/>
    <p:sldId id="377" r:id="rId24"/>
    <p:sldId id="331" r:id="rId25"/>
    <p:sldId id="325" r:id="rId26"/>
    <p:sldId id="333" r:id="rId27"/>
    <p:sldId id="263" r:id="rId28"/>
    <p:sldId id="344" r:id="rId29"/>
    <p:sldId id="345" r:id="rId30"/>
    <p:sldId id="384" r:id="rId31"/>
    <p:sldId id="348" r:id="rId32"/>
    <p:sldId id="314" r:id="rId33"/>
    <p:sldId id="355" r:id="rId34"/>
    <p:sldId id="265" r:id="rId35"/>
    <p:sldId id="317" r:id="rId36"/>
    <p:sldId id="266" r:id="rId37"/>
    <p:sldId id="378" r:id="rId38"/>
    <p:sldId id="267" r:id="rId39"/>
    <p:sldId id="320" r:id="rId40"/>
    <p:sldId id="381" r:id="rId41"/>
    <p:sldId id="298" r:id="rId42"/>
    <p:sldId id="323" r:id="rId43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202"/>
    <a:srgbClr val="1506D4"/>
    <a:srgbClr val="99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8900" autoAdjust="0"/>
    <p:restoredTop sz="94280" autoAdjust="0"/>
  </p:normalViewPr>
  <p:slideViewPr>
    <p:cSldViewPr snapToGrid="0">
      <p:cViewPr>
        <p:scale>
          <a:sx n="52" d="100"/>
          <a:sy n="52" d="100"/>
        </p:scale>
        <p:origin x="864" y="226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9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6" Type="http://schemas.openxmlformats.org/officeDocument/2006/relationships/audio" Target="../media/media40.m4a"/><Relationship Id="rId5" Type="http://schemas.microsoft.com/office/2007/relationships/media" Target="../media/media40.m4a"/><Relationship Id="rId4" Type="http://schemas.openxmlformats.org/officeDocument/2006/relationships/audio" Target="../media/media39.mp3"/><Relationship Id="rId9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audio" Target="../media/media43.m4a"/><Relationship Id="rId5" Type="http://schemas.microsoft.com/office/2007/relationships/media" Target="../media/media43.m4a"/><Relationship Id="rId4" Type="http://schemas.openxmlformats.org/officeDocument/2006/relationships/audio" Target="../media/media42.mp3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audio" Target="../media/media44.m4a"/><Relationship Id="rId5" Type="http://schemas.microsoft.com/office/2007/relationships/media" Target="../media/media44.m4a"/><Relationship Id="rId4" Type="http://schemas.openxmlformats.org/officeDocument/2006/relationships/audio" Target="../media/media42.mp3"/><Relationship Id="rId9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684418" y="3113237"/>
            <a:ext cx="4165951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Syllable Charts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089956" y="1313219"/>
            <a:ext cx="2998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56478" y="1900670"/>
            <a:ext cx="6144322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C48E067-2079-4609-BBA1-BA4F717FBD2E}"/>
              </a:ext>
            </a:extLst>
          </p:cNvPr>
          <p:cNvSpPr txBox="1"/>
          <p:nvPr/>
        </p:nvSpPr>
        <p:spPr>
          <a:xfrm>
            <a:off x="178021" y="384880"/>
            <a:ext cx="79349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14. A Woman Washes Jesus’ Feet</a:t>
            </a:r>
          </a:p>
          <a:p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F6651A-0096-C14E-A350-494EC5BCD0FD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"/>
          <a:stretch/>
        </p:blipFill>
        <p:spPr bwMode="auto">
          <a:xfrm>
            <a:off x="519827" y="2017998"/>
            <a:ext cx="3870960" cy="33318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26EEA3-4542-674E-B888-8263A45EFBAD}"/>
              </a:ext>
            </a:extLst>
          </p:cNvPr>
          <p:cNvSpPr txBox="1"/>
          <p:nvPr/>
        </p:nvSpPr>
        <p:spPr>
          <a:xfrm>
            <a:off x="8112930" y="-1648051"/>
            <a:ext cx="71501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13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534477-036D-CA47-8D9C-18240E440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6761" y="-18760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118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  <p:bldP spid="17" grpId="0"/>
      <p:bldP spid="14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8602" y="1464252"/>
            <a:ext cx="1720302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68602" y="2923309"/>
            <a:ext cx="1943177" cy="122010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		   	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68982" y="1464252"/>
            <a:ext cx="2913540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J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sus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33C7093-27FE-48DA-9F65-12996CD87795}"/>
              </a:ext>
            </a:extLst>
          </p:cNvPr>
          <p:cNvSpPr txBox="1">
            <a:spLocks/>
          </p:cNvSpPr>
          <p:nvPr/>
        </p:nvSpPr>
        <p:spPr>
          <a:xfrm flipH="1">
            <a:off x="4668981" y="2923309"/>
            <a:ext cx="2913538" cy="137250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	</a:t>
            </a:r>
            <a:r>
              <a:rPr lang="en-US" sz="5000" dirty="0">
                <a:latin typeface="Century Gothic" panose="020B0502020202020204" pitchFamily="34" charset="0"/>
              </a:rPr>
              <a:t>plied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	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C3C0BE-8289-AD4F-B548-636D633434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18121" y="-1720850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0080D9-A205-EC4A-BDED-40E261C91C4C}"/>
              </a:ext>
            </a:extLst>
          </p:cNvPr>
          <p:cNvSpPr txBox="1"/>
          <p:nvPr/>
        </p:nvSpPr>
        <p:spPr>
          <a:xfrm>
            <a:off x="8112930" y="-1648051"/>
            <a:ext cx="71501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58794855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7" grpId="0" build="p"/>
      <p:bldP spid="8" grpId="0" build="p"/>
      <p:bldP spid="10" grpId="0" build="p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8509" y="2123956"/>
            <a:ext cx="3372743" cy="1213050"/>
          </a:xfrm>
          <a:noFill/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dis c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ple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D2272-584A-1D4B-A809-B4B1A5E0529A}"/>
              </a:ext>
            </a:extLst>
          </p:cNvPr>
          <p:cNvSpPr txBox="1"/>
          <p:nvPr/>
        </p:nvSpPr>
        <p:spPr>
          <a:xfrm>
            <a:off x="8112930" y="-1648051"/>
            <a:ext cx="71501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3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9EA191-C7A0-C84C-B8BB-120BA8E8F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9566" y="-18760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070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5020" y="1333622"/>
            <a:ext cx="2662041" cy="117261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J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u </a:t>
            </a:r>
            <a:r>
              <a:rPr lang="en-US" sz="5000" dirty="0">
                <a:latin typeface="Century Gothic" panose="020B0502020202020204" pitchFamily="34" charset="0"/>
              </a:rPr>
              <a:t>das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313709" y="2885628"/>
            <a:ext cx="3801881" cy="117261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tr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u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ly</a:t>
            </a:r>
            <a:r>
              <a:rPr lang="en-US" sz="5000" dirty="0">
                <a:latin typeface="Century Gothic" panose="020B0502020202020204" pitchFamily="34" charset="0"/>
              </a:rPr>
              <a:t>                                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CE5F9F-FE5E-4ECC-A4C4-28AC261A3C7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D20B89-4DF1-374C-8D5D-3DE21D7F82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6040" y="-1758950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56A1BD-A5C4-4A4B-95DF-41E7077DE605}"/>
              </a:ext>
            </a:extLst>
          </p:cNvPr>
          <p:cNvSpPr txBox="1"/>
          <p:nvPr/>
        </p:nvSpPr>
        <p:spPr>
          <a:xfrm>
            <a:off x="8112930" y="-1648051"/>
            <a:ext cx="71501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619264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8" grpId="0" build="p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0391" y="1910440"/>
            <a:ext cx="1362494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cr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C8F63E-130A-8242-B92F-4C20FB575C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40258" y="-1642600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8F08C8-DEF8-A745-B7D4-9E07937F617B}"/>
              </a:ext>
            </a:extLst>
          </p:cNvPr>
          <p:cNvSpPr txBox="1"/>
          <p:nvPr/>
        </p:nvSpPr>
        <p:spPr>
          <a:xfrm>
            <a:off x="8112930" y="-1648051"/>
            <a:ext cx="71501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039919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3442447" y="2579272"/>
            <a:ext cx="2892092" cy="85958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read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		   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442447" y="1366222"/>
            <a:ext cx="2624840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tru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03F789-CA57-FE48-B431-53BD269BD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8" y="-1987550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1376DE-4FCF-2644-91DE-5EE3D7C53284}"/>
              </a:ext>
            </a:extLst>
          </p:cNvPr>
          <p:cNvSpPr txBox="1"/>
          <p:nvPr/>
        </p:nvSpPr>
        <p:spPr>
          <a:xfrm>
            <a:off x="8112930" y="-1648051"/>
            <a:ext cx="71501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325016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build="p"/>
      <p:bldP spid="8" grpId="0" build="p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 silent e syllable has 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one consonant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a silent e at 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c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9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4296" y="978819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498CAA-91A5-4772-851F-A556EAFAA026}"/>
              </a:ext>
            </a:extLst>
          </p:cNvPr>
          <p:cNvSpPr txBox="1">
            <a:spLocks/>
          </p:cNvSpPr>
          <p:nvPr/>
        </p:nvSpPr>
        <p:spPr>
          <a:xfrm>
            <a:off x="2829093" y="3214443"/>
            <a:ext cx="3147753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2829093" y="2020546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3429C2-3226-7A4B-910E-97968158DA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8" y="-1854200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32F4F0-D53D-A349-A878-EB370534C143}"/>
              </a:ext>
            </a:extLst>
          </p:cNvPr>
          <p:cNvSpPr txBox="1"/>
          <p:nvPr/>
        </p:nvSpPr>
        <p:spPr>
          <a:xfrm>
            <a:off x="8112930" y="-1648051"/>
            <a:ext cx="71501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06322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5" grpId="0" build="p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0402" y="2003994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p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r>
              <a:rPr lang="en-US" sz="4800" dirty="0">
                <a:latin typeface="Century Gothic" panose="020B0502020202020204" pitchFamily="34" charset="0"/>
              </a:rPr>
              <a:t>d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111EEB-CF40-0F45-A585-78B3F4D230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71637" y="-2159000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3C8344-3FC6-2644-9014-D1454FDC3D23}"/>
              </a:ext>
            </a:extLst>
          </p:cNvPr>
          <p:cNvSpPr txBox="1"/>
          <p:nvPr/>
        </p:nvSpPr>
        <p:spPr>
          <a:xfrm>
            <a:off x="8112930" y="-1648051"/>
            <a:ext cx="71501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137797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9625" y="1433544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2915047" y="2888773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a 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B83BBB-9DD0-4F4D-9AA5-18420CC8B6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9882" y="-1989642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1DA9E6-BA31-F046-B9AB-2B2B01969AC2}"/>
              </a:ext>
            </a:extLst>
          </p:cNvPr>
          <p:cNvSpPr txBox="1"/>
          <p:nvPr/>
        </p:nvSpPr>
        <p:spPr>
          <a:xfrm>
            <a:off x="8112930" y="-1648051"/>
            <a:ext cx="71501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493783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build="p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0972" y="2003994"/>
            <a:ext cx="3401902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per f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5FCEC3-D2B2-9F49-B882-A0A35B7BA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8" y="-2254250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65EFEA-EB30-784D-A4B5-ED3F41356F85}"/>
              </a:ext>
            </a:extLst>
          </p:cNvPr>
          <p:cNvSpPr txBox="1"/>
          <p:nvPr/>
        </p:nvSpPr>
        <p:spPr>
          <a:xfrm>
            <a:off x="8112930" y="-1648051"/>
            <a:ext cx="71501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378640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60868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 dirty="0">
                <a:latin typeface="Century Gothic" panose="020B0502020202020204" pitchFamily="34" charset="0"/>
              </a:rPr>
            </a:br>
            <a:r>
              <a:rPr lang="en-US" sz="84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Syllable Types</a:t>
            </a:r>
            <a:endParaRPr lang="en-US" sz="8400" dirty="0">
              <a:solidFill>
                <a:srgbClr val="99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864" y="-8793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5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Many vowel teams 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one names 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 make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and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1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0972" y="2003994"/>
            <a:ext cx="3401902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al 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245D6D-99A3-9E4A-A771-7FE57636E7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11923" y="-2120900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AA4290-6E5A-354A-AF3B-67860EB9E0BB}"/>
              </a:ext>
            </a:extLst>
          </p:cNvPr>
          <p:cNvSpPr txBox="1"/>
          <p:nvPr/>
        </p:nvSpPr>
        <p:spPr>
          <a:xfrm>
            <a:off x="8112930" y="-1648051"/>
            <a:ext cx="71501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3799768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0972" y="2003994"/>
            <a:ext cx="3401902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ai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F7C88D-CA69-9A4F-80A1-498846B5A6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5523" y="-2311400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B5E1C1-EA86-BC4A-83BD-C62988694B82}"/>
              </a:ext>
            </a:extLst>
          </p:cNvPr>
          <p:cNvSpPr txBox="1"/>
          <p:nvPr/>
        </p:nvSpPr>
        <p:spPr>
          <a:xfrm>
            <a:off x="8112930" y="-1648051"/>
            <a:ext cx="71501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015972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9625" y="1433544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2915047" y="2888773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2A6C16-F840-8042-9411-21348F4C4C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6282" y="-1785965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41BA97-A0BD-BB44-99D9-2EB2E29485B6}"/>
              </a:ext>
            </a:extLst>
          </p:cNvPr>
          <p:cNvSpPr txBox="1"/>
          <p:nvPr/>
        </p:nvSpPr>
        <p:spPr>
          <a:xfrm>
            <a:off x="8112930" y="-1648051"/>
            <a:ext cx="71501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084546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build="p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2958758" y="897107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473B0A-95B3-44DE-81A6-533204B80A03}"/>
              </a:ext>
            </a:extLst>
          </p:cNvPr>
          <p:cNvSpPr txBox="1">
            <a:spLocks/>
          </p:cNvSpPr>
          <p:nvPr/>
        </p:nvSpPr>
        <p:spPr>
          <a:xfrm>
            <a:off x="2600000" y="3428675"/>
            <a:ext cx="3323558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rs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F8BACD-9ED2-430C-AEB1-CC988D3D9AD2}"/>
              </a:ext>
            </a:extLst>
          </p:cNvPr>
          <p:cNvSpPr txBox="1">
            <a:spLocks/>
          </p:cNvSpPr>
          <p:nvPr/>
        </p:nvSpPr>
        <p:spPr>
          <a:xfrm>
            <a:off x="3228276" y="2176214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 </a:t>
            </a:r>
            <a:r>
              <a:rPr lang="en-US" sz="5000" dirty="0">
                <a:latin typeface="Century Gothic" panose="020B0502020202020204" pitchFamily="34" charset="0"/>
              </a:rPr>
              <a:t>son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84666C-ABF0-844E-9F95-37344C143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1876" y="-1949450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AD51DD-D50F-1948-AD62-48B7A6A53FC9}"/>
              </a:ext>
            </a:extLst>
          </p:cNvPr>
          <p:cNvSpPr txBox="1"/>
          <p:nvPr/>
        </p:nvSpPr>
        <p:spPr>
          <a:xfrm>
            <a:off x="8112930" y="-1648051"/>
            <a:ext cx="71501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199216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uiExpand="1" build="p"/>
      <p:bldP spid="4" grpId="0" uiExpand="1" build="p"/>
      <p:bldP spid="5" grpId="0" uiExpand="1" build="p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9639" y="1396568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ie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0A9B20-215C-4AB2-B237-65A90EDF5E88}"/>
              </a:ext>
            </a:extLst>
          </p:cNvPr>
          <p:cNvSpPr txBox="1">
            <a:spLocks/>
          </p:cNvSpPr>
          <p:nvPr/>
        </p:nvSpPr>
        <p:spPr>
          <a:xfrm>
            <a:off x="3239638" y="2819280"/>
            <a:ext cx="2464476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cr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ie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B866B9-5E18-7C40-80EC-B2A94D1B69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7495" y="-2120900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D4F77E-B96E-0240-80BD-CBB23086F895}"/>
              </a:ext>
            </a:extLst>
          </p:cNvPr>
          <p:cNvSpPr txBox="1"/>
          <p:nvPr/>
        </p:nvSpPr>
        <p:spPr>
          <a:xfrm>
            <a:off x="8112930" y="-1648051"/>
            <a:ext cx="71501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274364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uiExpand="1" build="p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4062" y="2177674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A57CE1-656E-0B47-85A2-3C36392410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71637" y="-2425700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0450FD-5AD4-A64B-BA67-CF8A72A75128}"/>
              </a:ext>
            </a:extLst>
          </p:cNvPr>
          <p:cNvSpPr txBox="1"/>
          <p:nvPr/>
        </p:nvSpPr>
        <p:spPr>
          <a:xfrm>
            <a:off x="8112930" y="-1648051"/>
            <a:ext cx="71501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557153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vowel teams make 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-1057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6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9621" y="923753"/>
            <a:ext cx="324758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E1276A-8370-43A1-A7E6-2B5A86271ACD}"/>
              </a:ext>
            </a:extLst>
          </p:cNvPr>
          <p:cNvSpPr txBox="1">
            <a:spLocks/>
          </p:cNvSpPr>
          <p:nvPr/>
        </p:nvSpPr>
        <p:spPr>
          <a:xfrm>
            <a:off x="2484859" y="3271354"/>
            <a:ext cx="364088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a r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nd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77076D-77C2-451A-B0DE-5E133B067CA0}"/>
              </a:ext>
            </a:extLst>
          </p:cNvPr>
          <p:cNvSpPr txBox="1">
            <a:spLocks/>
          </p:cNvSpPr>
          <p:nvPr/>
        </p:nvSpPr>
        <p:spPr>
          <a:xfrm>
            <a:off x="2294322" y="2057094"/>
            <a:ext cx="364439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a b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t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8CADC7-CE27-E14B-A4DE-915FBB7ED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8900" y="-1854200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1AF82-3090-A54C-9FE1-9126D6DA224C}"/>
              </a:ext>
            </a:extLst>
          </p:cNvPr>
          <p:cNvSpPr txBox="1"/>
          <p:nvPr/>
        </p:nvSpPr>
        <p:spPr>
          <a:xfrm>
            <a:off x="8112930" y="-1648051"/>
            <a:ext cx="71501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65168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5" grpId="0" uiExpand="1" build="p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1776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r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d 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598E61-CB7C-D44A-A596-3E8ED208DE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8" y="-1854200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7BAF59-4846-E444-991B-D660D8246D69}"/>
              </a:ext>
            </a:extLst>
          </p:cNvPr>
          <p:cNvSpPr txBox="1"/>
          <p:nvPr/>
        </p:nvSpPr>
        <p:spPr>
          <a:xfrm>
            <a:off x="8112930" y="-1648051"/>
            <a:ext cx="71501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1741599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more consonants,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797" y="-9753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R-controlled syllables have 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an 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“r” changes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70549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8816" y="1298678"/>
            <a:ext cx="2354950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B00117-D7FB-4BF2-B466-118762911119}"/>
              </a:ext>
            </a:extLst>
          </p:cNvPr>
          <p:cNvSpPr txBox="1">
            <a:spLocks/>
          </p:cNvSpPr>
          <p:nvPr/>
        </p:nvSpPr>
        <p:spPr>
          <a:xfrm>
            <a:off x="1147769" y="288903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din </a:t>
            </a:r>
            <a:r>
              <a:rPr lang="en-US" sz="5000" dirty="0" err="1">
                <a:latin typeface="Century Gothic" panose="020B0502020202020204" pitchFamily="34" charset="0"/>
              </a:rPr>
              <a:t>n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5E1486-DB63-45C4-8F78-3B0CDB47BE9B}"/>
              </a:ext>
            </a:extLst>
          </p:cNvPr>
          <p:cNvSpPr txBox="1">
            <a:spLocks/>
          </p:cNvSpPr>
          <p:nvPr/>
        </p:nvSpPr>
        <p:spPr>
          <a:xfrm>
            <a:off x="4471638" y="1298678"/>
            <a:ext cx="3252438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p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er </a:t>
            </a:r>
            <a:r>
              <a:rPr lang="en-US" sz="5000" dirty="0">
                <a:latin typeface="Century Gothic" panose="020B0502020202020204" pitchFamily="34" charset="0"/>
              </a:rPr>
              <a:t>fume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7A7825-7201-452F-A23F-9BBB66002D79}"/>
              </a:ext>
            </a:extLst>
          </p:cNvPr>
          <p:cNvSpPr txBox="1">
            <a:spLocks/>
          </p:cNvSpPr>
          <p:nvPr/>
        </p:nvSpPr>
        <p:spPr>
          <a:xfrm>
            <a:off x="3901651" y="2914826"/>
            <a:ext cx="3111964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o 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5B0BF8-A07F-4042-A612-96699C750D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46536" y="-2235200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1F93B3-E18D-B54F-B75E-3F3DBFCD303D}"/>
              </a:ext>
            </a:extLst>
          </p:cNvPr>
          <p:cNvSpPr txBox="1"/>
          <p:nvPr/>
        </p:nvSpPr>
        <p:spPr>
          <a:xfrm>
            <a:off x="8112930" y="-1648051"/>
            <a:ext cx="71501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1252258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5" grpId="0" uiExpand="1" build="p"/>
      <p:bldP spid="6" grpId="0" uiExpand="1" build="p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0811" y="1392392"/>
            <a:ext cx="1798716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2180492" y="2777263"/>
            <a:ext cx="422030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im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p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tant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76BDFD-B6A7-B14D-9571-9A35689A04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0443" y="-2292350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0C97B8-8640-F542-9621-12E219C3DE97}"/>
              </a:ext>
            </a:extLst>
          </p:cNvPr>
          <p:cNvSpPr txBox="1"/>
          <p:nvPr/>
        </p:nvSpPr>
        <p:spPr>
          <a:xfrm>
            <a:off x="8112930" y="-1648051"/>
            <a:ext cx="71501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299076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9" grpId="0" uiExpand="1" build="p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8282" y="2152357"/>
            <a:ext cx="2785404" cy="1223889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wor</a:t>
            </a:r>
            <a:r>
              <a:rPr lang="en-US" sz="5000" dirty="0">
                <a:latin typeface="Century Gothic" panose="020B0502020202020204" pitchFamily="34" charset="0"/>
              </a:rPr>
              <a:t>ld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3105740" y="2767852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360296-799D-3F45-8E65-DC3356D123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0443" y="-2006600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D948B0-7DA7-F345-9863-B42B814C925C}"/>
              </a:ext>
            </a:extLst>
          </p:cNvPr>
          <p:cNvSpPr txBox="1"/>
          <p:nvPr/>
        </p:nvSpPr>
        <p:spPr>
          <a:xfrm>
            <a:off x="8112930" y="-1648051"/>
            <a:ext cx="71501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124884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 nodePh="1">
                                  <p:stCondLst>
                                    <p:cond delay="480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9" grpId="0" uiExpand="1" build="p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see consonant l-e at the end of a 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count back 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“l-e” makes 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9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5920" y="3108959"/>
            <a:ext cx="4895950" cy="1463040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peo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ple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DB3CBFF-E55A-454F-BB84-96F923B48F1F}"/>
              </a:ext>
            </a:extLst>
          </p:cNvPr>
          <p:cNvSpPr txBox="1">
            <a:spLocks/>
          </p:cNvSpPr>
          <p:nvPr/>
        </p:nvSpPr>
        <p:spPr>
          <a:xfrm>
            <a:off x="2405574" y="3235569"/>
            <a:ext cx="4658695" cy="102694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8238ED-DBCA-4C6E-BAFD-A9F46D5A0882}"/>
              </a:ext>
            </a:extLst>
          </p:cNvPr>
          <p:cNvSpPr/>
          <p:nvPr/>
        </p:nvSpPr>
        <p:spPr>
          <a:xfrm>
            <a:off x="2210747" y="1542773"/>
            <a:ext cx="4506296" cy="1099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dis ci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ple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AE70E7-1468-8B43-A743-5A603F17E988}"/>
              </a:ext>
            </a:extLst>
          </p:cNvPr>
          <p:cNvSpPr txBox="1"/>
          <p:nvPr/>
        </p:nvSpPr>
        <p:spPr>
          <a:xfrm>
            <a:off x="8112930" y="-1648051"/>
            <a:ext cx="71501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4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BF3985-2792-0E4A-96CF-F1320CD80C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9174" y="-21684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880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  <p:bldP spid="2" grpId="0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E0D79EE-933C-44C8-BC3B-66BBDD7636EC}"/>
              </a:ext>
            </a:extLst>
          </p:cNvPr>
          <p:cNvSpPr/>
          <p:nvPr/>
        </p:nvSpPr>
        <p:spPr>
          <a:xfrm>
            <a:off x="8280333" y="-1013454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223B6DF1-6BA4-445A-8D49-8221A220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9207-AEB6-43D4-95A0-35566100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66" y="2012043"/>
            <a:ext cx="7520267" cy="57822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These syllables or words are closed,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21771E-F070-4FAC-A002-5EA52561B63B}"/>
              </a:ext>
            </a:extLst>
          </p:cNvPr>
          <p:cNvSpPr txBox="1">
            <a:spLocks/>
          </p:cNvSpPr>
          <p:nvPr/>
        </p:nvSpPr>
        <p:spPr>
          <a:xfrm>
            <a:off x="811865" y="2578074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so the vowel should be short,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702C31-5C18-465C-A8A7-059F4398E05F}"/>
              </a:ext>
            </a:extLst>
          </p:cNvPr>
          <p:cNvSpPr txBox="1">
            <a:spLocks/>
          </p:cNvSpPr>
          <p:nvPr/>
        </p:nvSpPr>
        <p:spPr>
          <a:xfrm>
            <a:off x="976459" y="3144105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but the vowel is long.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AB4D608-DC5B-4CC2-8C8E-C2F86B881988}"/>
              </a:ext>
            </a:extLst>
          </p:cNvPr>
          <p:cNvSpPr txBox="1">
            <a:spLocks/>
          </p:cNvSpPr>
          <p:nvPr/>
        </p:nvSpPr>
        <p:spPr>
          <a:xfrm>
            <a:off x="3478120" y="3781135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c</a:t>
            </a:r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704D89F-F5A0-4F2A-8267-4581B04B39A1}"/>
              </a:ext>
            </a:extLst>
          </p:cNvPr>
          <p:cNvSpPr txBox="1">
            <a:spLocks/>
          </p:cNvSpPr>
          <p:nvPr/>
        </p:nvSpPr>
        <p:spPr>
          <a:xfrm>
            <a:off x="3831300" y="3457285"/>
            <a:ext cx="14805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B812FC-C10A-4153-B47B-2930339BABF7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E2E4E6-0DD3-47E2-A99C-5FABF77BD7A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B2955-3066-D646-BC64-46EF9A7D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59" y="-1000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4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8" grpId="0"/>
      <p:bldP spid="22" grpId="0"/>
      <p:bldP spid="2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9625" y="1433544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2644727" y="2888773"/>
            <a:ext cx="3152792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A45E89-06C5-EA44-9AA7-41768A6A88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8" y="-2120900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7789F5-A6A5-F34B-A667-5C47EA56940E}"/>
              </a:ext>
            </a:extLst>
          </p:cNvPr>
          <p:cNvSpPr txBox="1"/>
          <p:nvPr/>
        </p:nvSpPr>
        <p:spPr>
          <a:xfrm>
            <a:off x="8112930" y="-1648051"/>
            <a:ext cx="71501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5258939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build="p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 dirty="0">
                <a:latin typeface="Century Gothic" panose="020B0502020202020204" pitchFamily="34" charset="0"/>
              </a:rPr>
              <a:t>” and “-ng”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change 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b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9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1530" y="1881483"/>
            <a:ext cx="4040217" cy="15014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gett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4F18E7-0F6D-5B4A-8A79-8CA110A4908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25238" y="-1658894"/>
            <a:ext cx="812800" cy="812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5B14FE-C4B7-4D46-9677-046D7437C825}"/>
              </a:ext>
            </a:extLst>
          </p:cNvPr>
          <p:cNvSpPr txBox="1"/>
          <p:nvPr/>
        </p:nvSpPr>
        <p:spPr>
          <a:xfrm>
            <a:off x="8112930" y="-1648051"/>
            <a:ext cx="71501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2878069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155686" y="1461687"/>
            <a:ext cx="2517915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043042" y="2781877"/>
            <a:ext cx="2743201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2B4BEB-AAC9-47D2-9C0B-F425AEDB596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001DE1-BA56-4DA6-AE1C-8101AA51095E}"/>
              </a:ext>
            </a:extLst>
          </p:cNvPr>
          <p:cNvSpPr txBox="1">
            <a:spLocks/>
          </p:cNvSpPr>
          <p:nvPr/>
        </p:nvSpPr>
        <p:spPr>
          <a:xfrm>
            <a:off x="4452730" y="1461689"/>
            <a:ext cx="3114261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nd</a:t>
            </a:r>
            <a:endParaRPr lang="en-US" sz="45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78DD50-8015-488E-9002-660F1A56F831}"/>
              </a:ext>
            </a:extLst>
          </p:cNvPr>
          <p:cNvSpPr txBox="1">
            <a:spLocks/>
          </p:cNvSpPr>
          <p:nvPr/>
        </p:nvSpPr>
        <p:spPr>
          <a:xfrm>
            <a:off x="4227444" y="2781875"/>
            <a:ext cx="315401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t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 err="1">
                <a:latin typeface="Century Gothic" panose="020B0502020202020204" pitchFamily="34" charset="0"/>
              </a:rPr>
              <a:t>nt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69A514-FDCA-5F4E-BA31-7034F13959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1842" y="-2823029"/>
            <a:ext cx="812800" cy="812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3BEADA-C508-324C-A808-C9DCF75D292E}"/>
              </a:ext>
            </a:extLst>
          </p:cNvPr>
          <p:cNvSpPr txBox="1"/>
          <p:nvPr/>
        </p:nvSpPr>
        <p:spPr>
          <a:xfrm>
            <a:off x="8112930" y="-1648051"/>
            <a:ext cx="71501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10604923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0" grpId="0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960245" y="1966793"/>
            <a:ext cx="4792363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ong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325693-CBE5-6C48-8255-AA4B3E2AE7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43626" y="-2749550"/>
            <a:ext cx="812800" cy="812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71FDB4-C935-8D42-B0EA-478B7EF6E3FD}"/>
              </a:ext>
            </a:extLst>
          </p:cNvPr>
          <p:cNvSpPr txBox="1"/>
          <p:nvPr/>
        </p:nvSpPr>
        <p:spPr>
          <a:xfrm>
            <a:off x="8112930" y="-1648051"/>
            <a:ext cx="71501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4284482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build="p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schwa syllable has an “a” that 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in banana.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banana is even shaped like a 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 dirty="0" err="1">
                <a:latin typeface="Century Gothic" panose="020B0502020202020204" pitchFamily="34" charset="0"/>
              </a:rPr>
              <a:t>b</a:t>
            </a:r>
            <a:r>
              <a:rPr lang="en-US" sz="72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7200" dirty="0">
                <a:latin typeface="Century Gothic" panose="020B0502020202020204" pitchFamily="34" charset="0"/>
              </a:rPr>
              <a:t>nan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5939575" y="4954285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-1866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7AFB3C-1753-47CB-A891-EC590D94EB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789536" y="1684721"/>
            <a:ext cx="807044" cy="4192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F67FE1D-BA64-4F9F-BFEB-DAAA67C73BE4}"/>
              </a:ext>
            </a:extLst>
          </p:cNvPr>
          <p:cNvSpPr txBox="1">
            <a:spLocks/>
          </p:cNvSpPr>
          <p:nvPr/>
        </p:nvSpPr>
        <p:spPr>
          <a:xfrm>
            <a:off x="3508524" y="2298824"/>
            <a:ext cx="3431989" cy="117930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 round	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40987B-ACB8-4746-B333-0FC86B58B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680035" y="2933160"/>
            <a:ext cx="807044" cy="41922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5ABBD2F-A5F0-4C1E-80FB-28A66D0B4C2A}"/>
              </a:ext>
            </a:extLst>
          </p:cNvPr>
          <p:cNvSpPr txBox="1">
            <a:spLocks/>
          </p:cNvSpPr>
          <p:nvPr/>
        </p:nvSpPr>
        <p:spPr>
          <a:xfrm flipH="1">
            <a:off x="3508524" y="1070420"/>
            <a:ext cx="3660475" cy="1247369"/>
          </a:xfrm>
          <a:custGeom>
            <a:avLst/>
            <a:gdLst>
              <a:gd name="connsiteX0" fmla="*/ 0 w 7145464"/>
              <a:gd name="connsiteY0" fmla="*/ 0 h 1274195"/>
              <a:gd name="connsiteX1" fmla="*/ 7145464 w 7145464"/>
              <a:gd name="connsiteY1" fmla="*/ 0 h 1274195"/>
              <a:gd name="connsiteX2" fmla="*/ 7145464 w 7145464"/>
              <a:gd name="connsiteY2" fmla="*/ 1274195 h 1274195"/>
              <a:gd name="connsiteX3" fmla="*/ 0 w 7145464"/>
              <a:gd name="connsiteY3" fmla="*/ 1274195 h 1274195"/>
              <a:gd name="connsiteX4" fmla="*/ 0 w 7145464"/>
              <a:gd name="connsiteY4" fmla="*/ 0 h 1274195"/>
              <a:gd name="connsiteX0" fmla="*/ 0 w 7171969"/>
              <a:gd name="connsiteY0" fmla="*/ 0 h 1274195"/>
              <a:gd name="connsiteX1" fmla="*/ 7145464 w 7171969"/>
              <a:gd name="connsiteY1" fmla="*/ 0 h 1274195"/>
              <a:gd name="connsiteX2" fmla="*/ 7171969 w 7171969"/>
              <a:gd name="connsiteY2" fmla="*/ 1247691 h 1274195"/>
              <a:gd name="connsiteX3" fmla="*/ 0 w 7171969"/>
              <a:gd name="connsiteY3" fmla="*/ 1274195 h 1274195"/>
              <a:gd name="connsiteX4" fmla="*/ 0 w 7171969"/>
              <a:gd name="connsiteY4" fmla="*/ 0 h 1274195"/>
              <a:gd name="connsiteX0" fmla="*/ 0 w 7198473"/>
              <a:gd name="connsiteY0" fmla="*/ 0 h 1287447"/>
              <a:gd name="connsiteX1" fmla="*/ 7171968 w 7198473"/>
              <a:gd name="connsiteY1" fmla="*/ 13252 h 1287447"/>
              <a:gd name="connsiteX2" fmla="*/ 7198473 w 7198473"/>
              <a:gd name="connsiteY2" fmla="*/ 1260943 h 1287447"/>
              <a:gd name="connsiteX3" fmla="*/ 26504 w 7198473"/>
              <a:gd name="connsiteY3" fmla="*/ 1287447 h 1287447"/>
              <a:gd name="connsiteX4" fmla="*/ 0 w 7198473"/>
              <a:gd name="connsiteY4" fmla="*/ 0 h 1287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8473" h="1287447">
                <a:moveTo>
                  <a:pt x="0" y="0"/>
                </a:moveTo>
                <a:lnTo>
                  <a:pt x="7171968" y="13252"/>
                </a:lnTo>
                <a:lnTo>
                  <a:pt x="7198473" y="1260943"/>
                </a:lnTo>
                <a:lnTo>
                  <a:pt x="26504" y="1287447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a</a:t>
            </a:r>
            <a:r>
              <a:rPr lang="en-US" sz="5000" dirty="0">
                <a:latin typeface="Century Gothic" panose="020B0502020202020204" pitchFamily="34" charset="0"/>
              </a:rPr>
              <a:t> bout		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04C3C91-0A19-4685-AB90-21C28A7089BD}"/>
              </a:ext>
            </a:extLst>
          </p:cNvPr>
          <p:cNvSpPr txBox="1">
            <a:spLocks/>
          </p:cNvSpPr>
          <p:nvPr/>
        </p:nvSpPr>
        <p:spPr>
          <a:xfrm rot="10800000" flipH="1" flipV="1">
            <a:off x="3356124" y="3615005"/>
            <a:ext cx="3812875" cy="1459330"/>
          </a:xfrm>
          <a:custGeom>
            <a:avLst/>
            <a:gdLst>
              <a:gd name="connsiteX0" fmla="*/ 0 w 7145464"/>
              <a:gd name="connsiteY0" fmla="*/ 0 h 1274195"/>
              <a:gd name="connsiteX1" fmla="*/ 7145464 w 7145464"/>
              <a:gd name="connsiteY1" fmla="*/ 0 h 1274195"/>
              <a:gd name="connsiteX2" fmla="*/ 7145464 w 7145464"/>
              <a:gd name="connsiteY2" fmla="*/ 1274195 h 1274195"/>
              <a:gd name="connsiteX3" fmla="*/ 0 w 7145464"/>
              <a:gd name="connsiteY3" fmla="*/ 1274195 h 1274195"/>
              <a:gd name="connsiteX4" fmla="*/ 0 w 7145464"/>
              <a:gd name="connsiteY4" fmla="*/ 0 h 1274195"/>
              <a:gd name="connsiteX0" fmla="*/ 0 w 7171969"/>
              <a:gd name="connsiteY0" fmla="*/ 0 h 1274195"/>
              <a:gd name="connsiteX1" fmla="*/ 7145464 w 7171969"/>
              <a:gd name="connsiteY1" fmla="*/ 0 h 1274195"/>
              <a:gd name="connsiteX2" fmla="*/ 7171969 w 7171969"/>
              <a:gd name="connsiteY2" fmla="*/ 1247691 h 1274195"/>
              <a:gd name="connsiteX3" fmla="*/ 0 w 7171969"/>
              <a:gd name="connsiteY3" fmla="*/ 1274195 h 1274195"/>
              <a:gd name="connsiteX4" fmla="*/ 0 w 7171969"/>
              <a:gd name="connsiteY4" fmla="*/ 0 h 1274195"/>
              <a:gd name="connsiteX0" fmla="*/ 0 w 7198473"/>
              <a:gd name="connsiteY0" fmla="*/ 0 h 1287447"/>
              <a:gd name="connsiteX1" fmla="*/ 7171968 w 7198473"/>
              <a:gd name="connsiteY1" fmla="*/ 13252 h 1287447"/>
              <a:gd name="connsiteX2" fmla="*/ 7198473 w 7198473"/>
              <a:gd name="connsiteY2" fmla="*/ 1260943 h 1287447"/>
              <a:gd name="connsiteX3" fmla="*/ 26504 w 7198473"/>
              <a:gd name="connsiteY3" fmla="*/ 1287447 h 1287447"/>
              <a:gd name="connsiteX4" fmla="*/ 0 w 7198473"/>
              <a:gd name="connsiteY4" fmla="*/ 0 h 1287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8473" h="1287447">
                <a:moveTo>
                  <a:pt x="0" y="0"/>
                </a:moveTo>
                <a:lnTo>
                  <a:pt x="7171968" y="13252"/>
                </a:lnTo>
                <a:lnTo>
                  <a:pt x="7198473" y="1260943"/>
                </a:lnTo>
                <a:lnTo>
                  <a:pt x="26504" y="1287447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a</a:t>
            </a:r>
            <a:r>
              <a:rPr lang="en-US" sz="5000" dirty="0">
                <a:latin typeface="Century Gothic" panose="020B0502020202020204" pitchFamily="34" charset="0"/>
              </a:rPr>
              <a:t> lone		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9942880-F07E-413F-846C-6741FDB67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716028" y="4219964"/>
            <a:ext cx="807044" cy="41922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B93E08-DF17-5845-BA91-2A97AAD7B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00155" y="-1428624"/>
            <a:ext cx="812800" cy="812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709CA8-E7B0-1E40-BDD4-C5B026263674}"/>
              </a:ext>
            </a:extLst>
          </p:cNvPr>
          <p:cNvSpPr txBox="1"/>
          <p:nvPr/>
        </p:nvSpPr>
        <p:spPr>
          <a:xfrm>
            <a:off x="8112930" y="-1648051"/>
            <a:ext cx="71501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181262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uiExpand="1" build="p"/>
      <p:bldP spid="10" grpId="0" uiExpand="1" build="p"/>
      <p:bldP spid="14" grpId="0" uiExpand="1" build="p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859882" y="1020091"/>
            <a:ext cx="186761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917325" y="2152049"/>
            <a:ext cx="2204101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17325" y="3353692"/>
            <a:ext cx="1872797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sm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ll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30232" y="1020092"/>
            <a:ext cx="2823507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4722490" y="2152049"/>
            <a:ext cx="2831249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y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ll</a:t>
            </a:r>
            <a:endParaRPr lang="en-US" sz="45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4767938" y="3297884"/>
            <a:ext cx="1420827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lt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91E034-A6F1-AA40-ABE4-49666AB5F2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3722" y="-1969359"/>
            <a:ext cx="812800" cy="812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E98E1A-FF7A-C14A-8CFC-830A99C45096}"/>
              </a:ext>
            </a:extLst>
          </p:cNvPr>
          <p:cNvSpPr txBox="1"/>
          <p:nvPr/>
        </p:nvSpPr>
        <p:spPr>
          <a:xfrm>
            <a:off x="8112930" y="-1648051"/>
            <a:ext cx="71501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350110669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050475" y="1011381"/>
            <a:ext cx="1752900" cy="135621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latin typeface="Century Gothic" panose="020B0502020202020204" pitchFamily="34" charset="0"/>
              </a:rPr>
              <a:t>m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917326" y="2152049"/>
            <a:ext cx="213784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n-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17325" y="3353692"/>
            <a:ext cx="231011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s-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30232" y="1020092"/>
            <a:ext cx="242594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ss</a:t>
            </a: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4722490" y="2152049"/>
            <a:ext cx="292401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th</a:t>
            </a:r>
            <a:endParaRPr lang="en-US" sz="45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4767938" y="3297884"/>
            <a:ext cx="2587019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g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F6560C-8423-0D42-8A4D-E1A115C917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48766" y="-1644650"/>
            <a:ext cx="812800" cy="812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50C274-8946-CC44-A8DA-4786E4FDD66A}"/>
              </a:ext>
            </a:extLst>
          </p:cNvPr>
          <p:cNvSpPr txBox="1"/>
          <p:nvPr/>
        </p:nvSpPr>
        <p:spPr>
          <a:xfrm>
            <a:off x="8112930" y="-1648051"/>
            <a:ext cx="71501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413640023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066039" y="1461689"/>
            <a:ext cx="2479457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103889" y="2843310"/>
            <a:ext cx="2494697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2B4BEB-AAC9-47D2-9C0B-F425AEDB596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001DE1-BA56-4DA6-AE1C-8101AA51095E}"/>
              </a:ext>
            </a:extLst>
          </p:cNvPr>
          <p:cNvSpPr txBox="1">
            <a:spLocks/>
          </p:cNvSpPr>
          <p:nvPr/>
        </p:nvSpPr>
        <p:spPr>
          <a:xfrm>
            <a:off x="4967417" y="1461689"/>
            <a:ext cx="1776989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78DD50-8015-488E-9002-660F1A56F831}"/>
              </a:ext>
            </a:extLst>
          </p:cNvPr>
          <p:cNvSpPr txBox="1">
            <a:spLocks/>
          </p:cNvSpPr>
          <p:nvPr/>
        </p:nvSpPr>
        <p:spPr>
          <a:xfrm>
            <a:off x="4967417" y="2843309"/>
            <a:ext cx="241404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st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366EED-D57D-5B41-95AF-D8E745B80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8" y="-1493645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4FDFFF-E6AD-6446-8137-78D4A91780FD}"/>
              </a:ext>
            </a:extLst>
          </p:cNvPr>
          <p:cNvSpPr txBox="1"/>
          <p:nvPr/>
        </p:nvSpPr>
        <p:spPr>
          <a:xfrm>
            <a:off x="8112930" y="-1648051"/>
            <a:ext cx="71501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6458310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355272" y="1296663"/>
            <a:ext cx="4502727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813867" y="1987473"/>
            <a:ext cx="3131127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223067" y="1987472"/>
            <a:ext cx="259080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00D87F-47D4-A44F-B5C5-53F6BCB2DD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5667" y="-1876076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D5F521-FDE8-AF47-9833-82A789680F84}"/>
              </a:ext>
            </a:extLst>
          </p:cNvPr>
          <p:cNvSpPr txBox="1"/>
          <p:nvPr/>
        </p:nvSpPr>
        <p:spPr>
          <a:xfrm>
            <a:off x="8112930" y="-1648051"/>
            <a:ext cx="71501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74643875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no consonant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after 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386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8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49695</TotalTime>
  <Words>409</Words>
  <Application>Microsoft Macintosh PowerPoint</Application>
  <PresentationFormat>On-screen Show (16:10)</PresentationFormat>
  <Paragraphs>171</Paragraphs>
  <Slides>42</Slides>
  <Notes>0</Notes>
  <HiddenSlides>0</HiddenSlides>
  <MMClips>48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Century Gothic</vt:lpstr>
      <vt:lpstr>Courier New</vt:lpstr>
      <vt:lpstr>Ebrima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Consonant –  l-e</vt:lpstr>
      <vt:lpstr>PowerPoint Presentation</vt:lpstr>
      <vt:lpstr>Other Sounds – Long Vowel</vt:lpstr>
      <vt:lpstr>PowerPoint Presentation</vt:lpstr>
      <vt:lpstr>Other Sounds – -nk/-ng</vt:lpstr>
      <vt:lpstr>PowerPoint Presentation</vt:lpstr>
      <vt:lpstr>PowerPoint Presentation</vt:lpstr>
      <vt:lpstr>Other Sounds – schwa</vt:lpstr>
      <vt:lpstr>PowerPoint Presentation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444</cp:revision>
  <dcterms:created xsi:type="dcterms:W3CDTF">2017-01-10T01:35:56Z</dcterms:created>
  <dcterms:modified xsi:type="dcterms:W3CDTF">2018-03-21T17:47:55Z</dcterms:modified>
</cp:coreProperties>
</file>