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357" r:id="rId2"/>
    <p:sldId id="400" r:id="rId3"/>
    <p:sldId id="401" r:id="rId4"/>
    <p:sldId id="385" r:id="rId5"/>
    <p:sldId id="392" r:id="rId6"/>
    <p:sldId id="296" r:id="rId7"/>
    <p:sldId id="402" r:id="rId8"/>
    <p:sldId id="330" r:id="rId9"/>
    <p:sldId id="393" r:id="rId10"/>
    <p:sldId id="331" r:id="rId11"/>
    <p:sldId id="359" r:id="rId12"/>
    <p:sldId id="403" r:id="rId13"/>
    <p:sldId id="377" r:id="rId14"/>
    <p:sldId id="378" r:id="rId15"/>
    <p:sldId id="404" r:id="rId16"/>
    <p:sldId id="387" r:id="rId17"/>
    <p:sldId id="405" r:id="rId18"/>
    <p:sldId id="340" r:id="rId19"/>
    <p:sldId id="391" r:id="rId20"/>
    <p:sldId id="384" r:id="rId21"/>
    <p:sldId id="406" r:id="rId22"/>
    <p:sldId id="347" r:id="rId23"/>
    <p:sldId id="349" r:id="rId24"/>
    <p:sldId id="363" r:id="rId25"/>
    <p:sldId id="365" r:id="rId26"/>
    <p:sldId id="366" r:id="rId27"/>
    <p:sldId id="390" r:id="rId28"/>
    <p:sldId id="389" r:id="rId29"/>
    <p:sldId id="364" r:id="rId30"/>
    <p:sldId id="394" r:id="rId31"/>
    <p:sldId id="350" r:id="rId32"/>
    <p:sldId id="368" r:id="rId33"/>
    <p:sldId id="395" r:id="rId34"/>
    <p:sldId id="396" r:id="rId3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1414B2"/>
    <a:srgbClr val="1506D4"/>
    <a:srgbClr val="990000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3700" autoAdjust="0"/>
    <p:restoredTop sz="94280" autoAdjust="0"/>
  </p:normalViewPr>
  <p:slideViewPr>
    <p:cSldViewPr snapToGrid="0">
      <p:cViewPr varScale="1">
        <p:scale>
          <a:sx n="69" d="100"/>
          <a:sy n="69" d="100"/>
        </p:scale>
        <p:origin x="192" y="1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D2686-E7FA-0641-89A2-551BF59A90BE}" type="datetimeFigureOut">
              <a:rPr lang="en-US" smtClean="0"/>
              <a:t>3/12/18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14308-3045-2446-9681-97669A928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48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4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5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3.png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7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8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3.png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0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2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3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4.m4a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4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6.m4a"/><Relationship Id="rId7" Type="http://schemas.microsoft.com/office/2007/relationships/hdphoto" Target="../media/hdphoto1.wdp"/><Relationship Id="rId2" Type="http://schemas.microsoft.com/office/2007/relationships/media" Target="../media/media25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7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8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9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0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2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3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4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5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37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6.mp3"/><Relationship Id="rId1" Type="http://schemas.microsoft.com/office/2007/relationships/media" Target="../media/media36.mp3"/><Relationship Id="rId6" Type="http://schemas.openxmlformats.org/officeDocument/2006/relationships/audio" Target="../media/media38.m4a"/><Relationship Id="rId5" Type="http://schemas.microsoft.com/office/2007/relationships/media" Target="../media/media38.m4a"/><Relationship Id="rId4" Type="http://schemas.openxmlformats.org/officeDocument/2006/relationships/audio" Target="../media/media37.m4a"/><Relationship Id="rId9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9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0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1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8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0.m4a"/><Relationship Id="rId7" Type="http://schemas.openxmlformats.org/officeDocument/2006/relationships/image" Target="../media/image6.wmf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1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microsoft.com/office/2007/relationships/media" Target="../media/media12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1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microsoft.com/office/2007/relationships/media" Target="../media/media13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0" y="3146863"/>
            <a:ext cx="439141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Syllable Divisions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25566" y="1966494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4913" y="1335521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Part 3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56478" y="1922972"/>
            <a:ext cx="6144322" cy="0"/>
          </a:xfrm>
          <a:prstGeom prst="line">
            <a:avLst/>
          </a:prstGeom>
          <a:ln w="762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1FD105D-6DB2-4B76-9D8A-D75B6BE83700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60E5E1-22DD-4887-9087-C64FC7C65B6C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ED48F3-3FEE-402C-935F-8CA2FE151C8D}"/>
              </a:ext>
            </a:extLst>
          </p:cNvPr>
          <p:cNvSpPr txBox="1"/>
          <p:nvPr/>
        </p:nvSpPr>
        <p:spPr>
          <a:xfrm>
            <a:off x="150312" y="685220"/>
            <a:ext cx="8993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charset="0"/>
                <a:ea typeface="Century Gothic" charset="0"/>
                <a:cs typeface="Century Gothic" charset="0"/>
              </a:rPr>
              <a:t>3. Shepherds Share the Good News</a:t>
            </a:r>
          </a:p>
        </p:txBody>
      </p:sp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DC8E91-CBC4-4E8B-897E-E810914842D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770" end="376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45722" y="5817849"/>
            <a:ext cx="812800" cy="812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47" end="20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15334" y="-1025984"/>
            <a:ext cx="812800" cy="812800"/>
          </a:xfrm>
          <a:prstGeom prst="rect">
            <a:avLst/>
          </a:prstGeom>
        </p:spPr>
      </p:pic>
      <p:pic>
        <p:nvPicPr>
          <p:cNvPr id="18" name="Picture 17" descr="/Users/carolhale/Documents/01_SyllableBible/IVANSdrawings/ImagesForReadWithMeBible/TheShepherdsandAngels.jpg">
            <a:extLst>
              <a:ext uri="{FF2B5EF4-FFF2-40B4-BE49-F238E27FC236}">
                <a16:creationId xmlns:a16="http://schemas.microsoft.com/office/drawing/2014/main" id="{11D156AE-88A3-294D-B5EB-E325B029328C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3" r="-1"/>
          <a:stretch/>
        </p:blipFill>
        <p:spPr bwMode="auto">
          <a:xfrm>
            <a:off x="719806" y="2136157"/>
            <a:ext cx="3689619" cy="3246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134928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7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1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Jo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 err="1">
                <a:latin typeface="Century Gothic" panose="020B0502020202020204" pitchFamily="34" charset="0"/>
              </a:rPr>
              <a:t>eph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Joseph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4" end="294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5446" y="-1098737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E85F959-75C7-41D2-908D-C57008A3E876}"/>
              </a:ext>
            </a:extLst>
          </p:cNvPr>
          <p:cNvSpPr/>
          <p:nvPr/>
        </p:nvSpPr>
        <p:spPr>
          <a:xfrm>
            <a:off x="8165432" y="4539916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891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ba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8000" dirty="0">
                <a:latin typeface="Century Gothic" panose="020B0502020202020204" pitchFamily="34" charset="0"/>
              </a:rPr>
              <a:t>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baby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9" end="307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5870" y="-1148597"/>
            <a:ext cx="883142" cy="88314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90C0D16-6B4C-4806-A69E-D9E01A3E869E}"/>
              </a:ext>
            </a:extLst>
          </p:cNvPr>
          <p:cNvSpPr/>
          <p:nvPr/>
        </p:nvSpPr>
        <p:spPr>
          <a:xfrm>
            <a:off x="8165432" y="4539916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723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84296" y="3111753"/>
            <a:ext cx="361349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ca   el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0244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Camel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74359"/>
            <a:ext cx="8743188" cy="174075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en-US" sz="2300" b="1" dirty="0">
                <a:latin typeface="Century Gothic" panose="020B0502020202020204" pitchFamily="34" charset="0"/>
              </a:rPr>
              <a:t>after the first consonant.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second.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381762" y="4232633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ca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7400" dirty="0">
                <a:latin typeface="Century Gothic" panose="020B0502020202020204" pitchFamily="34" charset="0"/>
              </a:rPr>
              <a:t>  el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0794" y="326735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173640" y="323720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496340" y="-858303"/>
            <a:ext cx="647660" cy="6271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C900356151[1]">
            <a:extLst>
              <a:ext uri="{FF2B5EF4-FFF2-40B4-BE49-F238E27FC236}">
                <a16:creationId xmlns:a16="http://schemas.microsoft.com/office/drawing/2014/main" id="{093F8DA3-17EE-9149-A90D-30D6F83A4DF9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45" y="855351"/>
            <a:ext cx="2212975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C900356151[1]">
            <a:extLst>
              <a:ext uri="{FF2B5EF4-FFF2-40B4-BE49-F238E27FC236}">
                <a16:creationId xmlns:a16="http://schemas.microsoft.com/office/drawing/2014/main" id="{A617D307-EA61-134F-9FE1-430217B4E4E1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680" y="855351"/>
            <a:ext cx="2159044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6A08D0-2BD1-AB41-86B0-BC69DF579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406" y="-8239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8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300"/>
                                  </p:stCondLst>
                                  <p:iterate type="wd">
                                    <p:tmPct val="81818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hea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heaven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5" end="431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7743" y="-1103788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7807568-7BB5-46FF-B7FA-DCCA784B92EF}"/>
              </a:ext>
            </a:extLst>
          </p:cNvPr>
          <p:cNvSpPr/>
          <p:nvPr/>
        </p:nvSpPr>
        <p:spPr>
          <a:xfrm>
            <a:off x="8165432" y="4539916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673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</a:t>
            </a:r>
            <a:r>
              <a:rPr lang="en-US" sz="8000" dirty="0">
                <a:latin typeface="Century Gothic" panose="020B0502020202020204" pitchFamily="34" charset="0"/>
              </a:rPr>
              <a:t>  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Mary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9" end="45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6897" y="-1103788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ACDB64-8D4D-4D18-B4D9-623718CC50FB}"/>
              </a:ext>
            </a:extLst>
          </p:cNvPr>
          <p:cNvSpPr/>
          <p:nvPr/>
        </p:nvSpPr>
        <p:spPr>
          <a:xfrm>
            <a:off x="8165432" y="4539916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176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24759" y="2712497"/>
            <a:ext cx="26502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400" spc="320" dirty="0">
                <a:latin typeface="Century Gothic" panose="020B0502020202020204" pitchFamily="34" charset="0"/>
              </a:rPr>
              <a:t>l</a:t>
            </a:r>
            <a:r>
              <a:rPr lang="en-US" sz="7400" b="1" spc="320" dirty="0">
                <a:solidFill>
                  <a:srgbClr val="1414B2"/>
                </a:solidFill>
                <a:latin typeface="Century Gothic" panose="020B0502020202020204" pitchFamily="34" charset="0"/>
              </a:rPr>
              <a:t>io</a:t>
            </a:r>
            <a:r>
              <a:rPr lang="en-US" sz="7400" spc="320" dirty="0">
                <a:latin typeface="Century Gothic" panose="020B0502020202020204" pitchFamily="34" charset="0"/>
              </a:rPr>
              <a:t>n</a:t>
            </a:r>
            <a:endParaRPr lang="en-US" sz="7400" spc="32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0913"/>
            <a:ext cx="7886700" cy="895356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Lion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386243"/>
            <a:ext cx="8743188" cy="770324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If a word has two vowels together </a:t>
            </a:r>
          </a:p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that make two different sounds,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76297" y="4012418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l</a:t>
            </a:r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i  o</a:t>
            </a:r>
            <a:r>
              <a:rPr lang="en-US" sz="7400" spc="300" dirty="0">
                <a:latin typeface="Century Gothic" panose="020B0502020202020204" pitchFamily="34" charset="0"/>
              </a:rPr>
              <a:t>n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283757" y="283620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46694" y="-940005"/>
            <a:ext cx="759166" cy="6138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7E078-92EB-4225-9ADA-747ACBBDA745}"/>
              </a:ext>
            </a:extLst>
          </p:cNvPr>
          <p:cNvSpPr/>
          <p:nvPr/>
        </p:nvSpPr>
        <p:spPr>
          <a:xfrm>
            <a:off x="2421411" y="2167773"/>
            <a:ext cx="430117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100" b="1" dirty="0">
                <a:latin typeface="Century Gothic" panose="020B0502020202020204" pitchFamily="34" charset="0"/>
              </a:rPr>
              <a:t>divide between the two vowels.</a:t>
            </a:r>
            <a:endParaRPr lang="en-US" sz="2100" dirty="0">
              <a:latin typeface="Century Gothic" panose="020B0502020202020204" pitchFamily="34" charset="0"/>
            </a:endParaRPr>
          </a:p>
        </p:txBody>
      </p:sp>
      <p:pic>
        <p:nvPicPr>
          <p:cNvPr id="14" name="Picture 13" descr="MC900135089[1]">
            <a:extLst>
              <a:ext uri="{FF2B5EF4-FFF2-40B4-BE49-F238E27FC236}">
                <a16:creationId xmlns:a16="http://schemas.microsoft.com/office/drawing/2014/main" id="{BAAACD83-B961-AB46-B563-4E2C90FBD978}"/>
              </a:ext>
            </a:extLst>
          </p:cNvPr>
          <p:cNvPicPr/>
          <p:nvPr/>
        </p:nvPicPr>
        <p:blipFill>
          <a:blip r:embed="rId4">
            <a:grayscl/>
            <a:biLevel thresh="5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588" y="1819938"/>
            <a:ext cx="2218690" cy="163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35089[1]">
            <a:extLst>
              <a:ext uri="{FF2B5EF4-FFF2-40B4-BE49-F238E27FC236}">
                <a16:creationId xmlns:a16="http://schemas.microsoft.com/office/drawing/2014/main" id="{D58701DE-FE15-4549-81E9-DF1A806D6065}"/>
              </a:ext>
            </a:extLst>
          </p:cNvPr>
          <p:cNvPicPr/>
          <p:nvPr/>
        </p:nvPicPr>
        <p:blipFill>
          <a:blip r:embed="rId4">
            <a:grayscl/>
            <a:biLevel thresh="5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6697" y="1865324"/>
            <a:ext cx="2158550" cy="163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F0F659-D4F9-514D-9D6D-9BC9B0D105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7197" y="-9758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1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9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26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qu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i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e</a:t>
            </a:r>
            <a:r>
              <a:rPr lang="en-US" sz="8000" dirty="0">
                <a:latin typeface="Century Gothic" panose="020B0502020202020204" pitchFamily="34" charset="0"/>
              </a:rPr>
              <a:t>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quiet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5" end="496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84969" y="-1103788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78E8320-7280-40C6-ADCF-7C515E883CAE}"/>
              </a:ext>
            </a:extLst>
          </p:cNvPr>
          <p:cNvSpPr/>
          <p:nvPr/>
        </p:nvSpPr>
        <p:spPr>
          <a:xfrm>
            <a:off x="8165432" y="4539916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588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369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Anteater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658492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200" b="1" dirty="0">
                <a:latin typeface="Century Gothic" panose="020B0502020202020204" pitchFamily="34" charset="0"/>
              </a:rPr>
              <a:t>These compound words are made up of two smaller words.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830452" y="2527239"/>
            <a:ext cx="28638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9214" y="3356841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1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9607" y="3344696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2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38870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  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463279" y="2527240"/>
            <a:ext cx="3757807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078962" y="2525405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580362" y="3381893"/>
            <a:ext cx="1448496" cy="12907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147179" y="3381893"/>
            <a:ext cx="2391407" cy="382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8505A2D-A2AE-9042-AE54-BEA42559B73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22" y="2234418"/>
            <a:ext cx="1932940" cy="1062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3A160F-EB03-EC4D-90DC-0CA05E0E1AE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601" y="2347051"/>
            <a:ext cx="1775078" cy="106235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500802-9468-194F-A3CA-B2990E3978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316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340" y="-944730"/>
            <a:ext cx="812800" cy="812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E66AC4-E6F6-46EB-9335-9EEDB8B2C1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8879" y="-9064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8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390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/>
      <p:bldP spid="4" grpId="0" build="p"/>
      <p:bldP spid="19" grpId="0"/>
      <p:bldP spid="2" grpId="0"/>
      <p:bldP spid="6" grpId="0"/>
      <p:bldP spid="8" grpId="0"/>
      <p:bldP spid="8" grpId="1"/>
      <p:bldP spid="9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out  side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outside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1" end="571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91297" y="-1098737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998E07-B76B-4A88-8453-3BAD28ECAF89}"/>
              </a:ext>
            </a:extLst>
          </p:cNvPr>
          <p:cNvSpPr/>
          <p:nvPr/>
        </p:nvSpPr>
        <p:spPr>
          <a:xfrm>
            <a:off x="8165432" y="4539916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858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every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one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everyone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4" end="23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1198" y="-1040390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2CAC6FD-38CE-4548-86F4-590049BD1853}"/>
              </a:ext>
            </a:extLst>
          </p:cNvPr>
          <p:cNvSpPr/>
          <p:nvPr/>
        </p:nvSpPr>
        <p:spPr>
          <a:xfrm>
            <a:off x="8165432" y="4539916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5819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D459AE-D3E0-4DD9-83F4-D5BB575F1BAF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311DFDD-235C-401D-A26E-5D96C5A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27033"/>
            <a:ext cx="9144000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Dividing Words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FD6D3-67A3-410F-885D-FD9785927C4C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DC4E871-D26E-41AC-9B73-F0764BF0E7E7}"/>
              </a:ext>
            </a:extLst>
          </p:cNvPr>
          <p:cNvSpPr txBox="1">
            <a:spLocks/>
          </p:cNvSpPr>
          <p:nvPr/>
        </p:nvSpPr>
        <p:spPr>
          <a:xfrm>
            <a:off x="-1" y="2920095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Into Syllables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1FF984-E112-49D5-BABE-7D7D927BEB3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EE44CF-99F1-4178-ACB1-114E9C7A658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EB14D9-A7AD-4147-9F07-F60B52AC99AD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D1A7C0-4610-454E-8D63-3AE7F7FC9C9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" end="24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805" y="5962747"/>
            <a:ext cx="812800" cy="812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5A096B-6491-2449-9539-67C0590351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4205" y="-9774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4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7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every  where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everywhere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8" end="373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7459" y="-92484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E9B413E-3AE6-4920-83D5-2E2FCD44DE73}"/>
              </a:ext>
            </a:extLst>
          </p:cNvPr>
          <p:cNvSpPr/>
          <p:nvPr/>
        </p:nvSpPr>
        <p:spPr>
          <a:xfrm>
            <a:off x="8165432" y="4539916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7670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Foxes Suffixes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dirty="0">
                <a:latin typeface="Century Gothic" panose="020B0502020202020204" pitchFamily="34" charset="0"/>
              </a:rPr>
              <a:t>Focus on your base word.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6986" y="3926333"/>
            <a:ext cx="85153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fox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9" y="251571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spc="-100" dirty="0">
                <a:latin typeface="Century Gothic" panose="020B0502020202020204" pitchFamily="34" charset="0"/>
              </a:rPr>
              <a:t>fox </a:t>
            </a:r>
            <a:r>
              <a:rPr lang="en-US" sz="8000" b="1" u="sng" spc="100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spc="1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56385" y="244536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lip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9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841" y="11001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20221" y="2017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713A98-980B-4797-8773-F9E5CFC7AFBE}"/>
              </a:ext>
            </a:extLst>
          </p:cNvPr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69F2F2-024B-3840-8F62-4001AF815275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980725"/>
            <a:ext cx="2035738" cy="16231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6E0A8-3E99-524E-A421-53DA327BEA3E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549" y="1015390"/>
            <a:ext cx="1944691" cy="16172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E247E0-C075-3943-A3C1-D391C71DEB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002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17480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720E45-1034-40C5-8A1D-65E8F726E1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65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7440" y="-9552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5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129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  <p:bldP spid="4" grpId="0" build="p"/>
      <p:bldP spid="7" grpId="0"/>
      <p:bldP spid="7" grpId="1"/>
      <p:bldP spid="19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pet</a:t>
            </a:r>
            <a:r>
              <a:rPr lang="en-US" sz="8000" i="1" dirty="0" err="1">
                <a:latin typeface="Century Gothic" panose="020B0502020202020204" pitchFamily="34" charset="0"/>
              </a:rPr>
              <a:t>t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petted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04" end="32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4959" y="-106528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00A02BB-119E-4E8B-AF6F-884C0CA1AE0D}"/>
              </a:ext>
            </a:extLst>
          </p:cNvPr>
          <p:cNvSpPr/>
          <p:nvPr/>
        </p:nvSpPr>
        <p:spPr>
          <a:xfrm>
            <a:off x="8165432" y="4539916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035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77517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join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9313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joined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8" end="416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0722" y="-104039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5856C10-192F-4153-BBD9-65ABA062966E}"/>
              </a:ext>
            </a:extLst>
          </p:cNvPr>
          <p:cNvSpPr/>
          <p:nvPr/>
        </p:nvSpPr>
        <p:spPr>
          <a:xfrm>
            <a:off x="8165432" y="4539916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59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glow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08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glowed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4" end="292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1477" y="-861581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43AF191-AD26-46B8-8F05-DB44208429AE}"/>
              </a:ext>
            </a:extLst>
          </p:cNvPr>
          <p:cNvSpPr/>
          <p:nvPr/>
        </p:nvSpPr>
        <p:spPr>
          <a:xfrm>
            <a:off x="8165432" y="4539916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2239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appear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appeared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02" end="376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6488" y="-843792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F59AC1-E1C6-4AF6-912A-5A29A53511C4}"/>
              </a:ext>
            </a:extLst>
          </p:cNvPr>
          <p:cNvSpPr/>
          <p:nvPr/>
        </p:nvSpPr>
        <p:spPr>
          <a:xfrm>
            <a:off x="8165432" y="4539916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421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happen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happened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2043" y="-1081486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6E5C77-A19D-4C1D-AAB3-57D5EB73C28F}"/>
              </a:ext>
            </a:extLst>
          </p:cNvPr>
          <p:cNvSpPr/>
          <p:nvPr/>
        </p:nvSpPr>
        <p:spPr>
          <a:xfrm>
            <a:off x="8165432" y="4539916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087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sleep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sleeping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52" end="67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9877" y="-104039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9C2ADBF-2FF3-4B29-A92A-D8FA1C6A5A95}"/>
              </a:ext>
            </a:extLst>
          </p:cNvPr>
          <p:cNvSpPr/>
          <p:nvPr/>
        </p:nvSpPr>
        <p:spPr>
          <a:xfrm>
            <a:off x="8165432" y="4539916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9583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joy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ful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joyful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0" end="65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6207" y="-1180676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73CE37-71A2-485E-84EC-8BF49A38E9E1}"/>
              </a:ext>
            </a:extLst>
          </p:cNvPr>
          <p:cNvSpPr/>
          <p:nvPr/>
        </p:nvSpPr>
        <p:spPr>
          <a:xfrm>
            <a:off x="8165432" y="4539916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396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bright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ly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brightly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6" end="329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2933" y="-1098737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0E9598-66BA-4AEF-87D3-CABB14A1C408}"/>
              </a:ext>
            </a:extLst>
          </p:cNvPr>
          <p:cNvSpPr/>
          <p:nvPr/>
        </p:nvSpPr>
        <p:spPr>
          <a:xfrm>
            <a:off x="8165432" y="4539916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528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5055" y="2951292"/>
            <a:ext cx="294503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dirty="0">
                <a:latin typeface="Century Gothic" panose="020B0502020202020204" pitchFamily="34" charset="0"/>
              </a:rPr>
              <a:t>     it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2546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Rabbit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" y="1576306"/>
            <a:ext cx="9143999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When you see two consonants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divide between the consonants.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" y="4091476"/>
            <a:ext cx="8820144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dirty="0">
                <a:latin typeface="Century Gothic" panose="020B0502020202020204" pitchFamily="34" charset="0"/>
              </a:rPr>
              <a:t>it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0995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bb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48200" y="304036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325566[1]">
            <a:extLst>
              <a:ext uri="{FF2B5EF4-FFF2-40B4-BE49-F238E27FC236}">
                <a16:creationId xmlns:a16="http://schemas.microsoft.com/office/drawing/2014/main" id="{2C3F93C7-78D1-B542-9FEA-8FA8D46858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62716"/>
            <a:ext cx="1369060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325566[1]">
            <a:extLst>
              <a:ext uri="{FF2B5EF4-FFF2-40B4-BE49-F238E27FC236}">
                <a16:creationId xmlns:a16="http://schemas.microsoft.com/office/drawing/2014/main" id="{553F5934-2ADD-0945-93B1-CAE2977920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9341" y="752708"/>
            <a:ext cx="1316009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F35930-4250-3142-BF31-FC74B8347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300" y="-13176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6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320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high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est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highest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7" end="401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1832" y="-1098737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94D72FB-C1A4-49B6-AC6D-232606DE24AF}"/>
              </a:ext>
            </a:extLst>
          </p:cNvPr>
          <p:cNvSpPr/>
          <p:nvPr/>
        </p:nvSpPr>
        <p:spPr>
          <a:xfrm>
            <a:off x="8165432" y="4539916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355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Other Syllable Divisions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886044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Some words don’t fit so neatly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into standard syllable division patterns.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275316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ang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el</a:t>
            </a:r>
            <a:endParaRPr lang="en-US" sz="8000" b="1" dirty="0">
              <a:solidFill>
                <a:srgbClr val="FE9202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" y="400115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angel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574504" y="514748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ther-BANANA">
            <a:hlinkClick r:id="" action="ppaction://media"/>
            <a:extLst>
              <a:ext uri="{FF2B5EF4-FFF2-40B4-BE49-F238E27FC236}">
                <a16:creationId xmlns:a16="http://schemas.microsoft.com/office/drawing/2014/main" id="{19376D86-6C8D-42E0-A011-A1ADACCB23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1899" y="1412687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1E3A55-DA75-4D61-9971-44AD7E025630}"/>
              </a:ext>
            </a:extLst>
          </p:cNvPr>
          <p:cNvSpPr/>
          <p:nvPr/>
        </p:nvSpPr>
        <p:spPr>
          <a:xfrm>
            <a:off x="114300" y="140454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2999" y="-1975286"/>
            <a:ext cx="812800" cy="812800"/>
          </a:xfrm>
          <a:prstGeom prst="rect">
            <a:avLst/>
          </a:prstGeom>
        </p:spPr>
      </p:pic>
      <p:pic>
        <p:nvPicPr>
          <p:cNvPr id="5" name="NEWLOUD_011018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26857" y="-12154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8354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20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37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7" grpId="0"/>
      <p:bldP spid="19" grpId="0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Beth le hem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Bethlehem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20" end="236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2804" y="-1331241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4F1E0C8-07D0-44F1-9CE5-53B0EBDF6AD2}"/>
              </a:ext>
            </a:extLst>
          </p:cNvPr>
          <p:cNvSpPr/>
          <p:nvPr/>
        </p:nvSpPr>
        <p:spPr>
          <a:xfrm>
            <a:off x="8165432" y="4539916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621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</a:t>
            </a:r>
            <a:r>
              <a:rPr lang="en-US" sz="8000" dirty="0" err="1">
                <a:latin typeface="Century Gothic" panose="020B0502020202020204" pitchFamily="34" charset="0"/>
              </a:rPr>
              <a:t>ppeared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appeared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" end="367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948" y="-1247582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C454A8-632B-477E-8576-239002FDA525}"/>
              </a:ext>
            </a:extLst>
          </p:cNvPr>
          <p:cNvSpPr/>
          <p:nvPr/>
        </p:nvSpPr>
        <p:spPr>
          <a:xfrm>
            <a:off x="8165432" y="4539916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023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</a:t>
            </a:r>
            <a:r>
              <a:rPr lang="en-US" sz="8000" dirty="0" err="1">
                <a:latin typeface="Century Gothic" panose="020B0502020202020204" pitchFamily="34" charset="0"/>
              </a:rPr>
              <a:t>mazed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amazed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" end="728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9404" y="-1247582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E768DFD-1582-42AA-828E-888221500EA8}"/>
              </a:ext>
            </a:extLst>
          </p:cNvPr>
          <p:cNvSpPr/>
          <p:nvPr/>
        </p:nvSpPr>
        <p:spPr>
          <a:xfrm>
            <a:off x="8165432" y="4539916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6559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she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p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h</a:t>
            </a:r>
            <a:r>
              <a:rPr lang="en-US" sz="8000" dirty="0">
                <a:latin typeface="Century Gothic" panose="020B0502020202020204" pitchFamily="34" charset="0"/>
              </a:rPr>
              <a:t>erds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shepherds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0" end="624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55248" y="-1147223"/>
            <a:ext cx="812800" cy="812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0554E5-580F-46A7-B9A2-143AE58A8E3F}"/>
              </a:ext>
            </a:extLst>
          </p:cNvPr>
          <p:cNvSpPr/>
          <p:nvPr/>
        </p:nvSpPr>
        <p:spPr>
          <a:xfrm>
            <a:off x="8165432" y="4539916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2422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a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r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8000" dirty="0">
                <a:latin typeface="Century Gothic" panose="020B0502020202020204" pitchFamily="34" charset="0"/>
              </a:rPr>
              <a:t>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army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6" end="516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68090" y="-1147223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0213617-C5A1-4CFE-98EF-FE9CFFF21743}"/>
              </a:ext>
            </a:extLst>
          </p:cNvPr>
          <p:cNvSpPr/>
          <p:nvPr/>
        </p:nvSpPr>
        <p:spPr>
          <a:xfrm>
            <a:off x="8165432" y="4539916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8501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p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p</a:t>
            </a:r>
            <a:r>
              <a:rPr lang="en-US" sz="8000" dirty="0">
                <a:latin typeface="Century Gothic" panose="020B0502020202020204" pitchFamily="34" charset="0"/>
              </a:rPr>
              <a:t>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happen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48" end="761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2655" y="-1103788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835177-D354-4A18-BCB4-5EBB684E4598}"/>
              </a:ext>
            </a:extLst>
          </p:cNvPr>
          <p:cNvSpPr/>
          <p:nvPr/>
        </p:nvSpPr>
        <p:spPr>
          <a:xfrm>
            <a:off x="8165432" y="4539916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105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55455" y="3094445"/>
            <a:ext cx="265810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 err="1">
                <a:latin typeface="Century Gothic" panose="020B0502020202020204" pitchFamily="34" charset="0"/>
              </a:rPr>
              <a:t>ti</a:t>
            </a:r>
            <a:r>
              <a:rPr lang="en-US" sz="7400" spc="300" dirty="0">
                <a:latin typeface="Century Gothic" panose="020B0502020202020204" pitchFamily="34" charset="0"/>
              </a:rPr>
              <a:t>  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95640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Tiger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66374"/>
            <a:ext cx="8743188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 after the first vowel.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first.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60861" y="4165096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ti</a:t>
            </a:r>
            <a:r>
              <a:rPr lang="en-US" sz="7400" dirty="0">
                <a:latin typeface="Century Gothic" panose="020B0502020202020204" pitchFamily="34" charset="0"/>
              </a:rPr>
              <a:t>  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7353" y="3257149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316451" y="3215758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li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4992073"/>
            <a:ext cx="609600" cy="6096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144" y="482841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58240" y="-895999"/>
            <a:ext cx="685760" cy="5884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183858[1]">
            <a:extLst>
              <a:ext uri="{FF2B5EF4-FFF2-40B4-BE49-F238E27FC236}">
                <a16:creationId xmlns:a16="http://schemas.microsoft.com/office/drawing/2014/main" id="{EC74F70E-F7B6-7544-B877-770B8D59A1F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398" y="937231"/>
            <a:ext cx="1647189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83858[1]">
            <a:extLst>
              <a:ext uri="{FF2B5EF4-FFF2-40B4-BE49-F238E27FC236}">
                <a16:creationId xmlns:a16="http://schemas.microsoft.com/office/drawing/2014/main" id="{2AFF167B-D9D1-1245-B90E-3EB8718F9451}"/>
              </a:ext>
            </a:extLst>
          </p:cNvPr>
          <p:cNvPicPr/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12" y="942186"/>
            <a:ext cx="1647190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068F5C-48E7-7549-9044-16A1A3918C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976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5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37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uiExpand="1"/>
      <p:bldP spid="3" grpId="0"/>
      <p:bldP spid="4" grpId="0" uiExpand="1" build="p"/>
      <p:bldP spid="19" grpId="0" uiExpand="1"/>
      <p:bldP spid="19" grpId="1"/>
      <p:bldP spid="9" grpId="0" uiExpand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Sa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 err="1">
                <a:latin typeface="Century Gothic" panose="020B0502020202020204" pitchFamily="34" charset="0"/>
              </a:rPr>
              <a:t>ior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Savior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35" end="380.666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0308" y="-1040566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CC7F19A-3517-4517-9347-83FED363B057}"/>
              </a:ext>
            </a:extLst>
          </p:cNvPr>
          <p:cNvSpPr/>
          <p:nvPr/>
        </p:nvSpPr>
        <p:spPr>
          <a:xfrm>
            <a:off x="8165432" y="4539916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480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Je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 err="1">
                <a:latin typeface="Century Gothic" panose="020B0502020202020204" pitchFamily="34" charset="0"/>
              </a:rPr>
              <a:t>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Jesus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66" end="383.666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9750" y="-1040566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FDD582-012C-4C85-9F1B-503B51775D1A}"/>
              </a:ext>
            </a:extLst>
          </p:cNvPr>
          <p:cNvSpPr/>
          <p:nvPr/>
        </p:nvSpPr>
        <p:spPr>
          <a:xfrm>
            <a:off x="8165432" y="4539916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087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53088</TotalTime>
  <Words>236</Words>
  <Application>Microsoft Macintosh PowerPoint</Application>
  <PresentationFormat>On-screen Show (16:10)</PresentationFormat>
  <Paragraphs>101</Paragraphs>
  <Slides>34</Slides>
  <Notes>0</Notes>
  <HiddenSlides>0</HiddenSlides>
  <MMClips>44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Office Theme</vt:lpstr>
      <vt:lpstr>PowerPoint Presentation</vt:lpstr>
      <vt:lpstr>Dividing Words</vt:lpstr>
      <vt:lpstr>Rabbit Words</vt:lpstr>
      <vt:lpstr>PowerPoint Presentation</vt:lpstr>
      <vt:lpstr>PowerPoint Presentation</vt:lpstr>
      <vt:lpstr>PowerPoint Presentation</vt:lpstr>
      <vt:lpstr>Tiger Words</vt:lpstr>
      <vt:lpstr>PowerPoint Presentation</vt:lpstr>
      <vt:lpstr>PowerPoint Presentation</vt:lpstr>
      <vt:lpstr>PowerPoint Presentation</vt:lpstr>
      <vt:lpstr>PowerPoint Presentation</vt:lpstr>
      <vt:lpstr>Camel Words</vt:lpstr>
      <vt:lpstr>PowerPoint Presentation</vt:lpstr>
      <vt:lpstr>PowerPoint Presentation</vt:lpstr>
      <vt:lpstr>Lion Words</vt:lpstr>
      <vt:lpstr>PowerPoint Presentation</vt:lpstr>
      <vt:lpstr>Anteater Words</vt:lpstr>
      <vt:lpstr>PowerPoint Presentation</vt:lpstr>
      <vt:lpstr>PowerPoint Presentation</vt:lpstr>
      <vt:lpstr>PowerPoint Presentation</vt:lpstr>
      <vt:lpstr>Foxes Suffixes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Syllable Divisions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409</cp:revision>
  <dcterms:created xsi:type="dcterms:W3CDTF">2017-01-10T01:35:56Z</dcterms:created>
  <dcterms:modified xsi:type="dcterms:W3CDTF">2018-03-13T00:44:30Z</dcterms:modified>
</cp:coreProperties>
</file>