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324" r:id="rId2"/>
    <p:sldId id="370" r:id="rId3"/>
    <p:sldId id="371" r:id="rId4"/>
    <p:sldId id="296" r:id="rId5"/>
    <p:sldId id="297" r:id="rId6"/>
    <p:sldId id="328" r:id="rId7"/>
    <p:sldId id="329" r:id="rId8"/>
    <p:sldId id="330" r:id="rId9"/>
    <p:sldId id="372" r:id="rId10"/>
    <p:sldId id="301" r:id="rId11"/>
    <p:sldId id="303" r:id="rId12"/>
    <p:sldId id="342" r:id="rId13"/>
    <p:sldId id="349" r:id="rId14"/>
    <p:sldId id="343" r:id="rId15"/>
    <p:sldId id="373" r:id="rId16"/>
    <p:sldId id="308" r:id="rId17"/>
    <p:sldId id="350" r:id="rId18"/>
    <p:sldId id="351" r:id="rId19"/>
    <p:sldId id="352" r:id="rId20"/>
    <p:sldId id="374" r:id="rId21"/>
    <p:sldId id="331" r:id="rId22"/>
    <p:sldId id="325" r:id="rId23"/>
    <p:sldId id="332" r:id="rId24"/>
    <p:sldId id="333" r:id="rId25"/>
    <p:sldId id="382" r:id="rId26"/>
    <p:sldId id="335" r:id="rId27"/>
    <p:sldId id="384" r:id="rId28"/>
    <p:sldId id="385" r:id="rId29"/>
    <p:sldId id="375" r:id="rId30"/>
    <p:sldId id="337" r:id="rId31"/>
    <p:sldId id="344" r:id="rId32"/>
    <p:sldId id="345" r:id="rId33"/>
    <p:sldId id="353" r:id="rId34"/>
    <p:sldId id="376" r:id="rId35"/>
    <p:sldId id="348" r:id="rId36"/>
    <p:sldId id="314" r:id="rId37"/>
    <p:sldId id="355" r:id="rId38"/>
    <p:sldId id="356" r:id="rId39"/>
    <p:sldId id="383" r:id="rId40"/>
    <p:sldId id="377" r:id="rId41"/>
    <p:sldId id="317" r:id="rId42"/>
    <p:sldId id="379" r:id="rId43"/>
    <p:sldId id="357" r:id="rId44"/>
    <p:sldId id="381" r:id="rId45"/>
    <p:sldId id="323" r:id="rId46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9202"/>
    <a:srgbClr val="1506D4"/>
    <a:srgbClr val="99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5512" autoAdjust="0"/>
    <p:restoredTop sz="94280" autoAdjust="0"/>
  </p:normalViewPr>
  <p:slideViewPr>
    <p:cSldViewPr snapToGrid="0">
      <p:cViewPr varScale="1">
        <p:scale>
          <a:sx n="44" d="100"/>
          <a:sy n="44" d="100"/>
        </p:scale>
        <p:origin x="200" y="250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AA139-AC96-EB45-87E2-86A918BBEC0B}" type="datetimeFigureOut">
              <a:rPr lang="en-US" smtClean="0"/>
              <a:t>11/8/18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E0BF6-30B1-764D-964F-5028B4F8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7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audio" Target="../media/media44.m4a"/><Relationship Id="rId5" Type="http://schemas.microsoft.com/office/2007/relationships/media" Target="../media/media44.m4a"/><Relationship Id="rId4" Type="http://schemas.openxmlformats.org/officeDocument/2006/relationships/audio" Target="../media/media43.mp3"/><Relationship Id="rId9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audio" Target="../media/media47.m4a"/><Relationship Id="rId5" Type="http://schemas.microsoft.com/office/2007/relationships/media" Target="../media/media47.m4a"/><Relationship Id="rId4" Type="http://schemas.openxmlformats.org/officeDocument/2006/relationships/audio" Target="../media/media46.mp3"/><Relationship Id="rId9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391120" y="2702136"/>
            <a:ext cx="4165951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800" dirty="0">
                <a:latin typeface="Century Gothic" panose="020B0502020202020204" pitchFamily="34" charset="0"/>
              </a:rPr>
              <a:t>Syllable Charts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-346211" y="459931"/>
            <a:ext cx="2998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56478" y="1900670"/>
            <a:ext cx="8593891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C48E067-2079-4609-BBA1-BA4F717FBD2E}"/>
              </a:ext>
            </a:extLst>
          </p:cNvPr>
          <p:cNvSpPr txBox="1"/>
          <p:nvPr/>
        </p:nvSpPr>
        <p:spPr>
          <a:xfrm>
            <a:off x="3487265" y="340554"/>
            <a:ext cx="4821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entury Gothic" panose="020B0502020202020204" pitchFamily="34" charset="0"/>
              </a:rPr>
              <a:t>49. Growing as </a:t>
            </a:r>
          </a:p>
          <a:p>
            <a:r>
              <a:rPr lang="en-US" sz="4800" b="1" dirty="0">
                <a:latin typeface="Century Gothic" panose="020B0502020202020204" pitchFamily="34" charset="0"/>
              </a:rPr>
              <a:t>a Christian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13" name="Picture 12" descr="../../01_SyllableBible/IVANSdrawings/ImagesForReadWithMeBible/FINAL_sent_to_FreeBibleImages_300dpi/49_53_I_Am_Alive/ChildrenAroundTheWorld/HispanicGirl.jpg">
            <a:extLst>
              <a:ext uri="{FF2B5EF4-FFF2-40B4-BE49-F238E27FC236}">
                <a16:creationId xmlns:a16="http://schemas.microsoft.com/office/drawing/2014/main" id="{270F687C-82C7-407B-A330-A47A90CB042C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3" t="2554" r="21795" b="7057"/>
          <a:stretch/>
        </p:blipFill>
        <p:spPr bwMode="auto">
          <a:xfrm>
            <a:off x="1916071" y="2165025"/>
            <a:ext cx="1294862" cy="30625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16" name="Picture 15" descr="../../Desktop/praying-155627_1280.png">
            <a:extLst>
              <a:ext uri="{FF2B5EF4-FFF2-40B4-BE49-F238E27FC236}">
                <a16:creationId xmlns:a16="http://schemas.microsoft.com/office/drawing/2014/main" id="{9871E0F1-DAE0-4434-81E4-F567CDD26F0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1" y="2647753"/>
            <a:ext cx="1246143" cy="2409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A10D43-E4B0-784D-AB2E-B8FBE8CEBD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9671" y="-1987544"/>
            <a:ext cx="812800" cy="812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9DA89BD-0F44-D74D-B341-E33EE10DFE4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118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  <p:bldP spid="17" grpId="0"/>
      <p:bldP spid="14" grpId="0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6307" y="1150243"/>
            <a:ext cx="1126704" cy="1172618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587686" y="2134892"/>
            <a:ext cx="1321769" cy="117261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>
                <a:latin typeface="Century Gothic" panose="020B0502020202020204" pitchFamily="34" charset="0"/>
              </a:rPr>
              <a:t>                                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CE5F9F-FE5E-4ECC-A4C4-28AC261A3C7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053E7C-C685-41DA-94E4-36A68969D308}"/>
              </a:ext>
            </a:extLst>
          </p:cNvPr>
          <p:cNvSpPr/>
          <p:nvPr/>
        </p:nvSpPr>
        <p:spPr>
          <a:xfrm>
            <a:off x="1585779" y="3199802"/>
            <a:ext cx="3304871" cy="1120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liever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                                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8B392C-1B4F-4CD5-9BD3-9AA22FB0D42D}"/>
              </a:ext>
            </a:extLst>
          </p:cNvPr>
          <p:cNvSpPr/>
          <p:nvPr/>
        </p:nvSpPr>
        <p:spPr>
          <a:xfrm>
            <a:off x="5140147" y="1118457"/>
            <a:ext cx="2272025" cy="1120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J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sus                                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5FCB69-E623-4DF6-B929-04F55C24455A}"/>
              </a:ext>
            </a:extLst>
          </p:cNvPr>
          <p:cNvSpPr/>
          <p:nvPr/>
        </p:nvSpPr>
        <p:spPr>
          <a:xfrm>
            <a:off x="5140147" y="2338028"/>
            <a:ext cx="203936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ven</a:t>
            </a:r>
            <a:endParaRPr lang="en-US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EB0715-D43C-B74D-8B2C-85D43D6037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283" y="-1518703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1084EB-C2C6-CE42-B018-6AAC97A7C99A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264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2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8" grpId="0"/>
      <p:bldP spid="13" grpId="0" animBg="1"/>
      <p:bldP spid="2" grpId="0"/>
      <p:bldP spid="4" grpId="0"/>
      <p:bldP spid="5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3975" y="1571585"/>
            <a:ext cx="2772891" cy="1105718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 </a:t>
            </a:r>
            <a:r>
              <a:rPr lang="en-US" sz="5000" dirty="0" err="1">
                <a:latin typeface="Century Gothic" panose="020B0502020202020204" pitchFamily="34" charset="0"/>
              </a:rPr>
              <a:t>ble</a:t>
            </a: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68602" y="2930366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09630" y="1464252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27F296-9E3D-A948-ACE4-C4241FA670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283" y="-1533236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55BA63A-2656-CA44-AB5D-D8E2AF8C323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0DF5028-0ED8-7B4F-8C46-B1AF5D42933C}"/>
              </a:ext>
            </a:extLst>
          </p:cNvPr>
          <p:cNvSpPr txBox="1">
            <a:spLocks/>
          </p:cNvSpPr>
          <p:nvPr/>
        </p:nvSpPr>
        <p:spPr>
          <a:xfrm>
            <a:off x="3363975" y="2930365"/>
            <a:ext cx="2591325" cy="86114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lent</a:t>
            </a: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157636070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9" grpId="0" animBg="1"/>
      <p:bldP spid="10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8009" y="1845947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54548" y="1845947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>
                <a:latin typeface="Century Gothic" panose="020B0502020202020204" pitchFamily="34" charset="0"/>
              </a:rPr>
              <a:t>pen</a:t>
            </a: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AB97B2-EF65-1E46-819D-6039B672D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283" y="-1533239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E58DC3-9B24-CD4A-94EE-17AD24A3C63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464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8" grpId="0" uiExpand="1" build="p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4049" y="1956688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 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FCD779-F41A-9C42-8BF9-6FB4EDAC79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271" y="-1475908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D8DE9C-64CE-0843-8EAF-7B7488237308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255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2238" y="1286748"/>
            <a:ext cx="4025590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    need 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sz="45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43E89B-DE84-4CE8-8907-BB46964AC78F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B0E372-34ED-2240-843D-B728331778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283" y="-1450125"/>
            <a:ext cx="812800" cy="8128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0EE1E0-BA7E-2C4E-A158-8CAD61E4A325}"/>
              </a:ext>
            </a:extLst>
          </p:cNvPr>
          <p:cNvSpPr txBox="1">
            <a:spLocks/>
          </p:cNvSpPr>
          <p:nvPr/>
        </p:nvSpPr>
        <p:spPr>
          <a:xfrm>
            <a:off x="2433918" y="2756960"/>
            <a:ext cx="4405933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    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prob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 ab 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BB1FE3-E243-504A-95C2-5D067C5EEA73}"/>
              </a:ext>
            </a:extLst>
          </p:cNvPr>
          <p:cNvSpPr/>
          <p:nvPr/>
        </p:nvSpPr>
        <p:spPr>
          <a:xfrm>
            <a:off x="8284743" y="-86503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703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 silent e syllable has 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one consonant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a silent e at 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c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4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1164" y="923753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498CAA-91A5-4772-851F-A556EAFAA026}"/>
              </a:ext>
            </a:extLst>
          </p:cNvPr>
          <p:cNvSpPr txBox="1">
            <a:spLocks/>
          </p:cNvSpPr>
          <p:nvPr/>
        </p:nvSpPr>
        <p:spPr>
          <a:xfrm>
            <a:off x="3101164" y="3104025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3030402" y="2013889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endParaRPr lang="en-US" sz="4500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1DAF88-50E9-834E-8AC0-96264B6695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2445" y="-1463971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FA27C8-E583-BC4F-AFBD-A8428B48E9C9}"/>
              </a:ext>
            </a:extLst>
          </p:cNvPr>
          <p:cNvSpPr/>
          <p:nvPr/>
        </p:nvSpPr>
        <p:spPr>
          <a:xfrm>
            <a:off x="8284743" y="-86503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22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4" grpId="0" build="p"/>
      <p:bldP spid="5" grpId="0" build="p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0402" y="2003994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AC743A-445C-914C-A82D-2459F5ACF7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9614" y="-1487057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7CF2F4-2B48-5846-93B3-884DDB0FA4E2}"/>
              </a:ext>
            </a:extLst>
          </p:cNvPr>
          <p:cNvSpPr/>
          <p:nvPr/>
        </p:nvSpPr>
        <p:spPr>
          <a:xfrm>
            <a:off x="8284743" y="-86503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797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1849" y="1302954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498CAA-91A5-4772-851F-A556EAFAA026}"/>
              </a:ext>
            </a:extLst>
          </p:cNvPr>
          <p:cNvSpPr txBox="1">
            <a:spLocks/>
          </p:cNvSpPr>
          <p:nvPr/>
        </p:nvSpPr>
        <p:spPr>
          <a:xfrm>
            <a:off x="1529508" y="2857500"/>
            <a:ext cx="2227152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4273518" y="1302954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B1B895-3898-4FC1-92D2-3A3567417EB7}"/>
              </a:ext>
            </a:extLst>
          </p:cNvPr>
          <p:cNvSpPr txBox="1">
            <a:spLocks/>
          </p:cNvSpPr>
          <p:nvPr/>
        </p:nvSpPr>
        <p:spPr>
          <a:xfrm>
            <a:off x="4364958" y="2904270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FFE86D-B287-4844-A8DE-187D95109C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883" y="-1495035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D10D68-5FC2-A54B-9B0F-5DDBF27D69F8}"/>
              </a:ext>
            </a:extLst>
          </p:cNvPr>
          <p:cNvSpPr/>
          <p:nvPr/>
        </p:nvSpPr>
        <p:spPr>
          <a:xfrm>
            <a:off x="8284743" y="-86503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57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2230" y="1821049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4818612" y="1821049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384386-6616-A847-B30A-92BCB30D75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283" y="-1487057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55B0F3-DDAF-314B-B199-87907B303678}"/>
              </a:ext>
            </a:extLst>
          </p:cNvPr>
          <p:cNvSpPr/>
          <p:nvPr/>
        </p:nvSpPr>
        <p:spPr>
          <a:xfrm>
            <a:off x="8284743" y="-86503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783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build="p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60868"/>
            <a:ext cx="914400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 dirty="0">
                <a:latin typeface="Century Gothic" panose="020B0502020202020204" pitchFamily="34" charset="0"/>
              </a:rPr>
            </a:br>
            <a:r>
              <a:rPr lang="en-US" sz="84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Syllable Types</a:t>
            </a:r>
            <a:endParaRPr lang="en-US" sz="8400" dirty="0">
              <a:solidFill>
                <a:srgbClr val="99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864" y="-15998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Many vowel teams 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one names 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 make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and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0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2747597" y="1495620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ai</a:t>
            </a:r>
            <a:r>
              <a:rPr lang="en-US" sz="5000" dirty="0">
                <a:latin typeface="Century Gothic" panose="020B0502020202020204" pitchFamily="34" charset="0"/>
              </a:rPr>
              <a:t>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CFFB-14B0-4F80-8213-77E26BE6F3B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473B0A-95B3-44DE-81A6-533204B80A03}"/>
              </a:ext>
            </a:extLst>
          </p:cNvPr>
          <p:cNvSpPr txBox="1">
            <a:spLocks/>
          </p:cNvSpPr>
          <p:nvPr/>
        </p:nvSpPr>
        <p:spPr>
          <a:xfrm>
            <a:off x="2836806" y="2717602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ai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8F8BACD-9ED2-430C-AEB1-CC988D3D9AD2}"/>
              </a:ext>
            </a:extLst>
          </p:cNvPr>
          <p:cNvSpPr txBox="1">
            <a:spLocks/>
          </p:cNvSpPr>
          <p:nvPr/>
        </p:nvSpPr>
        <p:spPr>
          <a:xfrm>
            <a:off x="4410678" y="1495620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DDE43B-D04B-6F41-B4FD-8BC3A8D0B7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283" y="-1463979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5393B84-D742-CF42-ADAB-7039993D0CCD}"/>
              </a:ext>
            </a:extLst>
          </p:cNvPr>
          <p:cNvSpPr/>
          <p:nvPr/>
        </p:nvSpPr>
        <p:spPr>
          <a:xfrm>
            <a:off x="8109931" y="-127699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216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uiExpand="1" build="p"/>
      <p:bldP spid="4" grpId="0" uiExpand="1" build="p"/>
      <p:bldP spid="5" grpId="0" uiExpand="1" build="p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435" y="930203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0A9B20-215C-4AB2-B237-65A90EDF5E88}"/>
              </a:ext>
            </a:extLst>
          </p:cNvPr>
          <p:cNvSpPr txBox="1">
            <a:spLocks/>
          </p:cNvSpPr>
          <p:nvPr/>
        </p:nvSpPr>
        <p:spPr>
          <a:xfrm>
            <a:off x="3233002" y="2011794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pr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FB2B4A-D9D8-4EC2-B14E-B97690B61A9C}"/>
              </a:ext>
            </a:extLst>
          </p:cNvPr>
          <p:cNvSpPr/>
          <p:nvPr/>
        </p:nvSpPr>
        <p:spPr>
          <a:xfrm>
            <a:off x="3467782" y="3486239"/>
            <a:ext cx="239841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pr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 </a:t>
            </a:r>
            <a:r>
              <a:rPr lang="en-US" sz="5000" dirty="0" err="1">
                <a:latin typeface="Century Gothic" panose="020B0502020202020204" pitchFamily="34" charset="0"/>
              </a:rPr>
              <a:t>er</a:t>
            </a:r>
            <a:endParaRPr lang="en-US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DAB42E-368A-AB4F-B08A-AADBCD5BB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3424" y="-1526932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9052A4B-01C7-214F-931E-03C4AE3D636E}"/>
              </a:ext>
            </a:extLst>
          </p:cNvPr>
          <p:cNvSpPr/>
          <p:nvPr/>
        </p:nvSpPr>
        <p:spPr>
          <a:xfrm>
            <a:off x="8284743" y="-86503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364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  <p:bldP spid="5" grpId="0"/>
      <p:bldP spid="2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1541" y="1939764"/>
            <a:ext cx="3880624" cy="1422712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be 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ie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 </a:t>
            </a:r>
            <a:r>
              <a:rPr lang="en-US" sz="5000" dirty="0" err="1">
                <a:latin typeface="Century Gothic" panose="020B0502020202020204" pitchFamily="34" charset="0"/>
              </a:rPr>
              <a:t>ers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07472" y="2889030"/>
            <a:ext cx="302469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3FB222-B235-4EED-A083-6D715C9802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4ABB66-72B4-5645-B2FA-89C184CAE6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283" y="-2053665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72E450-30E3-3B40-988F-BE53D083FF34}"/>
              </a:ext>
            </a:extLst>
          </p:cNvPr>
          <p:cNvSpPr/>
          <p:nvPr/>
        </p:nvSpPr>
        <p:spPr>
          <a:xfrm>
            <a:off x="8056143" y="-1240865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530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 nodePh="1">
                                  <p:stCondLst>
                                    <p:cond delay="730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8" grpId="0" uiExpand="1" build="p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7316" y="923753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15C627-CE96-46B2-BD2C-B8E542D8F59A}"/>
              </a:ext>
            </a:extLst>
          </p:cNvPr>
          <p:cNvSpPr/>
          <p:nvPr/>
        </p:nvSpPr>
        <p:spPr>
          <a:xfrm>
            <a:off x="3367929" y="2092558"/>
            <a:ext cx="1824538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F0F2C3-0D6A-4545-AF15-203F3A468259}"/>
              </a:ext>
            </a:extLst>
          </p:cNvPr>
          <p:cNvSpPr/>
          <p:nvPr/>
        </p:nvSpPr>
        <p:spPr>
          <a:xfrm>
            <a:off x="3367929" y="3433912"/>
            <a:ext cx="2350323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d y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AF9CB8-B6B9-E74D-9350-104024C71E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283" y="-1463977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62C8637-7A2A-B141-8F26-3BF24AE5838C}"/>
              </a:ext>
            </a:extLst>
          </p:cNvPr>
          <p:cNvSpPr/>
          <p:nvPr/>
        </p:nvSpPr>
        <p:spPr>
          <a:xfrm>
            <a:off x="8284743" y="-86503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153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  <p:bldP spid="2" grpId="0"/>
      <p:bldP spid="4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9876" y="923753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15C627-CE96-46B2-BD2C-B8E542D8F59A}"/>
              </a:ext>
            </a:extLst>
          </p:cNvPr>
          <p:cNvSpPr/>
          <p:nvPr/>
        </p:nvSpPr>
        <p:spPr>
          <a:xfrm>
            <a:off x="3028775" y="2249556"/>
            <a:ext cx="1932969" cy="1099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F0F2C3-0D6A-4545-AF15-203F3A468259}"/>
              </a:ext>
            </a:extLst>
          </p:cNvPr>
          <p:cNvSpPr/>
          <p:nvPr/>
        </p:nvSpPr>
        <p:spPr>
          <a:xfrm>
            <a:off x="3028775" y="3551932"/>
            <a:ext cx="2885726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ch es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357852-AF67-B842-910A-B38C13F66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283" y="-1505526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E56121-717B-C94A-B9CD-75D5B64EEA57}"/>
              </a:ext>
            </a:extLst>
          </p:cNvPr>
          <p:cNvSpPr/>
          <p:nvPr/>
        </p:nvSpPr>
        <p:spPr>
          <a:xfrm>
            <a:off x="8284743" y="-86503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10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  <p:bldP spid="2" grpId="0"/>
      <p:bldP spid="4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7380" y="1615423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17F937-1788-430D-964C-24347AEA58E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7248C4-876F-4C62-8C1B-ED3C05D00294}"/>
              </a:ext>
            </a:extLst>
          </p:cNvPr>
          <p:cNvSpPr txBox="1">
            <a:spLocks/>
          </p:cNvSpPr>
          <p:nvPr/>
        </p:nvSpPr>
        <p:spPr>
          <a:xfrm>
            <a:off x="4828223" y="1615423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kn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ow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786E13-7B80-2640-9AD8-3312435800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9738" y="-151936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851025-0A9F-1E46-B29F-3B41B6947091}"/>
              </a:ext>
            </a:extLst>
          </p:cNvPr>
          <p:cNvSpPr/>
          <p:nvPr/>
        </p:nvSpPr>
        <p:spPr>
          <a:xfrm>
            <a:off x="7944994" y="-125431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712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1517" y="1962919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17F937-1788-430D-964C-24347AEA58E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7248C4-876F-4C62-8C1B-ED3C05D00294}"/>
              </a:ext>
            </a:extLst>
          </p:cNvPr>
          <p:cNvSpPr txBox="1">
            <a:spLocks/>
          </p:cNvSpPr>
          <p:nvPr/>
        </p:nvSpPr>
        <p:spPr>
          <a:xfrm>
            <a:off x="3308342" y="2828070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F8E712-58FC-FD4F-852E-6114AAD781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283" y="-1488508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5E8F5A-EA62-9B42-8FDA-90D2228E90EC}"/>
              </a:ext>
            </a:extLst>
          </p:cNvPr>
          <p:cNvSpPr/>
          <p:nvPr/>
        </p:nvSpPr>
        <p:spPr>
          <a:xfrm>
            <a:off x="8284743" y="-86503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58365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7164" y="1728345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oo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17F937-1788-430D-964C-24347AEA58E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7248C4-876F-4C62-8C1B-ED3C05D00294}"/>
              </a:ext>
            </a:extLst>
          </p:cNvPr>
          <p:cNvSpPr txBox="1">
            <a:spLocks/>
          </p:cNvSpPr>
          <p:nvPr/>
        </p:nvSpPr>
        <p:spPr>
          <a:xfrm>
            <a:off x="3308342" y="2828070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774857-B705-4678-9E76-C6B16C2EDE79}"/>
              </a:ext>
            </a:extLst>
          </p:cNvPr>
          <p:cNvSpPr/>
          <p:nvPr/>
        </p:nvSpPr>
        <p:spPr>
          <a:xfrm>
            <a:off x="2264227" y="1728345"/>
            <a:ext cx="1548822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oo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l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1098A6-AAFB-8140-B128-EE1F053F0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2246" y="-1491674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502DA8-88CF-6549-A823-A73F9696B6E5}"/>
              </a:ext>
            </a:extLst>
          </p:cNvPr>
          <p:cNvSpPr/>
          <p:nvPr/>
        </p:nvSpPr>
        <p:spPr>
          <a:xfrm>
            <a:off x="8284743" y="-86503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2179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2" grpId="0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vowel teams make 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-1057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more consonants,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797" y="-14741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8078" y="1724018"/>
            <a:ext cx="2729993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2DD1D0-FA2B-4E8C-93E6-69C76A795558}"/>
              </a:ext>
            </a:extLst>
          </p:cNvPr>
          <p:cNvSpPr txBox="1">
            <a:spLocks/>
          </p:cNvSpPr>
          <p:nvPr/>
        </p:nvSpPr>
        <p:spPr>
          <a:xfrm>
            <a:off x="4400393" y="1724018"/>
            <a:ext cx="3492279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</a:rPr>
              <a:t>k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5FB3DD-EAFD-C646-B3F7-95CD2379B0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1678" y="-1476557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97A7FA9-5573-9D4B-B886-D8A3CF136879}"/>
              </a:ext>
            </a:extLst>
          </p:cNvPr>
          <p:cNvSpPr/>
          <p:nvPr/>
        </p:nvSpPr>
        <p:spPr>
          <a:xfrm>
            <a:off x="8284743" y="-86503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329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3034" y="1974070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50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E1276A-8370-43A1-A7E6-2B5A86271ACD}"/>
              </a:ext>
            </a:extLst>
          </p:cNvPr>
          <p:cNvSpPr txBox="1">
            <a:spLocks/>
          </p:cNvSpPr>
          <p:nvPr/>
        </p:nvSpPr>
        <p:spPr>
          <a:xfrm>
            <a:off x="876363" y="293475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577076D-77C2-451A-B0DE-5E133B067CA0}"/>
              </a:ext>
            </a:extLst>
          </p:cNvPr>
          <p:cNvSpPr txBox="1">
            <a:spLocks/>
          </p:cNvSpPr>
          <p:nvPr/>
        </p:nvSpPr>
        <p:spPr>
          <a:xfrm>
            <a:off x="4073747" y="1405358"/>
            <a:ext cx="364439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675E5B-DB2D-D14F-92C3-F8E75C49BA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0353" y="-1448547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C36D23-A098-DD4E-ACEC-23141FB7D33F}"/>
              </a:ext>
            </a:extLst>
          </p:cNvPr>
          <p:cNvSpPr/>
          <p:nvPr/>
        </p:nvSpPr>
        <p:spPr>
          <a:xfrm>
            <a:off x="7944994" y="-104214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168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5" grpId="0" uiExpand="1" build="p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4098" y="1466318"/>
            <a:ext cx="3369502" cy="1422712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with 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1148161" y="892222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298F99-4AA7-4CB5-B517-596796BB070C}"/>
              </a:ext>
            </a:extLst>
          </p:cNvPr>
          <p:cNvSpPr/>
          <p:nvPr/>
        </p:nvSpPr>
        <p:spPr>
          <a:xfrm>
            <a:off x="3238706" y="2585232"/>
            <a:ext cx="2250937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a b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C89EFF-C450-5F43-AE50-F15065030D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161" y="-1491689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939213-8040-3D45-BDA0-AA6A0CBBC91A}"/>
              </a:ext>
            </a:extLst>
          </p:cNvPr>
          <p:cNvSpPr/>
          <p:nvPr/>
        </p:nvSpPr>
        <p:spPr>
          <a:xfrm>
            <a:off x="8284743" y="-86503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1599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2" grpId="0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17767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c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all</a:t>
            </a:r>
            <a:endParaRPr lang="en-US" sz="5000" b="1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FBCB11-D5D7-4642-9D00-1CC903BF6D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883" y="-2053665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C1C7D2-7BC2-E74A-8D2A-A390BA69918D}"/>
              </a:ext>
            </a:extLst>
          </p:cNvPr>
          <p:cNvSpPr/>
          <p:nvPr/>
        </p:nvSpPr>
        <p:spPr>
          <a:xfrm>
            <a:off x="8284743" y="-86503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007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R-controlled syllables have 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an 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“r” changes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7379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5E1486-DB63-45C4-8F78-3B0CDB47BE9B}"/>
              </a:ext>
            </a:extLst>
          </p:cNvPr>
          <p:cNvSpPr txBox="1">
            <a:spLocks/>
          </p:cNvSpPr>
          <p:nvPr/>
        </p:nvSpPr>
        <p:spPr>
          <a:xfrm>
            <a:off x="1428254" y="1669381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st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7A7825-7201-452F-A23F-9BBB66002D79}"/>
              </a:ext>
            </a:extLst>
          </p:cNvPr>
          <p:cNvSpPr txBox="1">
            <a:spLocks/>
          </p:cNvSpPr>
          <p:nvPr/>
        </p:nvSpPr>
        <p:spPr>
          <a:xfrm>
            <a:off x="4234745" y="1669381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AB54C6-5787-0948-97ED-F32707B83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1854" y="-1495858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C4585B-3391-F549-838A-0ED601470B3B}"/>
              </a:ext>
            </a:extLst>
          </p:cNvPr>
          <p:cNvSpPr/>
          <p:nvPr/>
        </p:nvSpPr>
        <p:spPr>
          <a:xfrm>
            <a:off x="8136825" y="-1183875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2258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uiExpand="1" build="p"/>
      <p:bldP spid="6" grpId="0" uiExpand="1" build="p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8139" y="1214218"/>
            <a:ext cx="3589855" cy="1160814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believ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35F13E-12F8-4A6D-A5C3-170067979DD7}"/>
              </a:ext>
            </a:extLst>
          </p:cNvPr>
          <p:cNvSpPr/>
          <p:nvPr/>
        </p:nvSpPr>
        <p:spPr>
          <a:xfrm>
            <a:off x="1253294" y="2492117"/>
            <a:ext cx="2069797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sis 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</a:t>
            </a:r>
            <a:endParaRPr lang="en-US" sz="5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ECBF23-719E-4CB8-A04E-77C6B34F510C}"/>
              </a:ext>
            </a:extLst>
          </p:cNvPr>
          <p:cNvSpPr/>
          <p:nvPr/>
        </p:nvSpPr>
        <p:spPr>
          <a:xfrm>
            <a:off x="4394449" y="2426981"/>
            <a:ext cx="3105337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teach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</a:t>
            </a:r>
            <a:endParaRPr lang="en-US" sz="5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C96CE4-2DFC-154C-AF04-2E6429D11902}"/>
              </a:ext>
            </a:extLst>
          </p:cNvPr>
          <p:cNvSpPr/>
          <p:nvPr/>
        </p:nvSpPr>
        <p:spPr>
          <a:xfrm>
            <a:off x="8284743" y="-86503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20297A-97FA-F945-807E-AE8F9D3E761B}"/>
              </a:ext>
            </a:extLst>
          </p:cNvPr>
          <p:cNvSpPr/>
          <p:nvPr/>
        </p:nvSpPr>
        <p:spPr>
          <a:xfrm>
            <a:off x="1178158" y="1194624"/>
            <a:ext cx="2388794" cy="10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pray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D7D9A7-007C-C347-8A57-91F32E4E60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1792" y="-18660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076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  <p:bldP spid="2" grpId="0"/>
      <p:bldP spid="4" grpId="0"/>
      <p:bldP spid="8" grpId="0" animBg="1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1" y="1881359"/>
            <a:ext cx="1927654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ur</a:t>
            </a:r>
            <a:r>
              <a:rPr lang="en-US" sz="5000" dirty="0">
                <a:latin typeface="Century Gothic" panose="020B0502020202020204" pitchFamily="34" charset="0"/>
              </a:rPr>
              <a:t>ts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4729830" y="1881359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ch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ur</a:t>
            </a:r>
            <a:r>
              <a:rPr lang="en-US" sz="5000" dirty="0">
                <a:latin typeface="Century Gothic" panose="020B0502020202020204" pitchFamily="34" charset="0"/>
              </a:rPr>
              <a:t>ch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E8AB91-09EE-0C43-B781-2BCB08718C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162" y="-1571619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878B1D-9D7B-4D47-BA51-C01E130B95A0}"/>
              </a:ext>
            </a:extLst>
          </p:cNvPr>
          <p:cNvSpPr/>
          <p:nvPr/>
        </p:nvSpPr>
        <p:spPr>
          <a:xfrm>
            <a:off x="8284743" y="-86503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884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9" grpId="0" uiExpand="1" build="p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1080" y="910802"/>
            <a:ext cx="1798716" cy="1160814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3255853" y="3357670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sh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EFF171-6D76-4DCB-989B-3A029C4A2AF1}"/>
              </a:ext>
            </a:extLst>
          </p:cNvPr>
          <p:cNvSpPr txBox="1">
            <a:spLocks/>
          </p:cNvSpPr>
          <p:nvPr/>
        </p:nvSpPr>
        <p:spPr>
          <a:xfrm>
            <a:off x="3284313" y="2170432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A1DCDC-B9C1-EB42-B2F6-B1BCB0FD7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1071" y="-1464031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E844BE-DA23-3846-A801-EFAAD7F9F6D5}"/>
              </a:ext>
            </a:extLst>
          </p:cNvPr>
          <p:cNvSpPr/>
          <p:nvPr/>
        </p:nvSpPr>
        <p:spPr>
          <a:xfrm>
            <a:off x="8284743" y="-86503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874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9" grpId="0" uiExpand="1" build="p"/>
      <p:bldP spid="5" grpId="0" uiExpand="1" build="p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3143654" y="1807107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ef</a:t>
            </a:r>
            <a:r>
              <a:rPr lang="en-US" sz="5000" dirty="0">
                <a:latin typeface="Century Gothic" panose="020B0502020202020204" pitchFamily="34" charset="0"/>
              </a:rPr>
              <a:t> f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EFF171-6D76-4DCB-989B-3A029C4A2AF1}"/>
              </a:ext>
            </a:extLst>
          </p:cNvPr>
          <p:cNvSpPr txBox="1">
            <a:spLocks/>
          </p:cNvSpPr>
          <p:nvPr/>
        </p:nvSpPr>
        <p:spPr>
          <a:xfrm>
            <a:off x="4572000" y="1379730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485433-259D-8E4A-B884-1D10051DB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4482" y="-1838512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DFDA5F-1EF6-AD42-840F-BE6413065346}"/>
              </a:ext>
            </a:extLst>
          </p:cNvPr>
          <p:cNvSpPr/>
          <p:nvPr/>
        </p:nvSpPr>
        <p:spPr>
          <a:xfrm>
            <a:off x="8284743" y="-86503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168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 nodePh="1">
                                  <p:stCondLst>
                                    <p:cond delay="480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uiExpand="1" build="p"/>
      <p:bldP spid="5" grpId="0" uiExpand="1" build="p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5589" y="2713547"/>
            <a:ext cx="3960323" cy="1316285"/>
          </a:xfrm>
        </p:spPr>
        <p:txBody>
          <a:bodyPr numCol="2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sk</a:t>
            </a: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075589" y="1486244"/>
            <a:ext cx="2168085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965961" y="1496610"/>
            <a:ext cx="3701321" cy="136089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b-</a:t>
            </a:r>
            <a:endParaRPr lang="en-US" sz="45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D076FED-0E26-4884-871A-AA5DB3E55D2A}"/>
              </a:ext>
            </a:extLst>
          </p:cNvPr>
          <p:cNvSpPr txBox="1">
            <a:spLocks/>
          </p:cNvSpPr>
          <p:nvPr/>
        </p:nvSpPr>
        <p:spPr>
          <a:xfrm>
            <a:off x="4965962" y="2713547"/>
            <a:ext cx="3960323" cy="1316285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pl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nt</a:t>
            </a:r>
            <a:endParaRPr lang="en-US" sz="45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CF67E8-94BC-4A77-AE86-0771A05A70A9}"/>
              </a:ext>
            </a:extLst>
          </p:cNvPr>
          <p:cNvSpPr/>
          <p:nvPr/>
        </p:nvSpPr>
        <p:spPr>
          <a:xfrm>
            <a:off x="1986930" y="1496610"/>
            <a:ext cx="1409360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800">
              <a:lnSpc>
                <a:spcPct val="150000"/>
              </a:lnSpc>
              <a:spcBef>
                <a:spcPts val="750"/>
              </a:spcBef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n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311717-D89E-0143-BB4F-1DCD366EB1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711" y="-1455112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832214F-F31B-B547-BF94-5B3758B68978}"/>
              </a:ext>
            </a:extLst>
          </p:cNvPr>
          <p:cNvSpPr/>
          <p:nvPr/>
        </p:nvSpPr>
        <p:spPr>
          <a:xfrm>
            <a:off x="8153129" y="-891888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105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iterate type="wd">
                                    <p:tmPct val="97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9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01965" y="-88436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Consonant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l-e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1272" y="1976414"/>
            <a:ext cx="8601456" cy="437602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When you see consonant l-e at the end of a word,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71272" y="2518061"/>
            <a:ext cx="8601456" cy="46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count back three.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72" y="3042317"/>
            <a:ext cx="8601456" cy="51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“l-e” makes the /–le/ sound.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70760" y="3742849"/>
            <a:ext cx="97466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73176" y="3746607"/>
            <a:ext cx="2223511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pur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5262294" y="3742849"/>
            <a:ext cx="878268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5794339" y="3742849"/>
            <a:ext cx="93775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21E58C-AE08-494D-8BE2-6AB103E9688A}"/>
              </a:ext>
            </a:extLst>
          </p:cNvPr>
          <p:cNvCxnSpPr>
            <a:cxnSpLocks/>
          </p:cNvCxnSpPr>
          <p:nvPr/>
        </p:nvCxnSpPr>
        <p:spPr>
          <a:xfrm>
            <a:off x="4739000" y="3929395"/>
            <a:ext cx="0" cy="12251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464B2A-8F4B-2C4E-9305-FCCD66AB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-1087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3" grpId="0"/>
      <p:bldP spid="7" grpId="0"/>
      <p:bldP spid="7" grpId="1"/>
      <p:bldP spid="8" grpId="0"/>
      <p:bldP spid="12" grpId="0"/>
      <p:bldP spid="12" grpId="1"/>
      <p:bldP spid="13" grpId="0"/>
      <p:bldP spid="13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5920" y="2095431"/>
            <a:ext cx="4895950" cy="160009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Bi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ble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D31425-8E5C-1C49-81E8-D60F4D20B6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8271" y="-1771277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DFD9B3-E0C3-D042-9D18-1DB1C1AD946E}"/>
              </a:ext>
            </a:extLst>
          </p:cNvPr>
          <p:cNvSpPr/>
          <p:nvPr/>
        </p:nvSpPr>
        <p:spPr>
          <a:xfrm>
            <a:off x="8284743" y="-86503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880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 dirty="0">
                <a:latin typeface="Century Gothic" panose="020B0502020202020204" pitchFamily="34" charset="0"/>
              </a:rPr>
              <a:t>” and “-ng”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change 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b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4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6100" y="1439772"/>
            <a:ext cx="4040217" cy="1501428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believ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632270" y="2700055"/>
            <a:ext cx="4040217" cy="15014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grow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endParaRPr lang="en-US" sz="50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D807C3-8557-B649-8AF7-1F025E10EC0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540" y="-1550816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92E5E28-6F95-DC48-BBC0-39ED9E95047F}"/>
              </a:ext>
            </a:extLst>
          </p:cNvPr>
          <p:cNvSpPr/>
          <p:nvPr/>
        </p:nvSpPr>
        <p:spPr>
          <a:xfrm>
            <a:off x="8284743" y="-86503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7580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7" grpId="0" build="p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schwa syllable has an “a” that 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in banana.</a:t>
            </a:r>
            <a:r>
              <a:rPr lang="en-US" sz="3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banana is even shaped like a 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 dirty="0" err="1">
                <a:latin typeface="Century Gothic" panose="020B0502020202020204" pitchFamily="34" charset="0"/>
              </a:rPr>
              <a:t>b</a:t>
            </a:r>
            <a:r>
              <a:rPr lang="en-US" sz="72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</a:t>
            </a:r>
            <a:r>
              <a:rPr lang="en-US" sz="7200" dirty="0">
                <a:latin typeface="Century Gothic" panose="020B0502020202020204" pitchFamily="34" charset="0"/>
              </a:rPr>
              <a:t>nan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</a:p>
        </p:txBody>
      </p:sp>
      <p:sp>
        <p:nvSpPr>
          <p:cNvPr id="13" name="Arrow: Right 12"/>
          <p:cNvSpPr/>
          <p:nvPr/>
        </p:nvSpPr>
        <p:spPr>
          <a:xfrm rot="18093150">
            <a:off x="2456214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6009017" y="5146727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455622D9-8CAE-E24B-8721-E165585E2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-1866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4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2705621" y="2385793"/>
            <a:ext cx="3782860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a  </a:t>
            </a:r>
            <a:r>
              <a:rPr lang="en-US" sz="5000" dirty="0">
                <a:latin typeface="Century Gothic" panose="020B0502020202020204" pitchFamily="34" charset="0"/>
              </a:rPr>
              <a:t>bout</a:t>
            </a:r>
            <a:endParaRPr lang="en-US" sz="45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3421686" y="3007675"/>
            <a:ext cx="807044" cy="41922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DF46C6-3E1E-FA4C-B698-842AC20DC8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4071" y="-1825065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65DD02F-BAED-0347-B5B3-139B93C62F3D}"/>
              </a:ext>
            </a:extLst>
          </p:cNvPr>
          <p:cNvSpPr/>
          <p:nvPr/>
        </p:nvSpPr>
        <p:spPr>
          <a:xfrm>
            <a:off x="8284743" y="-86503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262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uiExpand="1" build="p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867907" y="1034276"/>
            <a:ext cx="337034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f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867907" y="2198219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fr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sh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803238" y="3347404"/>
            <a:ext cx="405243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dr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730232" y="1020092"/>
            <a:ext cx="365037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C1F9C8-51F3-4EE9-B118-61D991ABEE61}"/>
              </a:ext>
            </a:extLst>
          </p:cNvPr>
          <p:cNvSpPr txBox="1">
            <a:spLocks/>
          </p:cNvSpPr>
          <p:nvPr/>
        </p:nvSpPr>
        <p:spPr>
          <a:xfrm>
            <a:off x="4806176" y="2152049"/>
            <a:ext cx="3180317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84C4E-F866-44A4-94B5-22284DB7C261}"/>
              </a:ext>
            </a:extLst>
          </p:cNvPr>
          <p:cNvSpPr txBox="1">
            <a:spLocks/>
          </p:cNvSpPr>
          <p:nvPr/>
        </p:nvSpPr>
        <p:spPr>
          <a:xfrm>
            <a:off x="4767938" y="3297884"/>
            <a:ext cx="466344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-l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nt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4E75B3-F4DD-48CB-B23E-F8FE58FD87F2}"/>
              </a:ext>
            </a:extLst>
          </p:cNvPr>
          <p:cNvSpPr/>
          <p:nvPr/>
        </p:nvSpPr>
        <p:spPr>
          <a:xfrm>
            <a:off x="4730232" y="2198088"/>
            <a:ext cx="1636987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-p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n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7624B1-B277-D146-94FC-AE712ADCCE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438" y="-1447166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476BCFB-9064-0040-9DED-AF5253090BAC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695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 nodePh="1">
                                  <p:stCondLst>
                                    <p:cond delay="1580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706086" y="1176203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019873" y="2166689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s-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5E546B-16BF-4402-AC47-3246D0635579}"/>
              </a:ext>
            </a:extLst>
          </p:cNvPr>
          <p:cNvSpPr/>
          <p:nvPr/>
        </p:nvSpPr>
        <p:spPr>
          <a:xfrm>
            <a:off x="1834399" y="3157177"/>
            <a:ext cx="1486304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ch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-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F59C4F-93C9-484B-8EEE-A4159911F91A}"/>
              </a:ext>
            </a:extLst>
          </p:cNvPr>
          <p:cNvSpPr/>
          <p:nvPr/>
        </p:nvSpPr>
        <p:spPr>
          <a:xfrm>
            <a:off x="5410269" y="1176203"/>
            <a:ext cx="540534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f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08CCCB-FAA3-4BAB-99FA-58B28B918F48}"/>
              </a:ext>
            </a:extLst>
          </p:cNvPr>
          <p:cNvSpPr/>
          <p:nvPr/>
        </p:nvSpPr>
        <p:spPr>
          <a:xfrm>
            <a:off x="5096482" y="2148619"/>
            <a:ext cx="1127232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ll</a:t>
            </a:r>
            <a:endParaRPr lang="en-US" sz="4500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1DE0C0-4AB7-4984-B44D-B5E0242A9B63}"/>
              </a:ext>
            </a:extLst>
          </p:cNvPr>
          <p:cNvSpPr/>
          <p:nvPr/>
        </p:nvSpPr>
        <p:spPr>
          <a:xfrm>
            <a:off x="5063953" y="3116188"/>
            <a:ext cx="1479892" cy="1120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th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D2B23E-B30B-7A41-8287-00216F3DB5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455" y="-1515910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760BACF-69B2-5E4F-80AA-79400B53ECF7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812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770300" y="1673562"/>
            <a:ext cx="240628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067838" y="1862509"/>
            <a:ext cx="3534911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pr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b-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2B4BEB-AAC9-47D2-9C0B-F425AEDB596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001DE1-BA56-4DA6-AE1C-8101AA51095E}"/>
              </a:ext>
            </a:extLst>
          </p:cNvPr>
          <p:cNvSpPr txBox="1">
            <a:spLocks/>
          </p:cNvSpPr>
          <p:nvPr/>
        </p:nvSpPr>
        <p:spPr>
          <a:xfrm>
            <a:off x="4948601" y="1859674"/>
            <a:ext cx="475612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endParaRPr lang="en-US" sz="45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78DD50-8015-488E-9002-660F1A56F831}"/>
              </a:ext>
            </a:extLst>
          </p:cNvPr>
          <p:cNvSpPr txBox="1">
            <a:spLocks/>
          </p:cNvSpPr>
          <p:nvPr/>
        </p:nvSpPr>
        <p:spPr>
          <a:xfrm>
            <a:off x="5020507" y="2843310"/>
            <a:ext cx="371201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DAF34B-301A-9444-A8F0-98008E379FA6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567CFC-EDC5-544A-B36B-BE51EE60A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3900" y="-15210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310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 nodePh="1">
                                  <p:stCondLst>
                                    <p:cond delay="760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360476" y="1876967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p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807113" y="1919781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123145" y="1301570"/>
            <a:ext cx="525795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FD8562-9071-CB42-88F9-368037ADA0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283" y="-1496307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8198B7-1FD0-4C47-AE22-67FC4E3DD2A5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965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no consonant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after 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15205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1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51362</TotalTime>
  <Words>361</Words>
  <Application>Microsoft Macintosh PowerPoint</Application>
  <PresentationFormat>On-screen Show (16:10)</PresentationFormat>
  <Paragraphs>147</Paragraphs>
  <Slides>45</Slides>
  <Notes>0</Notes>
  <HiddenSlides>0</HiddenSlides>
  <MMClips>49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Calibri Light</vt:lpstr>
      <vt:lpstr>Century Gothic</vt:lpstr>
      <vt:lpstr>Courier New</vt:lpstr>
      <vt:lpstr>Ebrima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PowerPoint Presentation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Consonant –  l-e</vt:lpstr>
      <vt:lpstr>PowerPoint Presentation</vt:lpstr>
      <vt:lpstr>Other Sounds – -nk/-ng</vt:lpstr>
      <vt:lpstr>PowerPoint Presentation</vt:lpstr>
      <vt:lpstr>Other Sounds – schwa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Microsoft Office User</cp:lastModifiedBy>
  <cp:revision>472</cp:revision>
  <cp:lastPrinted>2018-03-05T15:55:52Z</cp:lastPrinted>
  <dcterms:created xsi:type="dcterms:W3CDTF">2017-01-10T01:35:56Z</dcterms:created>
  <dcterms:modified xsi:type="dcterms:W3CDTF">2018-11-08T21:03:21Z</dcterms:modified>
</cp:coreProperties>
</file>