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9"/>
  </p:notesMasterIdLst>
  <p:sldIdLst>
    <p:sldId id="324" r:id="rId2"/>
    <p:sldId id="370" r:id="rId3"/>
    <p:sldId id="371" r:id="rId4"/>
    <p:sldId id="296" r:id="rId5"/>
    <p:sldId id="382" r:id="rId6"/>
    <p:sldId id="406" r:id="rId7"/>
    <p:sldId id="328" r:id="rId8"/>
    <p:sldId id="329" r:id="rId9"/>
    <p:sldId id="330" r:id="rId10"/>
    <p:sldId id="372" r:id="rId11"/>
    <p:sldId id="303" r:id="rId12"/>
    <p:sldId id="407" r:id="rId13"/>
    <p:sldId id="392" r:id="rId14"/>
    <p:sldId id="342" r:id="rId15"/>
    <p:sldId id="393" r:id="rId16"/>
    <p:sldId id="343" r:id="rId17"/>
    <p:sldId id="373" r:id="rId18"/>
    <p:sldId id="308" r:id="rId19"/>
    <p:sldId id="351" r:id="rId20"/>
    <p:sldId id="352" r:id="rId21"/>
    <p:sldId id="374" r:id="rId22"/>
    <p:sldId id="331" r:id="rId23"/>
    <p:sldId id="325" r:id="rId24"/>
    <p:sldId id="408" r:id="rId25"/>
    <p:sldId id="409" r:id="rId26"/>
    <p:sldId id="332" r:id="rId27"/>
    <p:sldId id="333" r:id="rId28"/>
    <p:sldId id="385" r:id="rId29"/>
    <p:sldId id="386" r:id="rId30"/>
    <p:sldId id="375" r:id="rId31"/>
    <p:sldId id="337" r:id="rId32"/>
    <p:sldId id="402" r:id="rId33"/>
    <p:sldId id="395" r:id="rId34"/>
    <p:sldId id="410" r:id="rId35"/>
    <p:sldId id="411" r:id="rId36"/>
    <p:sldId id="345" r:id="rId37"/>
    <p:sldId id="376" r:id="rId38"/>
    <p:sldId id="348" r:id="rId39"/>
    <p:sldId id="396" r:id="rId40"/>
    <p:sldId id="314" r:id="rId41"/>
    <p:sldId id="356" r:id="rId42"/>
    <p:sldId id="391" r:id="rId43"/>
    <p:sldId id="398" r:id="rId44"/>
    <p:sldId id="397" r:id="rId45"/>
    <p:sldId id="377" r:id="rId46"/>
    <p:sldId id="404" r:id="rId47"/>
    <p:sldId id="412" r:id="rId48"/>
    <p:sldId id="413" r:id="rId49"/>
    <p:sldId id="378" r:id="rId50"/>
    <p:sldId id="387" r:id="rId51"/>
    <p:sldId id="379" r:id="rId52"/>
    <p:sldId id="320" r:id="rId53"/>
    <p:sldId id="399" r:id="rId54"/>
    <p:sldId id="414" r:id="rId55"/>
    <p:sldId id="381" r:id="rId56"/>
    <p:sldId id="323" r:id="rId57"/>
    <p:sldId id="401" r:id="rId58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06D4"/>
    <a:srgbClr val="FE9202"/>
    <a:srgbClr val="9900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684" autoAdjust="0"/>
    <p:restoredTop sz="94280" autoAdjust="0"/>
  </p:normalViewPr>
  <p:slideViewPr>
    <p:cSldViewPr snapToGrid="0">
      <p:cViewPr varScale="1">
        <p:scale>
          <a:sx n="103" d="100"/>
          <a:sy n="103" d="100"/>
        </p:scale>
        <p:origin x="168" y="1432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FAA139-AC96-EB45-87E2-86A918BBEC0B}" type="datetimeFigureOut">
              <a:rPr lang="en-US" smtClean="0"/>
              <a:t>11/9/18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AE0BF6-30B1-764D-964F-5028B4F87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577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11/9/18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848526"/>
      </p:ext>
    </p:extLst>
  </p:cSld>
  <p:clrMapOvr>
    <a:masterClrMapping/>
  </p:clrMapOvr>
  <p:transition spd="slow" advClick="0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11/9/18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671863"/>
      </p:ext>
    </p:extLst>
  </p:cSld>
  <p:clrMapOvr>
    <a:masterClrMapping/>
  </p:clrMapOvr>
  <p:transition spd="slow" advClick="0" advTm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11/9/18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69989"/>
      </p:ext>
    </p:extLst>
  </p:cSld>
  <p:clrMapOvr>
    <a:masterClrMapping/>
  </p:clrMapOvr>
  <p:transition spd="slow" advClick="0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11/9/18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786492"/>
      </p:ext>
    </p:extLst>
  </p:cSld>
  <p:clrMapOvr>
    <a:masterClrMapping/>
  </p:clrMapOvr>
  <p:transition spd="slow" advClick="0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11/9/18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631399"/>
      </p:ext>
    </p:extLst>
  </p:cSld>
  <p:clrMapOvr>
    <a:masterClrMapping/>
  </p:clrMapOvr>
  <p:transition spd="slow" advClick="0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11/9/18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108553"/>
      </p:ext>
    </p:extLst>
  </p:cSld>
  <p:clrMapOvr>
    <a:masterClrMapping/>
  </p:clrMapOvr>
  <p:transition spd="slow" advClick="0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11/9/18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625133"/>
      </p:ext>
    </p:extLst>
  </p:cSld>
  <p:clrMapOvr>
    <a:masterClrMapping/>
  </p:clrMapOvr>
  <p:transition spd="slow" advClick="0" advTm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11/9/18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419718"/>
      </p:ext>
    </p:extLst>
  </p:cSld>
  <p:clrMapOvr>
    <a:masterClrMapping/>
  </p:clrMapOvr>
  <p:transition spd="slow" advClick="0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11/9/18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84964"/>
      </p:ext>
    </p:extLst>
  </p:cSld>
  <p:clrMapOvr>
    <a:masterClrMapping/>
  </p:clrMapOvr>
  <p:transition spd="slow" advClick="0" advTm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11/9/18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117500"/>
      </p:ext>
    </p:extLst>
  </p:cSld>
  <p:clrMapOvr>
    <a:masterClrMapping/>
  </p:clrMapOvr>
  <p:transition spd="slow" advClick="0" advTm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11/9/18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46676"/>
      </p:ext>
    </p:extLst>
  </p:cSld>
  <p:clrMapOvr>
    <a:masterClrMapping/>
  </p:clrMapOvr>
  <p:transition spd="slow" advClick="0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72D290-2637-4B94-8104-6B5BAE47F8C3}" type="datetimeFigureOut">
              <a:rPr lang="en-US" smtClean="0"/>
              <a:t>11/9/18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988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.tiff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tiff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4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4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4" Type="http://schemas.openxmlformats.org/officeDocument/2006/relationships/image" Target="../media/image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4" Type="http://schemas.openxmlformats.org/officeDocument/2006/relationships/image" Target="../media/image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4" Type="http://schemas.openxmlformats.org/officeDocument/2006/relationships/image" Target="../media/image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4" Type="http://schemas.openxmlformats.org/officeDocument/2006/relationships/image" Target="../media/image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4" Type="http://schemas.openxmlformats.org/officeDocument/2006/relationships/image" Target="../media/image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4" Type="http://schemas.openxmlformats.org/officeDocument/2006/relationships/image" Target="../media/image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4" Type="http://schemas.openxmlformats.org/officeDocument/2006/relationships/image" Target="../media/image5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52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51.mp3"/><Relationship Id="rId1" Type="http://schemas.microsoft.com/office/2007/relationships/media" Target="../media/media51.mp3"/><Relationship Id="rId6" Type="http://schemas.openxmlformats.org/officeDocument/2006/relationships/audio" Target="../media/media53.m4a"/><Relationship Id="rId5" Type="http://schemas.microsoft.com/office/2007/relationships/media" Target="../media/media53.m4a"/><Relationship Id="rId4" Type="http://schemas.openxmlformats.org/officeDocument/2006/relationships/audio" Target="../media/media52.mp3"/><Relationship Id="rId9" Type="http://schemas.openxmlformats.org/officeDocument/2006/relationships/image" Target="../media/image5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55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54.mp3"/><Relationship Id="rId1" Type="http://schemas.microsoft.com/office/2007/relationships/media" Target="../media/media54.mp3"/><Relationship Id="rId6" Type="http://schemas.openxmlformats.org/officeDocument/2006/relationships/audio" Target="../media/media56.m4a"/><Relationship Id="rId5" Type="http://schemas.microsoft.com/office/2007/relationships/media" Target="../media/media56.m4a"/><Relationship Id="rId4" Type="http://schemas.openxmlformats.org/officeDocument/2006/relationships/audio" Target="../media/media55.mp3"/><Relationship Id="rId9" Type="http://schemas.openxmlformats.org/officeDocument/2006/relationships/image" Target="../media/image5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55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54.mp3"/><Relationship Id="rId1" Type="http://schemas.microsoft.com/office/2007/relationships/media" Target="../media/media54.mp3"/><Relationship Id="rId6" Type="http://schemas.openxmlformats.org/officeDocument/2006/relationships/audio" Target="../media/media57.m4a"/><Relationship Id="rId5" Type="http://schemas.microsoft.com/office/2007/relationships/media" Target="../media/media57.m4a"/><Relationship Id="rId4" Type="http://schemas.openxmlformats.org/officeDocument/2006/relationships/audio" Target="../media/media55.mp3"/><Relationship Id="rId9" Type="http://schemas.openxmlformats.org/officeDocument/2006/relationships/image" Target="../media/image5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55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54.mp3"/><Relationship Id="rId1" Type="http://schemas.microsoft.com/office/2007/relationships/media" Target="../media/media54.mp3"/><Relationship Id="rId6" Type="http://schemas.openxmlformats.org/officeDocument/2006/relationships/audio" Target="../media/media58.m4a"/><Relationship Id="rId5" Type="http://schemas.microsoft.com/office/2007/relationships/media" Target="../media/media58.m4a"/><Relationship Id="rId4" Type="http://schemas.openxmlformats.org/officeDocument/2006/relationships/audio" Target="../media/media55.mp3"/><Relationship Id="rId9" Type="http://schemas.openxmlformats.org/officeDocument/2006/relationships/image" Target="../media/image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9.m4a"/><Relationship Id="rId1" Type="http://schemas.microsoft.com/office/2007/relationships/media" Target="../media/media59.m4a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0.m4a"/><Relationship Id="rId1" Type="http://schemas.microsoft.com/office/2007/relationships/media" Target="../media/media60.m4a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1.m4a"/><Relationship Id="rId1" Type="http://schemas.microsoft.com/office/2007/relationships/media" Target="../media/media61.m4a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 w="111125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/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6568302" y="3169068"/>
            <a:ext cx="3168141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800" dirty="0">
                <a:latin typeface="Century Gothic" panose="020B0502020202020204" pitchFamily="34" charset="0"/>
              </a:rPr>
              <a:t>Syllable Charts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97285" y="588777"/>
            <a:ext cx="29987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600" b="1" dirty="0">
                <a:solidFill>
                  <a:srgbClr val="990000"/>
                </a:solidFill>
                <a:latin typeface="Century Gothic" panose="020B0502020202020204" pitchFamily="34" charset="0"/>
              </a:rPr>
              <a:t>Part 1</a:t>
            </a:r>
          </a:p>
        </p:txBody>
      </p:sp>
      <p:cxnSp>
        <p:nvCxnSpPr>
          <p:cNvPr id="18" name="Straight Connector 17"/>
          <p:cNvCxnSpPr>
            <a:cxnSpLocks/>
          </p:cNvCxnSpPr>
          <p:nvPr/>
        </p:nvCxnSpPr>
        <p:spPr>
          <a:xfrm>
            <a:off x="256478" y="1900670"/>
            <a:ext cx="8726157" cy="0"/>
          </a:xfrm>
          <a:prstGeom prst="line">
            <a:avLst/>
          </a:prstGeom>
          <a:ln w="76200">
            <a:solidFill>
              <a:srgbClr val="99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C48E067-2079-4609-BBA1-BA4F717FBD2E}"/>
              </a:ext>
            </a:extLst>
          </p:cNvPr>
          <p:cNvSpPr txBox="1"/>
          <p:nvPr/>
        </p:nvSpPr>
        <p:spPr>
          <a:xfrm>
            <a:off x="4221188" y="357945"/>
            <a:ext cx="46942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Century Gothic" panose="020B0502020202020204" pitchFamily="34" charset="0"/>
              </a:rPr>
              <a:t>53. </a:t>
            </a:r>
            <a:r>
              <a:rPr lang="en-US" sz="4800" b="1">
                <a:latin typeface="Century Gothic" panose="020B0502020202020204" pitchFamily="34" charset="0"/>
              </a:rPr>
              <a:t>I Am </a:t>
            </a:r>
            <a:r>
              <a:rPr lang="en-US" sz="4800" b="1" dirty="0">
                <a:latin typeface="Century Gothic" panose="020B0502020202020204" pitchFamily="34" charset="0"/>
              </a:rPr>
              <a:t>Alive: Tell the World</a:t>
            </a:r>
            <a:endParaRPr lang="en-US" sz="4800" dirty="0">
              <a:latin typeface="Century Gothic" panose="020B0502020202020204" pitchFamily="34" charset="0"/>
            </a:endParaRPr>
          </a:p>
        </p:txBody>
      </p:sp>
      <p:pic>
        <p:nvPicPr>
          <p:cNvPr id="10" name="Picture 9" descr="../../../Documents/00_MilesOfSmilesBirthdayBox/IvansDrawingsOfKids/ChineseBoy.jpg">
            <a:extLst>
              <a:ext uri="{FF2B5EF4-FFF2-40B4-BE49-F238E27FC236}">
                <a16:creationId xmlns:a16="http://schemas.microsoft.com/office/drawing/2014/main" id="{BCA190D5-2720-4FA0-9FFD-37A980AD4EE7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8" r="17184" b="13007"/>
          <a:stretch/>
        </p:blipFill>
        <p:spPr bwMode="auto">
          <a:xfrm>
            <a:off x="1633905" y="2093398"/>
            <a:ext cx="1040004" cy="21776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  <a:ext uri="{FAA26D3D-D897-4be2-8F04-BA451C77F1D7}">
              <ma14:placeholderFlag xmlns:lc="http://schemas.openxmlformats.org/drawingml/2006/lockedCanvas" xmlns:arto="http://schemas.microsoft.com/office/word/2006/arto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/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F13A571-AF17-471A-BD14-807412E13692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719" y="1994909"/>
            <a:ext cx="1228915" cy="1986748"/>
          </a:xfrm>
          <a:prstGeom prst="rect">
            <a:avLst/>
          </a:prstGeom>
        </p:spPr>
      </p:pic>
      <p:pic>
        <p:nvPicPr>
          <p:cNvPr id="15" name="Picture 14" descr="Coloring-page-of-the-world-1024x1024">
            <a:extLst>
              <a:ext uri="{FF2B5EF4-FFF2-40B4-BE49-F238E27FC236}">
                <a16:creationId xmlns:a16="http://schemas.microsoft.com/office/drawing/2014/main" id="{29D48A37-101E-411C-B1FD-2BCC81942115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529" y="2981565"/>
            <a:ext cx="2346013" cy="2370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099320B-1CAB-48C4-A622-270D4F4449F4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1" t="5215" r="12065" b="8738"/>
          <a:stretch/>
        </p:blipFill>
        <p:spPr bwMode="auto">
          <a:xfrm>
            <a:off x="256478" y="3212563"/>
            <a:ext cx="1423309" cy="19475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  <a:ext uri="{FAA26D3D-D897-4be2-8F04-BA451C77F1D7}">
              <ma14:placeholderFlag xmlns:lc="http://schemas.openxmlformats.org/drawingml/2006/lockedCanvas" xmlns:arto="http://schemas.microsoft.com/office/word/2006/arto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/>
            </a:ext>
          </a:extLst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C377DCA-35FD-344A-8812-5B7BCEA2FF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7285" y="-2316425"/>
            <a:ext cx="812800" cy="8128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D7406D0-55D6-184B-B46E-C86AC28F33D0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4691181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0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9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" grpId="0"/>
      <p:bldP spid="17" grpId="0"/>
      <p:bldP spid="14" grpId="0"/>
      <p:bldP spid="1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Open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712494" y="1920598"/>
            <a:ext cx="5719011" cy="480687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An open syllable has one vowel </a:t>
            </a: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1996038" y="2456770"/>
            <a:ext cx="5117231" cy="5492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with no consonant</a:t>
            </a:r>
            <a:r>
              <a:rPr lang="en-US" sz="2700" dirty="0">
                <a:latin typeface="Century Gothic" panose="020B0502020202020204" pitchFamily="34" charset="0"/>
              </a:rPr>
              <a:t> </a:t>
            </a:r>
            <a:r>
              <a:rPr lang="en-US" sz="2700" b="1" dirty="0">
                <a:latin typeface="Century Gothic" panose="020B0502020202020204" pitchFamily="34" charset="0"/>
              </a:rPr>
              <a:t>after it, </a:t>
            </a: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2419629" y="2985816"/>
            <a:ext cx="4304740" cy="5228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and the vowel is long.</a:t>
            </a:r>
            <a:endParaRPr lang="en-US" sz="2700" dirty="0">
              <a:latin typeface="Century Gothic" panose="020B0502020202020204" pitchFamily="34" charset="0"/>
            </a:endParaRP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3054360" y="3588245"/>
            <a:ext cx="2638805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g</a:t>
            </a:r>
            <a:r>
              <a:rPr lang="en-US" sz="9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</a:t>
            </a:r>
          </a:p>
        </p:txBody>
      </p:sp>
      <p:sp>
        <p:nvSpPr>
          <p:cNvPr id="12" name="Arrow: Right 11"/>
          <p:cNvSpPr/>
          <p:nvPr/>
        </p:nvSpPr>
        <p:spPr>
          <a:xfrm rot="16200000">
            <a:off x="5155190" y="4757439"/>
            <a:ext cx="536448" cy="46193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6" name="Title 2"/>
          <p:cNvSpPr txBox="1">
            <a:spLocks/>
          </p:cNvSpPr>
          <p:nvPr/>
        </p:nvSpPr>
        <p:spPr>
          <a:xfrm>
            <a:off x="3968282" y="3165046"/>
            <a:ext cx="164634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88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8301965" y="-826146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8D4F4AE-0ABC-1C4B-A417-01EDDAC0B2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250" y="-93865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51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10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1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16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9" grpId="0"/>
      <p:bldP spid="12" grpId="0" animBg="1"/>
      <p:bldP spid="12" grpId="1" animBg="1"/>
      <p:bldP spid="16" grpId="0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03463" y="1357957"/>
            <a:ext cx="3326129" cy="1213050"/>
          </a:xfrm>
        </p:spPr>
        <p:txBody>
          <a:bodyPr numCol="1">
            <a:noAutofit/>
          </a:bodyPr>
          <a:lstStyle/>
          <a:p>
            <a:pPr marL="0" lvl="0" indent="0" defTabSz="45720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5000" dirty="0">
                <a:latin typeface="Century Gothic" panose="020B0502020202020204" pitchFamily="34" charset="0"/>
              </a:rPr>
              <a:t>   </a:t>
            </a:r>
            <a:r>
              <a:rPr lang="en-US" sz="5000" dirty="0" err="1">
                <a:latin typeface="Century Gothic" panose="020B0502020202020204" pitchFamily="34" charset="0"/>
              </a:rPr>
              <a:t>n</a:t>
            </a:r>
            <a:r>
              <a:rPr lang="en-US" sz="5000" b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a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 </a:t>
            </a:r>
            <a:r>
              <a:rPr lang="en-US" sz="5000" dirty="0" err="1">
                <a:latin typeface="Century Gothic" panose="020B0502020202020204" pitchFamily="34" charset="0"/>
              </a:rPr>
              <a:t>tions</a:t>
            </a:r>
            <a:endParaRPr lang="en-US" sz="45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098116" y="2389248"/>
            <a:ext cx="4027898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a m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 </a:t>
            </a:r>
            <a:r>
              <a:rPr lang="en-US" sz="5000" dirty="0">
                <a:latin typeface="Century Gothic" panose="020B0502020202020204" pitchFamily="34" charset="0"/>
              </a:rPr>
              <a:t>zing</a:t>
            </a:r>
            <a:endParaRPr lang="en-US" sz="45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D698BDC-4849-488A-9A5F-E000AD12FCDA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76E51E7-C267-3B4E-BF8A-A07967072C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50962" y="-2192338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005756F-522C-FC43-AED1-D3D1AE4A2F3F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7636070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400"/>
                                  </p:stCondLst>
                                  <p:iterate type="wd">
                                    <p:tmPct val="98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1" build="p"/>
      <p:bldP spid="7" grpId="0" uiExpand="1" build="p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90" y="890006"/>
            <a:ext cx="3326129" cy="1213050"/>
          </a:xfrm>
        </p:spPr>
        <p:txBody>
          <a:bodyPr numCol="1">
            <a:noAutofit/>
          </a:bodyPr>
          <a:lstStyle/>
          <a:p>
            <a:pPr marL="0" lvl="0" indent="0" defTabSz="45720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5000" dirty="0">
                <a:latin typeface="Century Gothic" panose="020B0502020202020204" pitchFamily="34" charset="0"/>
              </a:rPr>
              <a:t>   b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</a:t>
            </a:r>
            <a:endParaRPr lang="en-US" sz="45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950370" y="2095994"/>
            <a:ext cx="3116517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b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 </a:t>
            </a:r>
            <a:r>
              <a:rPr lang="en-US" sz="5000" dirty="0" err="1">
                <a:latin typeface="Century Gothic" panose="020B0502020202020204" pitchFamily="34" charset="0"/>
              </a:rPr>
              <a:t>liever</a:t>
            </a:r>
            <a:endParaRPr lang="en-US" sz="45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985655" y="923753"/>
            <a:ext cx="2772891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b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 </a:t>
            </a:r>
            <a:r>
              <a:rPr lang="en-US" sz="5000" dirty="0">
                <a:latin typeface="Century Gothic" panose="020B0502020202020204" pitchFamily="34" charset="0"/>
              </a:rPr>
              <a:t>fore</a:t>
            </a:r>
            <a:endParaRPr lang="en-US" sz="45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D698BDC-4849-488A-9A5F-E000AD12FCDA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C66FB33-6120-4F6B-9C7C-A369A1F3D4CC}"/>
              </a:ext>
            </a:extLst>
          </p:cNvPr>
          <p:cNvSpPr txBox="1">
            <a:spLocks/>
          </p:cNvSpPr>
          <p:nvPr/>
        </p:nvSpPr>
        <p:spPr>
          <a:xfrm>
            <a:off x="1242069" y="2055185"/>
            <a:ext cx="3114645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b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 </a:t>
            </a:r>
            <a:r>
              <a:rPr lang="en-US" sz="5000" dirty="0">
                <a:latin typeface="Century Gothic" panose="020B0502020202020204" pitchFamily="34" charset="0"/>
              </a:rPr>
              <a:t>came</a:t>
            </a:r>
            <a:endParaRPr lang="en-US" sz="45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D8E0065-8478-4ABC-A03A-467B3761F67E}"/>
              </a:ext>
            </a:extLst>
          </p:cNvPr>
          <p:cNvSpPr txBox="1">
            <a:spLocks/>
          </p:cNvSpPr>
          <p:nvPr/>
        </p:nvSpPr>
        <p:spPr>
          <a:xfrm>
            <a:off x="1303015" y="3220364"/>
            <a:ext cx="3114645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d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 </a:t>
            </a:r>
            <a:r>
              <a:rPr lang="en-US" sz="5000" dirty="0">
                <a:latin typeface="Century Gothic" panose="020B0502020202020204" pitchFamily="34" charset="0"/>
              </a:rPr>
              <a:t>mons</a:t>
            </a:r>
            <a:endParaRPr lang="en-US" sz="4500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DFDE811-31AE-4062-9596-FB5E884D3286}"/>
              </a:ext>
            </a:extLst>
          </p:cNvPr>
          <p:cNvSpPr txBox="1">
            <a:spLocks/>
          </p:cNvSpPr>
          <p:nvPr/>
        </p:nvSpPr>
        <p:spPr>
          <a:xfrm>
            <a:off x="4950370" y="3220364"/>
            <a:ext cx="2772891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P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 </a:t>
            </a:r>
            <a:r>
              <a:rPr lang="en-US" sz="5000" dirty="0" err="1">
                <a:latin typeface="Century Gothic" panose="020B0502020202020204" pitchFamily="34" charset="0"/>
              </a:rPr>
              <a:t>ter</a:t>
            </a:r>
            <a:endParaRPr lang="en-US" sz="4500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64D9BC5-F3C3-8440-BA7B-99E3558677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1883" y="-1594592"/>
            <a:ext cx="812800" cy="812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AA66663-3647-CB4F-B1CB-6A06AFCA9ECA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2341974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2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2200"/>
                                  </p:stCondLst>
                                  <p:iterate type="wd">
                                    <p:tmPct val="98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6700"/>
                                  </p:stCondLst>
                                  <p:iterate type="wd">
                                    <p:tmPct val="98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100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1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4700"/>
                                  </p:stCondLst>
                                  <p:iterate type="wd">
                                    <p:tmPct val="13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9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1" build="p"/>
      <p:bldP spid="7" grpId="0" uiExpand="1" build="p"/>
      <p:bldP spid="8" grpId="0" uiExpand="1" build="p"/>
      <p:bldP spid="6" grpId="0" uiExpand="1" build="p"/>
      <p:bldP spid="9" grpId="0" uiExpand="1" build="p"/>
      <p:bldP spid="10" grpId="0" uiExpand="1" build="p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61478" y="1170124"/>
            <a:ext cx="3326129" cy="1213050"/>
          </a:xfrm>
        </p:spPr>
        <p:txBody>
          <a:bodyPr numCol="1">
            <a:noAutofit/>
          </a:bodyPr>
          <a:lstStyle/>
          <a:p>
            <a:pPr marL="0" lvl="0" indent="0" defTabSz="45720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5000" dirty="0">
                <a:latin typeface="Century Gothic" panose="020B0502020202020204" pitchFamily="34" charset="0"/>
              </a:rPr>
              <a:t>   </a:t>
            </a:r>
            <a:br>
              <a:rPr lang="en-US" sz="5000" dirty="0">
                <a:latin typeface="Century Gothic" panose="020B0502020202020204" pitchFamily="34" charset="0"/>
              </a:rPr>
            </a:br>
            <a:br>
              <a:rPr lang="en-US" sz="5000" dirty="0">
                <a:latin typeface="Century Gothic" panose="020B0502020202020204" pitchFamily="34" charset="0"/>
              </a:rPr>
            </a:br>
            <a:endParaRPr lang="en-US" sz="45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198743" y="1115041"/>
            <a:ext cx="3114645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g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</a:t>
            </a:r>
            <a:endParaRPr lang="en-US" sz="45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256001" y="2250975"/>
            <a:ext cx="3057387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h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 </a:t>
            </a:r>
            <a:r>
              <a:rPr lang="en-US" sz="5000" dirty="0" err="1">
                <a:latin typeface="Century Gothic" panose="020B0502020202020204" pitchFamily="34" charset="0"/>
              </a:rPr>
              <a:t>ly</a:t>
            </a:r>
            <a:endParaRPr lang="en-US" sz="45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D698BDC-4849-488A-9A5F-E000AD12FCDA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4E77E9C-D72B-4A5A-BA04-5B450E7537E7}"/>
              </a:ext>
            </a:extLst>
          </p:cNvPr>
          <p:cNvSpPr/>
          <p:nvPr/>
        </p:nvSpPr>
        <p:spPr>
          <a:xfrm>
            <a:off x="3224542" y="3235627"/>
            <a:ext cx="1972015" cy="11209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 </a:t>
            </a: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bey</a:t>
            </a:r>
            <a:endParaRPr lang="en-US" sz="4500" dirty="0">
              <a:solidFill>
                <a:prstClr val="black"/>
              </a:solidFill>
            </a:endParaRP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C07FD52-D84D-C74D-B263-04FA6A0F4B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900" y="-1953781"/>
            <a:ext cx="812800" cy="812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043E1B7-CDA9-E94F-A3F2-710853FDEB1D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8206140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8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6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9400"/>
                                  </p:stCondLst>
                                  <p:iterate type="wd">
                                    <p:tmPct val="8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58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 uiExpand="1" build="p"/>
      <p:bldP spid="8" grpId="0" uiExpand="1" build="p"/>
      <p:bldP spid="2" grpId="0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3601" y="1392436"/>
            <a:ext cx="2772891" cy="1213050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br>
              <a:rPr lang="en-US" sz="5000" dirty="0">
                <a:latin typeface="Century Gothic" panose="020B0502020202020204" pitchFamily="34" charset="0"/>
              </a:rPr>
            </a:br>
            <a:br>
              <a:rPr lang="en-US" sz="5000" dirty="0">
                <a:latin typeface="Century Gothic" panose="020B0502020202020204" pitchFamily="34" charset="0"/>
              </a:rPr>
            </a:br>
            <a:endParaRPr lang="en-US" sz="45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111547" y="2177336"/>
            <a:ext cx="3201799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dis c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i </a:t>
            </a:r>
            <a:r>
              <a:rPr lang="en-US" sz="5000" dirty="0" err="1">
                <a:latin typeface="Century Gothic" panose="020B0502020202020204" pitchFamily="34" charset="0"/>
              </a:rPr>
              <a:t>ples</a:t>
            </a:r>
            <a:endParaRPr lang="en-US" sz="45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2CF88A5-A3E1-426C-B438-C31C42FCCC29}"/>
              </a:ext>
            </a:extLst>
          </p:cNvPr>
          <p:cNvSpPr txBox="1">
            <a:spLocks/>
          </p:cNvSpPr>
          <p:nvPr/>
        </p:nvSpPr>
        <p:spPr>
          <a:xfrm>
            <a:off x="2067113" y="2177336"/>
            <a:ext cx="766535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I </a:t>
            </a:r>
            <a:endParaRPr lang="en-US" sz="4500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4A49227-F434-374B-AF5A-B57B2300AF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4313" y="-1835151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8234640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3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uiExpand="1" build="p"/>
      <p:bldP spid="5" grpId="0" uiExpand="1" build="p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2215" y="2040355"/>
            <a:ext cx="2772891" cy="1213050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b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y</a:t>
            </a:r>
            <a:br>
              <a:rPr lang="en-US" sz="5000" dirty="0">
                <a:latin typeface="Century Gothic" panose="020B0502020202020204" pitchFamily="34" charset="0"/>
              </a:rPr>
            </a:br>
            <a:br>
              <a:rPr lang="en-US" sz="5000" dirty="0">
                <a:latin typeface="Century Gothic" panose="020B0502020202020204" pitchFamily="34" charset="0"/>
              </a:rPr>
            </a:br>
            <a:endParaRPr lang="en-US" sz="45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60D5481-1B24-8647-845D-471A4A9B067B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4AE1ECD-31DF-1341-AAED-67550DEF7E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08238" y="-98447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16853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7036" y="1759964"/>
            <a:ext cx="2772891" cy="1213050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sor</a:t>
            </a:r>
            <a:r>
              <a:rPr lang="en-US" sz="5000" dirty="0">
                <a:latin typeface="Century Gothic" panose="020B0502020202020204" pitchFamily="34" charset="0"/>
              </a:rPr>
              <a:t>  </a:t>
            </a:r>
            <a:r>
              <a:rPr lang="en-US" sz="5000" dirty="0" err="1">
                <a:latin typeface="Century Gothic" panose="020B0502020202020204" pitchFamily="34" charset="0"/>
              </a:rPr>
              <a:t>r</a:t>
            </a:r>
            <a:r>
              <a:rPr lang="en-US" sz="5000" b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y</a:t>
            </a:r>
            <a:br>
              <a:rPr lang="en-US" sz="5000" dirty="0">
                <a:latin typeface="Century Gothic" panose="020B0502020202020204" pitchFamily="34" charset="0"/>
              </a:rPr>
            </a:br>
            <a:br>
              <a:rPr lang="en-US" sz="5000" dirty="0">
                <a:latin typeface="Century Gothic" panose="020B0502020202020204" pitchFamily="34" charset="0"/>
              </a:rPr>
            </a:br>
            <a:endParaRPr lang="en-US" sz="45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843E89B-DE84-4CE8-8907-BB46964AC78F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CAB5636-3E7A-48B6-BEF9-056A554992E3}"/>
              </a:ext>
            </a:extLst>
          </p:cNvPr>
          <p:cNvSpPr/>
          <p:nvPr/>
        </p:nvSpPr>
        <p:spPr>
          <a:xfrm>
            <a:off x="5076496" y="2002220"/>
            <a:ext cx="207046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ho </a:t>
            </a:r>
            <a:r>
              <a:rPr lang="en-US" sz="50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l</a:t>
            </a:r>
            <a:r>
              <a:rPr lang="en-US" sz="5000" b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y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1436E13-5076-034F-BCDB-65E13D048E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8283" y="-1749426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C8D7F77-F9A4-F74F-ABD6-D9DCAF0FD59D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4707034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80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  <p:bldP spid="4" grpId="0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Silent </a:t>
            </a:r>
            <a:r>
              <a:rPr lang="en-US" sz="4600" b="1" dirty="0">
                <a:latin typeface="Century Gothic" panose="020B0502020202020204" pitchFamily="34" charset="0"/>
              </a:rPr>
              <a:t>e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0683" y="1782849"/>
            <a:ext cx="8242634" cy="517263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 silent e syllable has one vowel, </a:t>
            </a: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628650" y="2300112"/>
            <a:ext cx="8242634" cy="5143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followed by</a:t>
            </a:r>
            <a:r>
              <a:rPr lang="en-US" sz="2700" dirty="0">
                <a:latin typeface="Century Gothic" panose="020B0502020202020204" pitchFamily="34" charset="0"/>
              </a:rPr>
              <a:t> </a:t>
            </a:r>
            <a:r>
              <a:rPr lang="en-US" sz="2700" b="1" dirty="0">
                <a:latin typeface="Century Gothic" panose="020B0502020202020204" pitchFamily="34" charset="0"/>
              </a:rPr>
              <a:t>one consonant </a:t>
            </a: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2535094" y="2815265"/>
            <a:ext cx="4645994" cy="4797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and a silent e at the end. </a:t>
            </a: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2280052" y="3331768"/>
            <a:ext cx="3906474" cy="5050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vowel is long.</a:t>
            </a:r>
            <a:endParaRPr lang="en-US" sz="2700" dirty="0">
              <a:latin typeface="Century Gothic" panose="020B0502020202020204" pitchFamily="34" charset="0"/>
            </a:endParaRP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2951257" y="3830197"/>
            <a:ext cx="1879689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c</a:t>
            </a:r>
            <a:r>
              <a:rPr lang="en-US" sz="9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5300256" y="3841689"/>
            <a:ext cx="818985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3793957" y="3431995"/>
            <a:ext cx="96332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80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itle 2"/>
          <p:cNvSpPr txBox="1">
            <a:spLocks/>
          </p:cNvSpPr>
          <p:nvPr/>
        </p:nvSpPr>
        <p:spPr>
          <a:xfrm>
            <a:off x="4056824" y="3849195"/>
            <a:ext cx="1944824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v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8303121" y="-918827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126812C-3D79-BD40-8524-7E64A7275D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08425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94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8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1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3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96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2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7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20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4" grpId="0" uiExpand="1" build="p"/>
      <p:bldP spid="5" grpId="0" uiExpand="1" build="p"/>
      <p:bldP spid="6" grpId="0" uiExpand="1" build="p"/>
      <p:bldP spid="7" grpId="0" uiExpand="1" build="p"/>
      <p:bldP spid="8" grpId="0"/>
      <p:bldP spid="9" grpId="0"/>
      <p:bldP spid="10" grpId="0"/>
      <p:bldP spid="15" grpId="0"/>
      <p:bldP spid="2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8204" y="1076956"/>
            <a:ext cx="2882471" cy="1403196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m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k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7D7E30-5674-47CA-8BCF-030881376514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A498CAA-91A5-4772-851F-A556EAFAA026}"/>
              </a:ext>
            </a:extLst>
          </p:cNvPr>
          <p:cNvSpPr txBox="1">
            <a:spLocks/>
          </p:cNvSpPr>
          <p:nvPr/>
        </p:nvSpPr>
        <p:spPr>
          <a:xfrm>
            <a:off x="1388203" y="2264034"/>
            <a:ext cx="2882471" cy="140319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n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m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dirty="0">
              <a:solidFill>
                <a:srgbClr val="00B050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62F1D97-D182-4ECC-9422-9104A4EDE82E}"/>
              </a:ext>
            </a:extLst>
          </p:cNvPr>
          <p:cNvSpPr txBox="1">
            <a:spLocks/>
          </p:cNvSpPr>
          <p:nvPr/>
        </p:nvSpPr>
        <p:spPr>
          <a:xfrm>
            <a:off x="4471638" y="1076956"/>
            <a:ext cx="3089513" cy="140319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sh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r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dirty="0">
              <a:solidFill>
                <a:srgbClr val="00B05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FBB5AD6-D164-47CF-B8A3-26A849AEBCAC}"/>
              </a:ext>
            </a:extLst>
          </p:cNvPr>
          <p:cNvSpPr/>
          <p:nvPr/>
        </p:nvSpPr>
        <p:spPr>
          <a:xfrm>
            <a:off x="4979327" y="2219766"/>
            <a:ext cx="1867819" cy="11209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s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m</a:t>
            </a:r>
            <a:r>
              <a:rPr lang="en-US" sz="5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e</a:t>
            </a:r>
            <a:endParaRPr lang="en-US" sz="4500" dirty="0">
              <a:solidFill>
                <a:srgbClr val="00B05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F3D9B0-8D61-4826-A8F2-2218578B5219}"/>
              </a:ext>
            </a:extLst>
          </p:cNvPr>
          <p:cNvSpPr/>
          <p:nvPr/>
        </p:nvSpPr>
        <p:spPr>
          <a:xfrm>
            <a:off x="1827922" y="3340714"/>
            <a:ext cx="2034531" cy="11209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c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m</a:t>
            </a:r>
            <a:r>
              <a:rPr lang="en-US" sz="5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e</a:t>
            </a:r>
            <a:endParaRPr lang="en-US" sz="4500" dirty="0">
              <a:solidFill>
                <a:srgbClr val="00B050"/>
              </a:solidFill>
            </a:endParaRPr>
          </a:p>
        </p:txBody>
      </p: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C901766-1014-4A4C-B45C-2156EE7884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6613" y="-2110000"/>
            <a:ext cx="812800" cy="812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FB6ADAD-B161-1B42-8B6D-19DF76C80B7D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063227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3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7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1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build="p"/>
      <p:bldP spid="4" grpId="0" build="p"/>
      <p:bldP spid="5" grpId="0" build="p"/>
      <p:bldP spid="2" grpId="0"/>
      <p:bldP spid="6" grpId="0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53327" y="1171957"/>
            <a:ext cx="4054221" cy="1403196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bap </a:t>
            </a:r>
            <a:r>
              <a:rPr lang="en-US" sz="5000" dirty="0" err="1">
                <a:latin typeface="Century Gothic" panose="020B0502020202020204" pitchFamily="34" charset="0"/>
              </a:rPr>
              <a:t>t</a:t>
            </a:r>
            <a:r>
              <a:rPr lang="en-US" sz="5000" b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 err="1">
                <a:latin typeface="Century Gothic" panose="020B0502020202020204" pitchFamily="34" charset="0"/>
              </a:rPr>
              <a:t>z</a:t>
            </a:r>
            <a:r>
              <a:rPr lang="en-US" sz="5000" b="1" dirty="0" err="1"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7D7E30-5674-47CA-8BCF-030881376514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62F1D97-D182-4ECC-9422-9104A4EDE82E}"/>
              </a:ext>
            </a:extLst>
          </p:cNvPr>
          <p:cNvSpPr txBox="1">
            <a:spLocks/>
          </p:cNvSpPr>
          <p:nvPr/>
        </p:nvSpPr>
        <p:spPr>
          <a:xfrm>
            <a:off x="2923722" y="2289853"/>
            <a:ext cx="2882471" cy="140319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in s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d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3B1B895-3898-4FC1-92D2-3A3567417EB7}"/>
              </a:ext>
            </a:extLst>
          </p:cNvPr>
          <p:cNvSpPr txBox="1">
            <a:spLocks/>
          </p:cNvSpPr>
          <p:nvPr/>
        </p:nvSpPr>
        <p:spPr>
          <a:xfrm>
            <a:off x="4364958" y="2904270"/>
            <a:ext cx="2882471" cy="140319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4500" b="1" dirty="0">
              <a:solidFill>
                <a:srgbClr val="00B050"/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A4C1FA5-3EBD-4324-A824-9397F36D0544}"/>
              </a:ext>
            </a:extLst>
          </p:cNvPr>
          <p:cNvSpPr txBox="1">
            <a:spLocks/>
          </p:cNvSpPr>
          <p:nvPr/>
        </p:nvSpPr>
        <p:spPr>
          <a:xfrm>
            <a:off x="2653327" y="3407748"/>
            <a:ext cx="2882471" cy="140319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t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m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E0DE2D9-82C3-994B-8C53-3649AF957C9C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8D1CDC3-203F-0B48-8BF1-0E02C05E07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98447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5575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100"/>
                                  </p:stCondLst>
                                  <p:iterate type="wd">
                                    <p:tmPct val="71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9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2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6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5" grpId="0" build="p"/>
      <p:bldP spid="8" grpId="0" build="p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160868"/>
            <a:ext cx="9144000" cy="994172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5200" b="1" dirty="0">
                <a:latin typeface="Century Gothic" panose="020B0502020202020204" pitchFamily="34" charset="0"/>
              </a:rPr>
              <a:t>Words in </a:t>
            </a:r>
            <a:br>
              <a:rPr lang="en-US" sz="6000" b="1" dirty="0">
                <a:latin typeface="Century Gothic" panose="020B0502020202020204" pitchFamily="34" charset="0"/>
              </a:rPr>
            </a:br>
            <a:r>
              <a:rPr lang="en-US" sz="8400" b="1" dirty="0">
                <a:solidFill>
                  <a:srgbClr val="990000"/>
                </a:solidFill>
                <a:latin typeface="Century Gothic" panose="020B0502020202020204" pitchFamily="34" charset="0"/>
              </a:rPr>
              <a:t>Syllable Types</a:t>
            </a:r>
            <a:endParaRPr lang="en-US" sz="8400" dirty="0">
              <a:solidFill>
                <a:srgbClr val="99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 w="111125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872DC5-B824-4397-8008-726B4B04CB40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75364D3-317B-3E4C-B8DA-E7D7BDF45D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7864" y="-8793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0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17481" y="1454304"/>
            <a:ext cx="2882471" cy="1403196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be f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</a:t>
            </a:r>
            <a:r>
              <a:rPr lang="en-US" sz="5000" dirty="0">
                <a:latin typeface="Century Gothic" panose="020B0502020202020204" pitchFamily="34" charset="0"/>
              </a:rPr>
              <a:t>r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dirty="0">
              <a:solidFill>
                <a:srgbClr val="00B05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7D7E30-5674-47CA-8BCF-030881376514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62F1D97-D182-4ECC-9422-9104A4EDE82E}"/>
              </a:ext>
            </a:extLst>
          </p:cNvPr>
          <p:cNvSpPr txBox="1">
            <a:spLocks/>
          </p:cNvSpPr>
          <p:nvPr/>
        </p:nvSpPr>
        <p:spPr>
          <a:xfrm>
            <a:off x="4460620" y="1232821"/>
            <a:ext cx="2882471" cy="140319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4500" b="1" dirty="0">
              <a:solidFill>
                <a:srgbClr val="00B05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27801C2-3FC8-4CFA-99C3-A66C51BBC009}"/>
              </a:ext>
            </a:extLst>
          </p:cNvPr>
          <p:cNvSpPr/>
          <p:nvPr/>
        </p:nvSpPr>
        <p:spPr>
          <a:xfrm>
            <a:off x="2628498" y="2624214"/>
            <a:ext cx="3212738" cy="11209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there f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</a:t>
            </a: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r</a:t>
            </a:r>
            <a:r>
              <a:rPr lang="en-US" sz="5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76758AE-18B6-AA41-8003-6C26CE47F9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9512" y="-1835150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6C005E3-D9BC-7643-A8EB-E808D6BFEF01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4937834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900"/>
                                  </p:stCondLst>
                                  <p:iterate type="wd">
                                    <p:tmPct val="7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2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/>
      <p:bldP spid="2" grpId="0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8301965" y="-940871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1478661"/>
            <a:ext cx="9144000" cy="959549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Many vowel teams follow this rule: </a:t>
            </a:r>
          </a:p>
          <a:p>
            <a:pPr marL="0" indent="0" algn="ctr" fontAlgn="base"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When two vowels</a:t>
            </a:r>
            <a:r>
              <a:rPr lang="en-US" sz="2800" dirty="0">
                <a:latin typeface="Century Gothic" panose="020B0502020202020204" pitchFamily="34" charset="0"/>
              </a:rPr>
              <a:t> </a:t>
            </a:r>
            <a:r>
              <a:rPr lang="en-US" sz="2800" b="1" dirty="0">
                <a:latin typeface="Century Gothic" panose="020B0502020202020204" pitchFamily="34" charset="0"/>
              </a:rPr>
              <a:t>get together, 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0" y="2468534"/>
            <a:ext cx="9144000" cy="8093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400" b="1" dirty="0">
                <a:latin typeface="Century Gothic" panose="020B0502020202020204" pitchFamily="34" charset="0"/>
              </a:rPr>
              <a:t> </a:t>
            </a:r>
            <a:r>
              <a:rPr lang="en-US" sz="2800" b="1" dirty="0">
                <a:latin typeface="Century Gothic" panose="020B0502020202020204" pitchFamily="34" charset="0"/>
              </a:rPr>
              <a:t>the first one names its letter.</a:t>
            </a:r>
            <a:r>
              <a:rPr lang="en-US" sz="2800" dirty="0">
                <a:latin typeface="Century Gothic" panose="020B0502020202020204" pitchFamily="34" charset="0"/>
              </a:rPr>
              <a:t> </a:t>
            </a:r>
          </a:p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So the first vowel will make its long sound,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0" y="3471186"/>
            <a:ext cx="9144000" cy="4827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and the second vowel is silent.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4004595" y="3941126"/>
            <a:ext cx="1662754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latin typeface="Century Gothic" panose="020B0502020202020204" pitchFamily="34" charset="0"/>
              </a:rPr>
              <a:t>a</a:t>
            </a:r>
            <a:endParaRPr lang="en-US" sz="9600" dirty="0">
              <a:latin typeface="Century Gothic" panose="020B0502020202020204" pitchFamily="34" charset="0"/>
            </a:endParaRPr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3556655" y="3508958"/>
            <a:ext cx="92659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80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3357770" y="3925892"/>
            <a:ext cx="1290467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14" name="Title 2"/>
          <p:cNvSpPr txBox="1">
            <a:spLocks/>
          </p:cNvSpPr>
          <p:nvPr/>
        </p:nvSpPr>
        <p:spPr>
          <a:xfrm>
            <a:off x="5066536" y="3944946"/>
            <a:ext cx="867376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t</a:t>
            </a:r>
          </a:p>
        </p:txBody>
      </p:sp>
      <p:sp>
        <p:nvSpPr>
          <p:cNvPr id="18" name="Rectangle 1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484489"/>
            <a:ext cx="9144000" cy="994172"/>
          </a:xfrm>
          <a:ln w="38100">
            <a:noFill/>
          </a:ln>
        </p:spPr>
        <p:txBody>
          <a:bodyPr>
            <a:no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Vowel Teams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19" name="Rectangle 1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9B8D1CE-C6B4-9046-84AA-2B8BE85262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12" y="-99323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60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3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93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9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9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0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122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9" dur="8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4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39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6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8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25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0" grpId="0" animBg="1"/>
      <p:bldP spid="8" grpId="0"/>
      <p:bldP spid="10" grpId="0"/>
      <p:bldP spid="13" grpId="0"/>
      <p:bldP spid="13" grpId="1"/>
      <p:bldP spid="14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>
          <a:xfrm>
            <a:off x="3139422" y="2095066"/>
            <a:ext cx="2964800" cy="122198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pr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ay</a:t>
            </a:r>
            <a:r>
              <a:rPr lang="en-US" sz="50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870CFFB-14B0-4F80-8213-77E26BE6F3B3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8F8BACD-9ED2-430C-AEB1-CC988D3D9AD2}"/>
              </a:ext>
            </a:extLst>
          </p:cNvPr>
          <p:cNvSpPr txBox="1">
            <a:spLocks/>
          </p:cNvSpPr>
          <p:nvPr/>
        </p:nvSpPr>
        <p:spPr>
          <a:xfrm>
            <a:off x="2989238" y="1053188"/>
            <a:ext cx="2964800" cy="122198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d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ay 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B8A10A5-6352-4C3A-8C57-37571A86E72D}"/>
              </a:ext>
            </a:extLst>
          </p:cNvPr>
          <p:cNvSpPr/>
          <p:nvPr/>
        </p:nvSpPr>
        <p:spPr>
          <a:xfrm>
            <a:off x="3688864" y="3497152"/>
            <a:ext cx="250421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>
                <a:latin typeface="Century Gothic" panose="020B0502020202020204" pitchFamily="34" charset="0"/>
              </a:rPr>
              <a:t>al w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ay</a:t>
            </a:r>
            <a:r>
              <a:rPr lang="en-US" sz="5000" dirty="0">
                <a:latin typeface="Century Gothic" panose="020B0502020202020204" pitchFamily="34" charset="0"/>
              </a:rPr>
              <a:t>s</a:t>
            </a:r>
            <a:endParaRPr lang="en-US" dirty="0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B464616-4094-7347-80A7-D0802ED776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9878" y="-2163763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71BC5CE-35F2-C341-87D9-55365BCF7951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1992165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iterate type="wd">
                                    <p:tmPct val="12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4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0" grpId="0"/>
      <p:bldP spid="5" grpId="0"/>
      <p:bldP spid="2" grpId="0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50790" y="1955188"/>
            <a:ext cx="2235151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r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ai</a:t>
            </a:r>
            <a:r>
              <a:rPr lang="en-US" sz="5000" dirty="0">
                <a:latin typeface="Century Gothic" panose="020B0502020202020204" pitchFamily="34" charset="0"/>
              </a:rPr>
              <a:t>se</a:t>
            </a:r>
          </a:p>
        </p:txBody>
      </p:sp>
      <p:sp>
        <p:nvSpPr>
          <p:cNvPr id="4" name="Rectangle 3"/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D0A9B20-215C-4AB2-B237-65A90EDF5E88}"/>
              </a:ext>
            </a:extLst>
          </p:cNvPr>
          <p:cNvSpPr txBox="1">
            <a:spLocks/>
          </p:cNvSpPr>
          <p:nvPr/>
        </p:nvSpPr>
        <p:spPr>
          <a:xfrm>
            <a:off x="3094464" y="2696617"/>
            <a:ext cx="2955072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5000" dirty="0">
              <a:latin typeface="Century Gothic" panose="020B0502020202020204" pitchFamily="34" charset="0"/>
            </a:endParaRP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A96D7EA-D106-404E-80B0-AF119EA234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3750" y="-1849438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6D8DD43-4734-1C4A-8A89-79C9FB27FC04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2743646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>
          <a:xfrm>
            <a:off x="4441158" y="2025354"/>
            <a:ext cx="2964800" cy="122198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o b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ey</a:t>
            </a:r>
            <a:r>
              <a:rPr lang="en-US" sz="50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870CFFB-14B0-4F80-8213-77E26BE6F3B3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B473B0A-95B3-44DE-81A6-533204B80A03}"/>
              </a:ext>
            </a:extLst>
          </p:cNvPr>
          <p:cNvSpPr txBox="1">
            <a:spLocks/>
          </p:cNvSpPr>
          <p:nvPr/>
        </p:nvSpPr>
        <p:spPr>
          <a:xfrm>
            <a:off x="1476358" y="2904270"/>
            <a:ext cx="2964800" cy="122198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8F8BACD-9ED2-430C-AEB1-CC988D3D9AD2}"/>
              </a:ext>
            </a:extLst>
          </p:cNvPr>
          <p:cNvSpPr txBox="1">
            <a:spLocks/>
          </p:cNvSpPr>
          <p:nvPr/>
        </p:nvSpPr>
        <p:spPr>
          <a:xfrm>
            <a:off x="1476358" y="2025354"/>
            <a:ext cx="2964800" cy="122198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th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ey 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82D022F-4955-2D42-A08D-154E0495E5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1883" y="-2392363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D0BF54C-0DD3-AE41-867B-4F35D394555E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1596455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90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uiExpand="1" build="p"/>
      <p:bldP spid="5" grpId="0" uiExpand="1" build="p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242" y="1434788"/>
            <a:ext cx="2235151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r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ea</a:t>
            </a:r>
            <a:r>
              <a:rPr lang="en-US" sz="5000" dirty="0">
                <a:latin typeface="Century Gothic" panose="020B0502020202020204" pitchFamily="34" charset="0"/>
              </a:rPr>
              <a:t>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7DEDC2-4286-4D50-8D79-62887E245C36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A1EF5FF-A1FC-4B85-8C44-CE7CE448CE57}"/>
              </a:ext>
            </a:extLst>
          </p:cNvPr>
          <p:cNvSpPr/>
          <p:nvPr/>
        </p:nvSpPr>
        <p:spPr>
          <a:xfrm>
            <a:off x="1738562" y="2818672"/>
            <a:ext cx="1919115" cy="10997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685800">
              <a:lnSpc>
                <a:spcPct val="150000"/>
              </a:lnSpc>
              <a:spcBef>
                <a:spcPts val="750"/>
              </a:spcBef>
            </a:pP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l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ea</a:t>
            </a:r>
            <a:r>
              <a:rPr lang="en-US" sz="5000" dirty="0">
                <a:latin typeface="Century Gothic" panose="020B0502020202020204" pitchFamily="34" charset="0"/>
              </a:rPr>
              <a:t>ve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481F132-04DC-4D5A-9E45-5ACFE32CD9F5}"/>
              </a:ext>
            </a:extLst>
          </p:cNvPr>
          <p:cNvSpPr txBox="1">
            <a:spLocks/>
          </p:cNvSpPr>
          <p:nvPr/>
        </p:nvSpPr>
        <p:spPr>
          <a:xfrm>
            <a:off x="4800330" y="1466318"/>
            <a:ext cx="2235151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h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ea</a:t>
            </a:r>
            <a:r>
              <a:rPr lang="en-US" sz="5000" dirty="0">
                <a:latin typeface="Century Gothic" panose="020B0502020202020204" pitchFamily="34" charset="0"/>
              </a:rPr>
              <a:t>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82AC6B8-0086-4011-8FF5-F5E76A9BA045}"/>
              </a:ext>
            </a:extLst>
          </p:cNvPr>
          <p:cNvSpPr txBox="1">
            <a:spLocks/>
          </p:cNvSpPr>
          <p:nvPr/>
        </p:nvSpPr>
        <p:spPr>
          <a:xfrm>
            <a:off x="4862046" y="2818672"/>
            <a:ext cx="2235151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n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ea</a:t>
            </a:r>
            <a:r>
              <a:rPr lang="en-US" sz="5000" dirty="0">
                <a:latin typeface="Century Gothic" panose="020B0502020202020204" pitchFamily="34" charset="0"/>
              </a:rPr>
              <a:t>r</a:t>
            </a: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EAB3F75-8E91-6D43-938B-336174FF4D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2899" y="-1663700"/>
            <a:ext cx="812800" cy="8128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0FD668A-CB54-1843-B002-627A99A5DC5F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5470103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1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6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0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  <p:bldP spid="2" grpId="0"/>
      <p:bldP spid="5" grpId="0" uiExpand="1" build="p"/>
      <p:bldP spid="7" grpId="0" uiExpand="1" build="p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3050791" y="2146144"/>
            <a:ext cx="3402804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be </a:t>
            </a:r>
            <a:r>
              <a:rPr lang="en-US" sz="5000" dirty="0" err="1">
                <a:latin typeface="Century Gothic" panose="020B0502020202020204" pitchFamily="34" charset="0"/>
              </a:rPr>
              <a:t>l</a:t>
            </a:r>
            <a:r>
              <a:rPr lang="en-US" sz="5000" b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ie</a:t>
            </a:r>
            <a:r>
              <a:rPr lang="en-US" sz="5000" dirty="0" err="1">
                <a:latin typeface="Century Gothic" panose="020B0502020202020204" pitchFamily="34" charset="0"/>
              </a:rPr>
              <a:t>v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</a:t>
            </a:r>
            <a:r>
              <a:rPr lang="en-US" sz="5000" dirty="0" err="1">
                <a:latin typeface="Century Gothic" panose="020B0502020202020204" pitchFamily="34" charset="0"/>
              </a:rPr>
              <a:t>ers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93FB222-B235-4EED-A083-6D715C9802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873614C-C16C-B84D-9092-84A5C80AB6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79550" y="-1892300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3E65B84-41BA-2348-919A-093FB568A6A4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9635305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1" build="allAtOnce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77DEDC2-4286-4D50-8D79-62887E245C36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A1EF5FF-A1FC-4B85-8C44-CE7CE448CE57}"/>
              </a:ext>
            </a:extLst>
          </p:cNvPr>
          <p:cNvSpPr/>
          <p:nvPr/>
        </p:nvSpPr>
        <p:spPr>
          <a:xfrm>
            <a:off x="3169038" y="2033067"/>
            <a:ext cx="2605200" cy="10997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685800">
              <a:lnSpc>
                <a:spcPct val="150000"/>
              </a:lnSpc>
              <a:spcBef>
                <a:spcPts val="750"/>
              </a:spcBef>
            </a:pPr>
            <a:r>
              <a:rPr lang="en-US" sz="50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p</a:t>
            </a:r>
            <a:r>
              <a:rPr lang="en-US" sz="5000" b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eo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</a:t>
            </a:r>
            <a:r>
              <a:rPr lang="en-US" sz="5000" dirty="0" err="1">
                <a:latin typeface="Century Gothic" panose="020B0502020202020204" pitchFamily="34" charset="0"/>
              </a:rPr>
              <a:t>ple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491F56F-4688-3749-80F7-EDDDA64A06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1883" y="-1649413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7E3B6D3-21E5-8D4F-8ED8-D68B41A563EA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5571536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82806" y="2146144"/>
            <a:ext cx="2805760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n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igh</a:t>
            </a:r>
            <a:r>
              <a:rPr lang="en-US" sz="5000" dirty="0">
                <a:latin typeface="Century Gothic" panose="020B0502020202020204" pitchFamily="34" charset="0"/>
              </a:rPr>
              <a:t>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7DEDC2-4286-4D50-8D79-62887E245C36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AF01ECE-19A4-844E-92A7-7C01354EDC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3813" y="-1749425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DB52A72-CFA0-EB4F-A61C-DE49EF2FECDD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6633849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1" build="p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69120" y="1900817"/>
            <a:ext cx="2805760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n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ew</a:t>
            </a:r>
            <a:r>
              <a:rPr lang="en-US" sz="5000" dirty="0">
                <a:latin typeface="Century Gothic" panose="020B0502020202020204" pitchFamily="34" charset="0"/>
              </a:rPr>
              <a:t>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7DEDC2-4286-4D50-8D79-62887E245C36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A6F0959-30ED-9C4E-B1ED-01BABA4CB9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50975" y="-2049463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B35A5D7-2AD2-5B49-9281-1E28BF64D22B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5270121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6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">
            <a:extLst>
              <a:ext uri="{FF2B5EF4-FFF2-40B4-BE49-F238E27FC236}">
                <a16:creationId xmlns:a16="http://schemas.microsoft.com/office/drawing/2014/main" id="{714C90A4-AC53-42AF-8F0B-EDDFB4AC9F19}"/>
              </a:ext>
            </a:extLst>
          </p:cNvPr>
          <p:cNvSpPr txBox="1">
            <a:spLocks/>
          </p:cNvSpPr>
          <p:nvPr/>
        </p:nvSpPr>
        <p:spPr>
          <a:xfrm>
            <a:off x="628650" y="707509"/>
            <a:ext cx="7886700" cy="994172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Closed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Short Vowel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26A71747-F5D2-4EBB-B59A-92E19B56E5B3}"/>
              </a:ext>
            </a:extLst>
          </p:cNvPr>
          <p:cNvSpPr txBox="1">
            <a:spLocks/>
          </p:cNvSpPr>
          <p:nvPr/>
        </p:nvSpPr>
        <p:spPr>
          <a:xfrm>
            <a:off x="1600792" y="1797469"/>
            <a:ext cx="5942415" cy="45173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700" b="1">
                <a:latin typeface="Century Gothic" panose="020B0502020202020204" pitchFamily="34" charset="0"/>
              </a:rPr>
              <a:t>A closed syllable has one vowel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9151D1A3-3FE2-4877-A3A0-142D37DE9B5F}"/>
              </a:ext>
            </a:extLst>
          </p:cNvPr>
          <p:cNvSpPr txBox="1">
            <a:spLocks/>
          </p:cNvSpPr>
          <p:nvPr/>
        </p:nvSpPr>
        <p:spPr>
          <a:xfrm>
            <a:off x="1200147" y="2344996"/>
            <a:ext cx="6800729" cy="4935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followed by one or more consonants, 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759C833A-A051-46F0-9539-E424065C38B6}"/>
              </a:ext>
            </a:extLst>
          </p:cNvPr>
          <p:cNvSpPr txBox="1">
            <a:spLocks/>
          </p:cNvSpPr>
          <p:nvPr/>
        </p:nvSpPr>
        <p:spPr>
          <a:xfrm>
            <a:off x="1510383" y="2915592"/>
            <a:ext cx="5712613" cy="5586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and the vowel is short.</a:t>
            </a:r>
            <a:endParaRPr lang="en-US" sz="2700" dirty="0">
              <a:latin typeface="Century Gothic" panose="020B0502020202020204" pitchFamily="34" charset="0"/>
            </a:endParaRP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8" name="Title 2">
            <a:extLst>
              <a:ext uri="{FF2B5EF4-FFF2-40B4-BE49-F238E27FC236}">
                <a16:creationId xmlns:a16="http://schemas.microsoft.com/office/drawing/2014/main" id="{406000D0-3B86-4C9D-A0B6-BED284F2EDEA}"/>
              </a:ext>
            </a:extLst>
          </p:cNvPr>
          <p:cNvSpPr txBox="1">
            <a:spLocks/>
          </p:cNvSpPr>
          <p:nvPr/>
        </p:nvSpPr>
        <p:spPr>
          <a:xfrm>
            <a:off x="4236361" y="3458113"/>
            <a:ext cx="68764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29" name="Title 2">
            <a:extLst>
              <a:ext uri="{FF2B5EF4-FFF2-40B4-BE49-F238E27FC236}">
                <a16:creationId xmlns:a16="http://schemas.microsoft.com/office/drawing/2014/main" id="{B5CD2261-5816-4229-A9AD-412E34A29084}"/>
              </a:ext>
            </a:extLst>
          </p:cNvPr>
          <p:cNvSpPr txBox="1">
            <a:spLocks/>
          </p:cNvSpPr>
          <p:nvPr/>
        </p:nvSpPr>
        <p:spPr>
          <a:xfrm>
            <a:off x="4954739" y="3483515"/>
            <a:ext cx="82319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p</a:t>
            </a:r>
          </a:p>
        </p:txBody>
      </p:sp>
      <p:sp>
        <p:nvSpPr>
          <p:cNvPr id="30" name="Title 2">
            <a:extLst>
              <a:ext uri="{FF2B5EF4-FFF2-40B4-BE49-F238E27FC236}">
                <a16:creationId xmlns:a16="http://schemas.microsoft.com/office/drawing/2014/main" id="{9E91C2D1-2232-4E00-8092-9786497F59F7}"/>
              </a:ext>
            </a:extLst>
          </p:cNvPr>
          <p:cNvSpPr txBox="1">
            <a:spLocks/>
          </p:cNvSpPr>
          <p:nvPr/>
        </p:nvSpPr>
        <p:spPr>
          <a:xfrm>
            <a:off x="4299180" y="3483516"/>
            <a:ext cx="559734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F000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˘</a:t>
            </a:r>
            <a:endParaRPr lang="en-US" sz="9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D79F009-0AC4-4B3E-8793-D173E744D94D}"/>
              </a:ext>
            </a:extLst>
          </p:cNvPr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FF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593EFAF-8468-430F-9EEE-62F92247CCFA}"/>
              </a:ext>
            </a:extLst>
          </p:cNvPr>
          <p:cNvSpPr/>
          <p:nvPr/>
        </p:nvSpPr>
        <p:spPr>
          <a:xfrm>
            <a:off x="8301965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61A2E68-6A5D-4AFC-A45A-27D5B4350FC0}"/>
              </a:ext>
            </a:extLst>
          </p:cNvPr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FF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63EAF36-FC2D-4C45-AC75-B86C155B671B}"/>
              </a:ext>
            </a:extLst>
          </p:cNvPr>
          <p:cNvSpPr/>
          <p:nvPr/>
        </p:nvSpPr>
        <p:spPr>
          <a:xfrm>
            <a:off x="3220960" y="3340053"/>
            <a:ext cx="107914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st</a:t>
            </a:r>
            <a:endParaRPr lang="en-US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7B5E463-1FEF-5543-8A33-7B04C4F63F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5797" y="-97538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5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89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89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24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17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/>
      <p:bldP spid="25" grpId="0" build="p"/>
      <p:bldP spid="26" grpId="0"/>
      <p:bldP spid="27" grpId="0"/>
      <p:bldP spid="28" grpId="0"/>
      <p:bldP spid="29" grpId="0"/>
      <p:bldP spid="30" grpId="0"/>
      <p:bldP spid="35" grpId="0" animBg="1"/>
      <p:bldP spid="3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8301965" y="-86780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707509"/>
            <a:ext cx="91440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Vowel Teams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 Other Sounds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65221" y="2171486"/>
            <a:ext cx="8165432" cy="608290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Sometimes vowel teams make other sounds.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3332757" y="3267447"/>
            <a:ext cx="213311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oi</a:t>
            </a:r>
            <a:r>
              <a:rPr lang="en-US" sz="9600" dirty="0">
                <a:latin typeface="Century Gothic" panose="020B0502020202020204" pitchFamily="34" charset="0"/>
              </a:rPr>
              <a:t>l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C4D968B-FA0E-4E46-8F2B-0B1C50FCC0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200" y="-105739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50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2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4" grpId="0" animBg="1"/>
      <p:bldP spid="3" grpId="0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23761" y="1965202"/>
            <a:ext cx="2729993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all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BEAC6A3-7DC1-0D40-8844-24D06436B5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6845" y="-1906588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C1AC183-5637-6F47-8C13-2D721AE97774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6713291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23761" y="1965202"/>
            <a:ext cx="2729993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s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aw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92DD1D0-FA2B-4E8C-93E6-69C76A795558}"/>
              </a:ext>
            </a:extLst>
          </p:cNvPr>
          <p:cNvSpPr txBox="1">
            <a:spLocks/>
          </p:cNvSpPr>
          <p:nvPr/>
        </p:nvSpPr>
        <p:spPr>
          <a:xfrm>
            <a:off x="2923761" y="2676558"/>
            <a:ext cx="3492279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5000" dirty="0">
              <a:latin typeface="Century Gothic" panose="020B0502020202020204" pitchFamily="34" charset="0"/>
            </a:endParaRP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4D8014A-52AA-BD49-9ADC-0F5550C7E2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51012" y="-1549400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8416A87-BCE5-2041-95BE-306CCE47B35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6005251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9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38067" y="2204972"/>
            <a:ext cx="2729993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d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ea</a:t>
            </a:r>
            <a:r>
              <a:rPr lang="en-US" sz="5000" dirty="0">
                <a:latin typeface="Century Gothic" panose="020B0502020202020204" pitchFamily="34" charset="0"/>
              </a:rPr>
              <a:t>th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92DD1D0-FA2B-4E8C-93E6-69C76A795558}"/>
              </a:ext>
            </a:extLst>
          </p:cNvPr>
          <p:cNvSpPr txBox="1">
            <a:spLocks/>
          </p:cNvSpPr>
          <p:nvPr/>
        </p:nvSpPr>
        <p:spPr>
          <a:xfrm>
            <a:off x="2923761" y="2676558"/>
            <a:ext cx="3492279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7196DDE-BC74-4A79-A988-E6EF750D5DA9}"/>
              </a:ext>
            </a:extLst>
          </p:cNvPr>
          <p:cNvSpPr txBox="1">
            <a:spLocks/>
          </p:cNvSpPr>
          <p:nvPr/>
        </p:nvSpPr>
        <p:spPr>
          <a:xfrm>
            <a:off x="2897739" y="1088800"/>
            <a:ext cx="2729993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d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ea</a:t>
            </a:r>
            <a:r>
              <a:rPr lang="en-US" sz="5000" dirty="0">
                <a:latin typeface="Century Gothic" panose="020B0502020202020204" pitchFamily="34" charset="0"/>
              </a:rPr>
              <a:t>d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B653664-F4F4-4C5F-908C-8AA53AB2AAC4}"/>
              </a:ext>
            </a:extLst>
          </p:cNvPr>
          <p:cNvSpPr txBox="1">
            <a:spLocks/>
          </p:cNvSpPr>
          <p:nvPr/>
        </p:nvSpPr>
        <p:spPr>
          <a:xfrm>
            <a:off x="3117114" y="3357998"/>
            <a:ext cx="3105572" cy="1403333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h</a:t>
            </a:r>
            <a:r>
              <a:rPr lang="en-US" sz="5000" b="1" dirty="0" err="1">
                <a:solidFill>
                  <a:srgbClr val="1506D4"/>
                </a:solidFill>
                <a:latin typeface="Century Gothic" panose="020B0502020202020204" pitchFamily="34" charset="0"/>
              </a:rPr>
              <a:t>ea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 </a:t>
            </a:r>
            <a:r>
              <a:rPr lang="en-US" sz="5000" dirty="0" err="1">
                <a:latin typeface="Century Gothic" panose="020B0502020202020204" pitchFamily="34" charset="0"/>
              </a:rPr>
              <a:t>ven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489A5C8-9145-6548-BD80-1465155B94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22375" y="-2435225"/>
            <a:ext cx="812800" cy="8128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DCF34F4-51BC-2046-96CE-E90A1BBA5A4C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1149652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8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1100"/>
                                  </p:stCondLst>
                                  <p:iterate type="wd">
                                    <p:tmPct val="1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4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uiExpand="1" build="p"/>
      <p:bldP spid="5" grpId="0" uiExpand="1" build="p"/>
      <p:bldP spid="6" grpId="0" uiExpand="1" build="p"/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38067" y="2204972"/>
            <a:ext cx="2729993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b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oo</a:t>
            </a:r>
            <a:r>
              <a:rPr lang="en-US" sz="5000" dirty="0">
                <a:latin typeface="Century Gothic" panose="020B0502020202020204" pitchFamily="34" charset="0"/>
              </a:rPr>
              <a:t>k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92DD1D0-FA2B-4E8C-93E6-69C76A795558}"/>
              </a:ext>
            </a:extLst>
          </p:cNvPr>
          <p:cNvSpPr txBox="1">
            <a:spLocks/>
          </p:cNvSpPr>
          <p:nvPr/>
        </p:nvSpPr>
        <p:spPr>
          <a:xfrm>
            <a:off x="2923761" y="2676558"/>
            <a:ext cx="3492279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7196DDE-BC74-4A79-A988-E6EF750D5DA9}"/>
              </a:ext>
            </a:extLst>
          </p:cNvPr>
          <p:cNvSpPr txBox="1">
            <a:spLocks/>
          </p:cNvSpPr>
          <p:nvPr/>
        </p:nvSpPr>
        <p:spPr>
          <a:xfrm>
            <a:off x="2719466" y="1080320"/>
            <a:ext cx="2729993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f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oo</a:t>
            </a:r>
            <a:r>
              <a:rPr lang="en-US" sz="5000" dirty="0">
                <a:latin typeface="Century Gothic" panose="020B0502020202020204" pitchFamily="34" charset="0"/>
              </a:rPr>
              <a:t>t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B653664-F4F4-4C5F-908C-8AA53AB2AAC4}"/>
              </a:ext>
            </a:extLst>
          </p:cNvPr>
          <p:cNvSpPr txBox="1">
            <a:spLocks/>
          </p:cNvSpPr>
          <p:nvPr/>
        </p:nvSpPr>
        <p:spPr>
          <a:xfrm>
            <a:off x="2709949" y="3340523"/>
            <a:ext cx="3105572" cy="1403333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g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oo</a:t>
            </a:r>
            <a:r>
              <a:rPr lang="en-US" sz="5000" dirty="0">
                <a:latin typeface="Century Gothic" panose="020B0502020202020204" pitchFamily="34" charset="0"/>
              </a:rPr>
              <a:t>d </a:t>
            </a:r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07DFADB-FB2C-ED45-8E77-1E0068CBD5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25267" y="-1835150"/>
            <a:ext cx="812800" cy="8128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12D5097-8B2C-F246-92B9-6E184497A963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330160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1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1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6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uiExpand="1" build="p"/>
      <p:bldP spid="5" grpId="0" uiExpand="1" build="p"/>
      <p:bldP spid="6" grpId="0" uiExpand="1" build="p"/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19466" y="2177674"/>
            <a:ext cx="2729993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a b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ou</a:t>
            </a:r>
            <a:r>
              <a:rPr lang="en-US" sz="5000" dirty="0">
                <a:latin typeface="Century Gothic" panose="020B0502020202020204" pitchFamily="34" charset="0"/>
              </a:rPr>
              <a:t>t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92DD1D0-FA2B-4E8C-93E6-69C76A795558}"/>
              </a:ext>
            </a:extLst>
          </p:cNvPr>
          <p:cNvSpPr txBox="1">
            <a:spLocks/>
          </p:cNvSpPr>
          <p:nvPr/>
        </p:nvSpPr>
        <p:spPr>
          <a:xfrm>
            <a:off x="2923761" y="2676558"/>
            <a:ext cx="3492279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7196DDE-BC74-4A79-A988-E6EF750D5DA9}"/>
              </a:ext>
            </a:extLst>
          </p:cNvPr>
          <p:cNvSpPr txBox="1">
            <a:spLocks/>
          </p:cNvSpPr>
          <p:nvPr/>
        </p:nvSpPr>
        <p:spPr>
          <a:xfrm>
            <a:off x="1857166" y="1099698"/>
            <a:ext cx="3492278" cy="140333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ou</a:t>
            </a:r>
            <a:r>
              <a:rPr lang="en-US" sz="5000" dirty="0">
                <a:latin typeface="Century Gothic" panose="020B0502020202020204" pitchFamily="34" charset="0"/>
              </a:rPr>
              <a:t>r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B653664-F4F4-4C5F-908C-8AA53AB2AAC4}"/>
              </a:ext>
            </a:extLst>
          </p:cNvPr>
          <p:cNvSpPr txBox="1">
            <a:spLocks/>
          </p:cNvSpPr>
          <p:nvPr/>
        </p:nvSpPr>
        <p:spPr>
          <a:xfrm>
            <a:off x="2709949" y="3340523"/>
            <a:ext cx="4139738" cy="1403333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th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ou </a:t>
            </a:r>
            <a:r>
              <a:rPr lang="en-US" sz="5000" dirty="0">
                <a:latin typeface="Century Gothic" panose="020B0502020202020204" pitchFamily="34" charset="0"/>
              </a:rPr>
              <a:t>sands </a:t>
            </a:r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BA0E348-6F07-6A44-9271-BCED7F2870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22388" y="-2064378"/>
            <a:ext cx="812800" cy="8128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2930AD4-0338-6C40-9EC9-28CCA3C20A7B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1578966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9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900"/>
                                  </p:stCondLst>
                                  <p:iterate type="wd">
                                    <p:tmPct val="58824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1500"/>
                                  </p:stCondLst>
                                  <p:iterate type="wd">
                                    <p:tmPct val="93333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8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uiExpand="1" build="p"/>
      <p:bldP spid="5" grpId="0" uiExpand="1" build="p"/>
      <p:bldP spid="6" grpId="0" uiExpand="1" build="p"/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0945" y="1434788"/>
            <a:ext cx="3369502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  <a:ea typeface="Ebrima" panose="02000000000000000000" pitchFamily="2" charset="0"/>
                <a:cs typeface="Ebrima" panose="02000000000000000000" pitchFamily="2" charset="0"/>
              </a:rPr>
              <a:t> cr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ow</a:t>
            </a:r>
            <a:r>
              <a:rPr lang="en-US" sz="5000" dirty="0">
                <a:latin typeface="Century Gothic" panose="020B0502020202020204" pitchFamily="34" charset="0"/>
              </a:rPr>
              <a:t>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2873ED5-41F0-4882-9224-00FE6BDD39B0}"/>
              </a:ext>
            </a:extLst>
          </p:cNvPr>
          <p:cNvSpPr txBox="1">
            <a:spLocks/>
          </p:cNvSpPr>
          <p:nvPr/>
        </p:nvSpPr>
        <p:spPr>
          <a:xfrm>
            <a:off x="2786887" y="2857500"/>
            <a:ext cx="3369502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  <a:ea typeface="Ebrima" panose="02000000000000000000" pitchFamily="2" charset="0"/>
                <a:cs typeface="Ebrima" panose="02000000000000000000" pitchFamily="2" charset="0"/>
              </a:rPr>
              <a:t> p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ow</a:t>
            </a:r>
            <a:r>
              <a:rPr lang="en-US" sz="5000" dirty="0">
                <a:latin typeface="Century Gothic" panose="020B0502020202020204" pitchFamily="34" charset="0"/>
              </a:rPr>
              <a:t> </a:t>
            </a:r>
            <a:r>
              <a:rPr lang="en-US" sz="5000" dirty="0" err="1">
                <a:latin typeface="Century Gothic" panose="020B0502020202020204" pitchFamily="34" charset="0"/>
              </a:rPr>
              <a:t>er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29986FF-0A1E-2A4B-9F79-54EBA499F7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6858" y="-2335213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FDB8559-CA58-0845-8E57-38DC132D6401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1741599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iterate type="wd">
                                    <p:tmPct val="59091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1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1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  <p:bldP spid="4" grpId="0" uiExpand="1" build="p"/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R </a:t>
            </a:r>
            <a:r>
              <a:rPr lang="en-US" sz="4600" b="1" dirty="0">
                <a:latin typeface="Century Gothic" panose="020B0502020202020204" pitchFamily="34" charset="0"/>
              </a:rPr>
              <a:t>-</a:t>
            </a:r>
            <a:r>
              <a:rPr lang="en-US" sz="4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 Controlled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26249" y="2070100"/>
            <a:ext cx="8091501" cy="1307084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R-controlled syllables have one or more vowels </a:t>
            </a:r>
          </a:p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followed by an “r.” </a:t>
            </a:r>
          </a:p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“r” changes the sound of the vowel.</a:t>
            </a:r>
            <a:endParaRPr lang="en-US" sz="2700" dirty="0">
              <a:latin typeface="Century Gothic" panose="020B0502020202020204" pitchFamily="34" charset="0"/>
            </a:endParaRPr>
          </a:p>
          <a:p>
            <a:pPr fontAlgn="base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3032259" y="3648494"/>
            <a:ext cx="438455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>
                <a:latin typeface="Century Gothic" panose="020B0502020202020204" pitchFamily="34" charset="0"/>
              </a:rPr>
              <a:t>ange</a:t>
            </a:r>
            <a:endParaRPr lang="en-US" sz="9600" dirty="0">
              <a:latin typeface="Century Gothic" panose="020B0502020202020204" pitchFamily="34" charset="0"/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2130055" y="3603517"/>
            <a:ext cx="1337046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FE920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270754" y="-905132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FE920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53CF74E-5139-914C-846D-92CBF26ADF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250" y="-997009"/>
            <a:ext cx="812800" cy="812800"/>
          </a:xfrm>
          <a:prstGeom prst="rect">
            <a:avLst/>
          </a:prstGeom>
        </p:spPr>
      </p:pic>
      <p:sp>
        <p:nvSpPr>
          <p:cNvPr id="14" name="Title 2">
            <a:extLst>
              <a:ext uri="{FF2B5EF4-FFF2-40B4-BE49-F238E27FC236}">
                <a16:creationId xmlns:a16="http://schemas.microsoft.com/office/drawing/2014/main" id="{26140625-92A9-49BD-B809-4C6A04B4CB91}"/>
              </a:ext>
            </a:extLst>
          </p:cNvPr>
          <p:cNvSpPr txBox="1">
            <a:spLocks/>
          </p:cNvSpPr>
          <p:nvPr/>
        </p:nvSpPr>
        <p:spPr>
          <a:xfrm>
            <a:off x="2956059" y="3615690"/>
            <a:ext cx="959355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373791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2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grpId="1" nodeType="withEffect">
                                  <p:stCondLst>
                                    <p:cond delay="9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17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17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  <p:bldP spid="5" grpId="0"/>
      <p:bldP spid="6" grpId="0"/>
      <p:bldP spid="13" grpId="0" animBg="1"/>
      <p:bldP spid="14" grpId="0"/>
      <p:bldP spid="14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22320" y="1926214"/>
            <a:ext cx="3369502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f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ar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7B00117-D7FB-4BF2-B466-118762911119}"/>
              </a:ext>
            </a:extLst>
          </p:cNvPr>
          <p:cNvSpPr txBox="1">
            <a:spLocks/>
          </p:cNvSpPr>
          <p:nvPr/>
        </p:nvSpPr>
        <p:spPr>
          <a:xfrm>
            <a:off x="1208816" y="2889030"/>
            <a:ext cx="3369502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E5E1486-DB63-45C4-8F78-3B0CDB47BE9B}"/>
              </a:ext>
            </a:extLst>
          </p:cNvPr>
          <p:cNvSpPr txBox="1">
            <a:spLocks/>
          </p:cNvSpPr>
          <p:nvPr/>
        </p:nvSpPr>
        <p:spPr>
          <a:xfrm>
            <a:off x="2545143" y="2721390"/>
            <a:ext cx="3369502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D7A7825-7201-452F-A23F-9BBB66002D79}"/>
              </a:ext>
            </a:extLst>
          </p:cNvPr>
          <p:cNvSpPr txBox="1">
            <a:spLocks/>
          </p:cNvSpPr>
          <p:nvPr/>
        </p:nvSpPr>
        <p:spPr>
          <a:xfrm>
            <a:off x="4089176" y="2889030"/>
            <a:ext cx="3369502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5000" dirty="0">
              <a:latin typeface="Century Gothic" panose="020B0502020202020204" pitchFamily="34" charset="0"/>
            </a:endParaRPr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35E7BFE-4679-3A43-BEC7-1E543FA64C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2416" y="-1978025"/>
            <a:ext cx="812800" cy="8128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257C30A-F1CC-4443-A02D-04146F1DE5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1252258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8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1" build="p"/>
      <p:bldP spid="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45987" y="1909524"/>
            <a:ext cx="1849680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f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or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7B00117-D7FB-4BF2-B466-118762911119}"/>
              </a:ext>
            </a:extLst>
          </p:cNvPr>
          <p:cNvSpPr txBox="1">
            <a:spLocks/>
          </p:cNvSpPr>
          <p:nvPr/>
        </p:nvSpPr>
        <p:spPr>
          <a:xfrm>
            <a:off x="1208816" y="2889030"/>
            <a:ext cx="3369502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D7A7825-7201-452F-A23F-9BBB66002D79}"/>
              </a:ext>
            </a:extLst>
          </p:cNvPr>
          <p:cNvSpPr txBox="1">
            <a:spLocks/>
          </p:cNvSpPr>
          <p:nvPr/>
        </p:nvSpPr>
        <p:spPr>
          <a:xfrm>
            <a:off x="4089176" y="2889030"/>
            <a:ext cx="3369502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34CB244-C6F4-4898-8FB9-37B0C010A40A}"/>
              </a:ext>
            </a:extLst>
          </p:cNvPr>
          <p:cNvSpPr txBox="1">
            <a:spLocks/>
          </p:cNvSpPr>
          <p:nvPr/>
        </p:nvSpPr>
        <p:spPr>
          <a:xfrm>
            <a:off x="4369096" y="1927103"/>
            <a:ext cx="3089581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f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or </a:t>
            </a:r>
            <a:r>
              <a:rPr lang="en-US" sz="5000" dirty="0">
                <a:latin typeface="Century Gothic" panose="020B0502020202020204" pitchFamily="34" charset="0"/>
              </a:rPr>
              <a:t>given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31CFECA-3E76-6E40-B12A-7B5364E2DF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1145" y="-1992313"/>
            <a:ext cx="812800" cy="8128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B55280F-E4D8-A94F-BADD-FFCE0BEACB00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9038205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iterate type="wd">
                                    <p:tmPct val="7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  <p:bldP spid="7" grpId="0" uiExpand="1" build="p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0283" y="2230887"/>
            <a:ext cx="2957535" cy="1316285"/>
          </a:xfrm>
        </p:spPr>
        <p:txBody>
          <a:bodyPr numCol="2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b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p-</a:t>
            </a:r>
            <a:endParaRPr lang="en-US" sz="4500" dirty="0"/>
          </a:p>
        </p:txBody>
      </p:sp>
      <p:sp>
        <p:nvSpPr>
          <p:cNvPr id="4" name="Rectangle 3"/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796559" y="1135544"/>
            <a:ext cx="2813117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s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d</a:t>
            </a:r>
            <a:endParaRPr lang="en-US" sz="4500" dirty="0"/>
          </a:p>
          <a:p>
            <a:pPr marL="0" indent="0">
              <a:lnSpc>
                <a:spcPct val="150000"/>
              </a:lnSpc>
              <a:buNone/>
            </a:pPr>
            <a:endParaRPr lang="en-US" sz="4500" dirty="0"/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4787819" y="1122512"/>
            <a:ext cx="2979032" cy="1360890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sh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ll 	</a:t>
            </a:r>
            <a:endParaRPr lang="en-US" sz="45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D076FED-0E26-4884-871A-AA5DB3E55D2A}"/>
              </a:ext>
            </a:extLst>
          </p:cNvPr>
          <p:cNvSpPr txBox="1">
            <a:spLocks/>
          </p:cNvSpPr>
          <p:nvPr/>
        </p:nvSpPr>
        <p:spPr>
          <a:xfrm>
            <a:off x="4787819" y="2302398"/>
            <a:ext cx="3960323" cy="1316285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cts</a:t>
            </a:r>
            <a:endParaRPr lang="en-US" sz="45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EB6F1C9-8C2E-461F-8541-5B4F5B9CC3D9}"/>
              </a:ext>
            </a:extLst>
          </p:cNvPr>
          <p:cNvSpPr/>
          <p:nvPr/>
        </p:nvSpPr>
        <p:spPr>
          <a:xfrm>
            <a:off x="4822873" y="3412602"/>
            <a:ext cx="2204450" cy="11209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-s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nds</a:t>
            </a:r>
            <a:endParaRPr lang="en-US" sz="4500" dirty="0">
              <a:solidFill>
                <a:prstClr val="black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841AFB-88D2-46F4-8F26-95FF5B290DCF}"/>
              </a:ext>
            </a:extLst>
          </p:cNvPr>
          <p:cNvSpPr/>
          <p:nvPr/>
        </p:nvSpPr>
        <p:spPr>
          <a:xfrm>
            <a:off x="1798872" y="3412602"/>
            <a:ext cx="1587294" cy="11209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685800">
              <a:lnSpc>
                <a:spcPct val="150000"/>
              </a:lnSpc>
              <a:spcBef>
                <a:spcPts val="750"/>
              </a:spcBef>
            </a:pPr>
            <a:r>
              <a:rPr lang="en-US" sz="5000" dirty="0" err="1">
                <a:latin typeface="Century Gothic" panose="020B0502020202020204" pitchFamily="34" charset="0"/>
              </a:rPr>
              <a:t>tr</a:t>
            </a:r>
            <a:r>
              <a:rPr lang="en-US" sz="5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v</a:t>
            </a: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-</a:t>
            </a:r>
            <a:endParaRPr lang="en-US" sz="4500" dirty="0">
              <a:solidFill>
                <a:prstClr val="black"/>
              </a:solidFill>
            </a:endParaRPr>
          </a:p>
        </p:txBody>
      </p: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DF44333-56F4-5F48-8903-641552457E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6600" y="-1506538"/>
            <a:ext cx="812800" cy="812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B090CA8-8332-4D40-89E4-DF65DF5E95A4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1321051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5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6700"/>
                                  </p:stCondLst>
                                  <p:iterate type="wd">
                                    <p:tmPct val="97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03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38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7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5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5" grpId="0"/>
      <p:bldP spid="1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3390" y="1043096"/>
            <a:ext cx="2050388" cy="1160814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Pe </a:t>
            </a:r>
            <a:r>
              <a:rPr lang="en-US" sz="5000" dirty="0" err="1">
                <a:latin typeface="Century Gothic" panose="020B0502020202020204" pitchFamily="34" charset="0"/>
              </a:rPr>
              <a:t>t</a:t>
            </a:r>
            <a:r>
              <a:rPr lang="en-US" sz="5000" b="1" dirty="0" err="1">
                <a:solidFill>
                  <a:srgbClr val="FE9202"/>
                </a:solidFill>
                <a:latin typeface="Century Gothic" panose="020B0502020202020204" pitchFamily="34" charset="0"/>
              </a:rPr>
              <a:t>er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BED828D-A058-4381-9A3B-BAB063AABE2F}"/>
              </a:ext>
            </a:extLst>
          </p:cNvPr>
          <p:cNvSpPr txBox="1">
            <a:spLocks/>
          </p:cNvSpPr>
          <p:nvPr/>
        </p:nvSpPr>
        <p:spPr>
          <a:xfrm>
            <a:off x="4264691" y="1214218"/>
            <a:ext cx="2512698" cy="116081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BA7B42-9A27-446E-81E4-2121ABDF19B3}"/>
              </a:ext>
            </a:extLst>
          </p:cNvPr>
          <p:cNvSpPr/>
          <p:nvPr/>
        </p:nvSpPr>
        <p:spPr>
          <a:xfrm>
            <a:off x="676405" y="811986"/>
            <a:ext cx="7640877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E0BB414-C91D-4235-8ECA-871571DAE0A9}"/>
              </a:ext>
            </a:extLst>
          </p:cNvPr>
          <p:cNvSpPr/>
          <p:nvPr/>
        </p:nvSpPr>
        <p:spPr>
          <a:xfrm>
            <a:off x="4646352" y="1069163"/>
            <a:ext cx="3337451" cy="1099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685800">
              <a:lnSpc>
                <a:spcPct val="150000"/>
              </a:lnSpc>
              <a:spcBef>
                <a:spcPts val="750"/>
              </a:spcBef>
            </a:pP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pow </a:t>
            </a:r>
            <a:r>
              <a:rPr lang="en-US" sz="5000" b="1" dirty="0" err="1">
                <a:solidFill>
                  <a:srgbClr val="FE9202"/>
                </a:solidFill>
                <a:latin typeface="Century Gothic" panose="020B0502020202020204" pitchFamily="34" charset="0"/>
              </a:rPr>
              <a:t>er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 </a:t>
            </a:r>
            <a:endParaRPr lang="en-US" sz="500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447729-911F-44D5-9BBB-80C30D8F6B12}"/>
              </a:ext>
            </a:extLst>
          </p:cNvPr>
          <p:cNvSpPr/>
          <p:nvPr/>
        </p:nvSpPr>
        <p:spPr>
          <a:xfrm>
            <a:off x="1115932" y="3193601"/>
            <a:ext cx="4270715" cy="1099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685800">
              <a:lnSpc>
                <a:spcPct val="150000"/>
              </a:lnSpc>
              <a:spcBef>
                <a:spcPts val="750"/>
              </a:spcBef>
            </a:pP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won d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er </a:t>
            </a:r>
            <a:r>
              <a:rPr lang="en-US" sz="5000" dirty="0" err="1">
                <a:latin typeface="Century Gothic" panose="020B0502020202020204" pitchFamily="34" charset="0"/>
              </a:rPr>
              <a:t>ful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540B83-F4DC-4295-A266-44311B9E8397}"/>
              </a:ext>
            </a:extLst>
          </p:cNvPr>
          <p:cNvSpPr/>
          <p:nvPr/>
        </p:nvSpPr>
        <p:spPr>
          <a:xfrm>
            <a:off x="1333390" y="2093876"/>
            <a:ext cx="3288080" cy="10997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685800">
              <a:lnSpc>
                <a:spcPct val="150000"/>
              </a:lnSpc>
              <a:spcBef>
                <a:spcPts val="750"/>
              </a:spcBef>
            </a:pPr>
            <a:r>
              <a:rPr lang="en-US" sz="50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believ</a:t>
            </a: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5000" b="1" dirty="0" err="1">
                <a:solidFill>
                  <a:srgbClr val="FE9202"/>
                </a:solidFill>
                <a:latin typeface="Century Gothic" panose="020B0502020202020204" pitchFamily="34" charset="0"/>
              </a:rPr>
              <a:t>er</a:t>
            </a:r>
            <a:r>
              <a:rPr lang="en-US" sz="5000" dirty="0" err="1">
                <a:latin typeface="Century Gothic" panose="020B0502020202020204" pitchFamily="34" charset="0"/>
              </a:rPr>
              <a:t>s</a:t>
            </a:r>
            <a:r>
              <a:rPr lang="en-US" sz="5000" dirty="0">
                <a:latin typeface="Century Gothic" panose="020B0502020202020204" pitchFamily="34" charset="0"/>
              </a:rPr>
              <a:t> 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5A05441-F158-D640-975B-3BEA2E3764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932" y="-2035176"/>
            <a:ext cx="812800" cy="812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E98FD54-0235-044F-8AFB-0EAEB235BC0F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2990766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4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2000"/>
                                  </p:stCondLst>
                                  <p:iterate type="wd">
                                    <p:tmPct val="1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71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2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7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1" build="p"/>
      <p:bldP spid="4" grpId="0"/>
      <p:bldP spid="7" grpId="0"/>
      <p:bldP spid="8" grpId="0"/>
      <p:bldP spid="1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40494" y="1767837"/>
            <a:ext cx="2512698" cy="1160814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ch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ur</a:t>
            </a:r>
            <a:r>
              <a:rPr lang="en-US" sz="5000" dirty="0">
                <a:latin typeface="Century Gothic" panose="020B0502020202020204" pitchFamily="34" charset="0"/>
              </a:rPr>
              <a:t>ch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BA7B42-9A27-446E-81E4-2121ABDF19B3}"/>
              </a:ext>
            </a:extLst>
          </p:cNvPr>
          <p:cNvSpPr/>
          <p:nvPr/>
        </p:nvSpPr>
        <p:spPr>
          <a:xfrm>
            <a:off x="676405" y="811986"/>
            <a:ext cx="7640877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0EFF171-6D76-4DCB-989B-3A029C4A2AF1}"/>
              </a:ext>
            </a:extLst>
          </p:cNvPr>
          <p:cNvSpPr txBox="1">
            <a:spLocks/>
          </p:cNvSpPr>
          <p:nvPr/>
        </p:nvSpPr>
        <p:spPr>
          <a:xfrm>
            <a:off x="3130644" y="2674782"/>
            <a:ext cx="2512698" cy="116081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5000" dirty="0">
              <a:latin typeface="Century Gothic" panose="020B0502020202020204" pitchFamily="34" charset="0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86F7622-A960-DC4F-9D1C-78CC2BCBDB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6575" y="-2020888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335056A-4401-E54A-B6FD-5C4829B5F439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3328746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  <p:bldP spid="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4358" y="1938802"/>
            <a:ext cx="2512698" cy="1160814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ear</a:t>
            </a:r>
            <a:r>
              <a:rPr lang="en-US" sz="5000" dirty="0">
                <a:latin typeface="Century Gothic" panose="020B0502020202020204" pitchFamily="34" charset="0"/>
              </a:rPr>
              <a:t>th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BA7B42-9A27-446E-81E4-2121ABDF19B3}"/>
              </a:ext>
            </a:extLst>
          </p:cNvPr>
          <p:cNvSpPr/>
          <p:nvPr/>
        </p:nvSpPr>
        <p:spPr>
          <a:xfrm>
            <a:off x="676405" y="811986"/>
            <a:ext cx="7640877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0EFF171-6D76-4DCB-989B-3A029C4A2AF1}"/>
              </a:ext>
            </a:extLst>
          </p:cNvPr>
          <p:cNvSpPr txBox="1">
            <a:spLocks/>
          </p:cNvSpPr>
          <p:nvPr/>
        </p:nvSpPr>
        <p:spPr>
          <a:xfrm>
            <a:off x="3130644" y="2674782"/>
            <a:ext cx="2512698" cy="116081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5000" dirty="0">
              <a:latin typeface="Century Gothic" panose="020B0502020202020204" pitchFamily="34" charset="0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7BC9E75-29E2-064C-A973-1BEC7088A6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6405" y="-1792288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704F5E8-CE2F-8E4D-9EE7-9BEA1369F4C1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4957644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  <p:bldP spid="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2959" y="1696686"/>
            <a:ext cx="2512698" cy="1160814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wor</a:t>
            </a:r>
            <a:r>
              <a:rPr lang="en-US" sz="5000" dirty="0">
                <a:latin typeface="Century Gothic" panose="020B0502020202020204" pitchFamily="34" charset="0"/>
              </a:rPr>
              <a:t>k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BA7B42-9A27-446E-81E4-2121ABDF19B3}"/>
              </a:ext>
            </a:extLst>
          </p:cNvPr>
          <p:cNvSpPr/>
          <p:nvPr/>
        </p:nvSpPr>
        <p:spPr>
          <a:xfrm>
            <a:off x="676405" y="811986"/>
            <a:ext cx="7640877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0EFF171-6D76-4DCB-989B-3A029C4A2AF1}"/>
              </a:ext>
            </a:extLst>
          </p:cNvPr>
          <p:cNvSpPr txBox="1">
            <a:spLocks/>
          </p:cNvSpPr>
          <p:nvPr/>
        </p:nvSpPr>
        <p:spPr>
          <a:xfrm>
            <a:off x="3130644" y="2674782"/>
            <a:ext cx="2512698" cy="116081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30A102F-4D1B-4CF4-B93A-0CC66789FAB4}"/>
              </a:ext>
            </a:extLst>
          </p:cNvPr>
          <p:cNvSpPr/>
          <p:nvPr/>
        </p:nvSpPr>
        <p:spPr>
          <a:xfrm>
            <a:off x="5154765" y="1915489"/>
            <a:ext cx="1890261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wor</a:t>
            </a:r>
            <a:r>
              <a:rPr lang="en-US" sz="5000" dirty="0">
                <a:latin typeface="Century Gothic" panose="020B0502020202020204" pitchFamily="34" charset="0"/>
              </a:rPr>
              <a:t>ld</a:t>
            </a:r>
            <a:endParaRPr lang="en-US" dirty="0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312EF70-87A9-8C43-9143-D5691E973F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9525" y="-1592263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F0DDF54-9B91-BD48-821B-4F5D750E87B8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3427572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  <p:bldP spid="2" grpId="0"/>
      <p:bldP spid="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1265" y="1894197"/>
            <a:ext cx="2512698" cy="1160814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Sp</a:t>
            </a:r>
            <a:r>
              <a:rPr lang="en-US" sz="5000" b="1" dirty="0" err="1">
                <a:solidFill>
                  <a:srgbClr val="FE9202"/>
                </a:solidFill>
                <a:latin typeface="Century Gothic" panose="020B0502020202020204" pitchFamily="34" charset="0"/>
              </a:rPr>
              <a:t>ir</a:t>
            </a:r>
            <a:r>
              <a:rPr lang="en-US" sz="5000" dirty="0">
                <a:latin typeface="Century Gothic" panose="020B0502020202020204" pitchFamily="34" charset="0"/>
              </a:rPr>
              <a:t> it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BA7B42-9A27-446E-81E4-2121ABDF19B3}"/>
              </a:ext>
            </a:extLst>
          </p:cNvPr>
          <p:cNvSpPr/>
          <p:nvPr/>
        </p:nvSpPr>
        <p:spPr>
          <a:xfrm>
            <a:off x="676405" y="811986"/>
            <a:ext cx="7640877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7923465-454E-7F4D-9FD8-33AFBED446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98465" y="-1692356"/>
            <a:ext cx="812800" cy="812800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B382FC8-D1B4-7D4B-855C-20B7CFE8F13B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530510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1" build="p"/>
      <p:bldP spid="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8301965" y="-884361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Consonant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  l-e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71272" y="1976414"/>
            <a:ext cx="8601456" cy="437602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When you see consonant l-e at the end of a word, </a:t>
            </a: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271272" y="2518061"/>
            <a:ext cx="8601456" cy="4689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count back three.</a:t>
            </a:r>
            <a:r>
              <a:rPr lang="en-US" sz="27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271272" y="3042317"/>
            <a:ext cx="8601456" cy="5107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“l-e” makes the /–le/ sound.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4670760" y="3742849"/>
            <a:ext cx="974666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p</a:t>
            </a: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2573176" y="3746607"/>
            <a:ext cx="2223511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>
                <a:latin typeface="Century Gothic" panose="020B0502020202020204" pitchFamily="34" charset="0"/>
              </a:rPr>
              <a:t>pur</a:t>
            </a:r>
            <a:endParaRPr lang="en-US" sz="9600" dirty="0">
              <a:latin typeface="Century Gothic" panose="020B0502020202020204" pitchFamily="34" charset="0"/>
            </a:endParaRPr>
          </a:p>
        </p:txBody>
      </p:sp>
      <p:sp>
        <p:nvSpPr>
          <p:cNvPr id="12" name="Title 2"/>
          <p:cNvSpPr txBox="1">
            <a:spLocks/>
          </p:cNvSpPr>
          <p:nvPr/>
        </p:nvSpPr>
        <p:spPr>
          <a:xfrm>
            <a:off x="5262294" y="3742849"/>
            <a:ext cx="878268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l</a:t>
            </a:r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5794339" y="3742849"/>
            <a:ext cx="937757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021E58C-AE08-494D-8BE2-6AB103E9688A}"/>
              </a:ext>
            </a:extLst>
          </p:cNvPr>
          <p:cNvCxnSpPr>
            <a:cxnSpLocks/>
          </p:cNvCxnSpPr>
          <p:nvPr/>
        </p:nvCxnSpPr>
        <p:spPr>
          <a:xfrm>
            <a:off x="4739000" y="3929395"/>
            <a:ext cx="0" cy="1225131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6464B2A-8F4B-2C4E-9305-FCCD66AB4A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9900" y="-108753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20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89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10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grpId="1" nodeType="withEffect">
                                  <p:stCondLst>
                                    <p:cond delay="1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nodeType="withEffect">
                                  <p:stCondLst>
                                    <p:cond delay="12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04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1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 animBg="1"/>
      <p:bldP spid="3" grpId="0"/>
      <p:bldP spid="7" grpId="0"/>
      <p:bldP spid="7" grpId="1"/>
      <p:bldP spid="8" grpId="0"/>
      <p:bldP spid="12" grpId="0"/>
      <p:bldP spid="12" grpId="1"/>
      <p:bldP spid="13" grpId="0"/>
      <p:bldP spid="13" grpId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4D14363-5830-4DBC-96F3-3D501DCEB965}"/>
              </a:ext>
            </a:extLst>
          </p:cNvPr>
          <p:cNvSpPr/>
          <p:nvPr/>
        </p:nvSpPr>
        <p:spPr>
          <a:xfrm>
            <a:off x="3151677" y="1428156"/>
            <a:ext cx="2624436" cy="10997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685800">
              <a:lnSpc>
                <a:spcPct val="150000"/>
              </a:lnSpc>
              <a:spcBef>
                <a:spcPts val="750"/>
              </a:spcBef>
            </a:pPr>
            <a:r>
              <a:rPr lang="en-US" sz="50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peo</a:t>
            </a: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5000" b="1" dirty="0" err="1">
                <a:solidFill>
                  <a:srgbClr val="7030A0"/>
                </a:solidFill>
                <a:latin typeface="Century Gothic" panose="020B0502020202020204" pitchFamily="34" charset="0"/>
              </a:rPr>
              <a:t>ple</a:t>
            </a:r>
            <a:endParaRPr lang="en-US" sz="5000" b="1" dirty="0">
              <a:solidFill>
                <a:srgbClr val="7030A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5A4B75-E563-4AA9-88CD-67B1452F5749}"/>
              </a:ext>
            </a:extLst>
          </p:cNvPr>
          <p:cNvSpPr/>
          <p:nvPr/>
        </p:nvSpPr>
        <p:spPr>
          <a:xfrm>
            <a:off x="2859579" y="2857262"/>
            <a:ext cx="3657600" cy="1099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685800">
              <a:lnSpc>
                <a:spcPct val="150000"/>
              </a:lnSpc>
              <a:spcBef>
                <a:spcPts val="750"/>
              </a:spcBef>
            </a:pP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dis ci </a:t>
            </a:r>
            <a:r>
              <a:rPr lang="en-US" sz="5000" b="1" dirty="0" err="1">
                <a:solidFill>
                  <a:srgbClr val="7030A0"/>
                </a:solidFill>
                <a:latin typeface="Century Gothic" panose="020B0502020202020204" pitchFamily="34" charset="0"/>
              </a:rPr>
              <a:t>ple</a:t>
            </a:r>
            <a:r>
              <a:rPr lang="en-US" sz="5000" dirty="0" err="1">
                <a:latin typeface="Century Gothic" panose="020B0502020202020204" pitchFamily="34" charset="0"/>
              </a:rPr>
              <a:t>s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3744F12-8032-D246-878F-4E8E8219E5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9512" y="-1820863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BA47B82-F733-AB45-B0F1-F8B4A074B071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7517950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300"/>
                                  </p:stCondLst>
                                  <p:iterate type="wd">
                                    <p:tmPct val="38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3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5" grpId="0"/>
      <p:bldP spid="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4D14363-5830-4DBC-96F3-3D501DCEB965}"/>
              </a:ext>
            </a:extLst>
          </p:cNvPr>
          <p:cNvSpPr/>
          <p:nvPr/>
        </p:nvSpPr>
        <p:spPr>
          <a:xfrm>
            <a:off x="3398541" y="2032700"/>
            <a:ext cx="2130711" cy="10997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685800">
              <a:lnSpc>
                <a:spcPct val="150000"/>
              </a:lnSpc>
              <a:spcBef>
                <a:spcPts val="750"/>
              </a:spcBef>
            </a:pPr>
            <a:r>
              <a:rPr lang="en-US" sz="50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trav</a:t>
            </a: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50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el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3874EA9-DC84-0A4B-A378-128D723239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65287" y="-2292351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95EA137-57A0-C042-A2BE-13F8EBEFC5B3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165749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4D14363-5830-4DBC-96F3-3D501DCEB965}"/>
              </a:ext>
            </a:extLst>
          </p:cNvPr>
          <p:cNvSpPr/>
          <p:nvPr/>
        </p:nvSpPr>
        <p:spPr>
          <a:xfrm>
            <a:off x="2627496" y="2204153"/>
            <a:ext cx="3672801" cy="10997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685800">
              <a:lnSpc>
                <a:spcPct val="150000"/>
              </a:lnSpc>
              <a:spcBef>
                <a:spcPts val="750"/>
              </a:spcBef>
            </a:pP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won der </a:t>
            </a:r>
            <a:r>
              <a:rPr lang="en-US" sz="5000" b="1" dirty="0" err="1">
                <a:solidFill>
                  <a:srgbClr val="7030A0"/>
                </a:solidFill>
                <a:latin typeface="Century Gothic" panose="020B0502020202020204" pitchFamily="34" charset="0"/>
              </a:rPr>
              <a:t>ful</a:t>
            </a:r>
            <a:endParaRPr lang="en-US" sz="5000" b="1" dirty="0">
              <a:solidFill>
                <a:srgbClr val="7030A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06E4882-288E-7143-8186-84A9971B71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7740" y="-2078038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4B7C767-E921-B34D-B5AC-0FC242E11A9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6899703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3E0D79EE-933C-44C8-BC3B-66BBDD7636EC}"/>
              </a:ext>
            </a:extLst>
          </p:cNvPr>
          <p:cNvSpPr/>
          <p:nvPr/>
        </p:nvSpPr>
        <p:spPr>
          <a:xfrm>
            <a:off x="8280333" y="-1013454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2">
            <a:extLst>
              <a:ext uri="{FF2B5EF4-FFF2-40B4-BE49-F238E27FC236}">
                <a16:creationId xmlns:a16="http://schemas.microsoft.com/office/drawing/2014/main" id="{223B6DF1-6BA4-445A-8D49-8221A220B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07509"/>
            <a:ext cx="91440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Other Sounds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D0DE9207-AEB6-43D4-95A0-355661002E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866" y="2012043"/>
            <a:ext cx="7520267" cy="578223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These syllables or words are closed,</a:t>
            </a:r>
            <a:r>
              <a:rPr lang="en-US" sz="27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DF21771E-F070-4FAC-A002-5EA52561B63B}"/>
              </a:ext>
            </a:extLst>
          </p:cNvPr>
          <p:cNvSpPr txBox="1">
            <a:spLocks/>
          </p:cNvSpPr>
          <p:nvPr/>
        </p:nvSpPr>
        <p:spPr>
          <a:xfrm>
            <a:off x="811865" y="2578074"/>
            <a:ext cx="7520267" cy="4902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so the vowel should be short, 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35702C31-5C18-465C-A8A7-059F4398E05F}"/>
              </a:ext>
            </a:extLst>
          </p:cNvPr>
          <p:cNvSpPr txBox="1">
            <a:spLocks/>
          </p:cNvSpPr>
          <p:nvPr/>
        </p:nvSpPr>
        <p:spPr>
          <a:xfrm>
            <a:off x="976459" y="3144105"/>
            <a:ext cx="7520267" cy="4902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but the vowel is long.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2" name="Title 2">
            <a:extLst>
              <a:ext uri="{FF2B5EF4-FFF2-40B4-BE49-F238E27FC236}">
                <a16:creationId xmlns:a16="http://schemas.microsoft.com/office/drawing/2014/main" id="{4AB4D608-DC5B-4CC2-8C8E-C2F86B881988}"/>
              </a:ext>
            </a:extLst>
          </p:cNvPr>
          <p:cNvSpPr txBox="1">
            <a:spLocks/>
          </p:cNvSpPr>
          <p:nvPr/>
        </p:nvSpPr>
        <p:spPr>
          <a:xfrm>
            <a:off x="3478120" y="3781135"/>
            <a:ext cx="238963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latin typeface="Century Gothic" panose="020B0502020202020204" pitchFamily="34" charset="0"/>
              </a:rPr>
              <a:t>c</a:t>
            </a:r>
            <a:r>
              <a:rPr lang="en-US" sz="6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old</a:t>
            </a:r>
          </a:p>
        </p:txBody>
      </p:sp>
      <p:sp>
        <p:nvSpPr>
          <p:cNvPr id="23" name="Title 2">
            <a:extLst>
              <a:ext uri="{FF2B5EF4-FFF2-40B4-BE49-F238E27FC236}">
                <a16:creationId xmlns:a16="http://schemas.microsoft.com/office/drawing/2014/main" id="{A704D89F-F5A0-4F2A-8267-4581B04B39A1}"/>
              </a:ext>
            </a:extLst>
          </p:cNvPr>
          <p:cNvSpPr txBox="1">
            <a:spLocks/>
          </p:cNvSpPr>
          <p:nvPr/>
        </p:nvSpPr>
        <p:spPr>
          <a:xfrm>
            <a:off x="3831300" y="3457285"/>
            <a:ext cx="1480567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60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9B812FC-C10A-4153-B47B-2930339BABF7}"/>
              </a:ext>
            </a:extLst>
          </p:cNvPr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7E2E4E6-0DD3-47E2-A99C-5FABF77BD7AB}"/>
              </a:ext>
            </a:extLst>
          </p:cNvPr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D0B2955-3066-D646-BC64-46EF9A7D27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659" y="-100073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735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6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9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17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9" grpId="0" animBg="1"/>
      <p:bldP spid="18" grpId="0"/>
      <p:bldP spid="22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1803238" y="985975"/>
            <a:ext cx="3370348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t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>
                <a:latin typeface="Century Gothic" panose="020B0502020202020204" pitchFamily="34" charset="0"/>
              </a:rPr>
              <a:t>ll</a:t>
            </a:r>
            <a:endParaRPr lang="en-US" sz="45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820425" y="2115272"/>
            <a:ext cx="3554087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th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>
                <a:latin typeface="Century Gothic" panose="020B0502020202020204" pitchFamily="34" charset="0"/>
              </a:rPr>
              <a:t>m</a:t>
            </a:r>
            <a:endParaRPr lang="en-US" sz="4500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803238" y="3347405"/>
            <a:ext cx="4052438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w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>
                <a:latin typeface="Century Gothic" panose="020B0502020202020204" pitchFamily="34" charset="0"/>
              </a:rPr>
              <a:t>nt</a:t>
            </a:r>
            <a:endParaRPr lang="en-US" sz="4500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730232" y="1020092"/>
            <a:ext cx="3650374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endParaRPr lang="en-US" sz="450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EC1F9C8-51F3-4EE9-B118-61D991ABEE61}"/>
              </a:ext>
            </a:extLst>
          </p:cNvPr>
          <p:cNvSpPr txBox="1">
            <a:spLocks/>
          </p:cNvSpPr>
          <p:nvPr/>
        </p:nvSpPr>
        <p:spPr>
          <a:xfrm>
            <a:off x="4931159" y="2096241"/>
            <a:ext cx="3214557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-n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>
                <a:latin typeface="Century Gothic" panose="020B0502020202020204" pitchFamily="34" charset="0"/>
              </a:rPr>
              <a:t>ss</a:t>
            </a:r>
            <a:endParaRPr lang="en-US" sz="4500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0684C4E-F866-44A4-94B5-22284DB7C261}"/>
              </a:ext>
            </a:extLst>
          </p:cNvPr>
          <p:cNvSpPr txBox="1">
            <a:spLocks/>
          </p:cNvSpPr>
          <p:nvPr/>
        </p:nvSpPr>
        <p:spPr>
          <a:xfrm>
            <a:off x="4767938" y="3297884"/>
            <a:ext cx="4663440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endParaRPr lang="en-US" sz="45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AB8DD63-23AE-4166-83C0-26DA7A064EA3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0B62B61-05A2-4269-A765-0ABDF64DA8E7}"/>
              </a:ext>
            </a:extLst>
          </p:cNvPr>
          <p:cNvSpPr/>
          <p:nvPr/>
        </p:nvSpPr>
        <p:spPr>
          <a:xfrm>
            <a:off x="4837166" y="994324"/>
            <a:ext cx="1199367" cy="11209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-</a:t>
            </a:r>
            <a:r>
              <a:rPr lang="en-US" sz="5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n</a:t>
            </a:r>
            <a:endParaRPr lang="en-US" sz="4500" dirty="0">
              <a:solidFill>
                <a:prstClr val="black"/>
              </a:solidFill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D1B9953-C241-4670-A0B7-31BE4A627C10}"/>
              </a:ext>
            </a:extLst>
          </p:cNvPr>
          <p:cNvSpPr txBox="1">
            <a:spLocks/>
          </p:cNvSpPr>
          <p:nvPr/>
        </p:nvSpPr>
        <p:spPr>
          <a:xfrm>
            <a:off x="4871607" y="3277860"/>
            <a:ext cx="4678891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-s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>
                <a:latin typeface="Century Gothic" panose="020B0502020202020204" pitchFamily="34" charset="0"/>
              </a:rPr>
              <a:t>lves</a:t>
            </a:r>
            <a:endParaRPr lang="en-US" sz="4500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F5616D2-46E2-8045-9CA6-8FA87C3CFA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65237" y="-1535113"/>
            <a:ext cx="812800" cy="8128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C797690-1F3E-BF4E-96AC-F2906B421591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275335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2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6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2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1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9B8FE3E-AB67-4571-8808-E2931A7D336F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33F6564-F681-420C-81A2-AFD32FF7782D}"/>
              </a:ext>
            </a:extLst>
          </p:cNvPr>
          <p:cNvSpPr/>
          <p:nvPr/>
        </p:nvSpPr>
        <p:spPr>
          <a:xfrm>
            <a:off x="3746531" y="1857623"/>
            <a:ext cx="1390124" cy="10997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685800">
              <a:lnSpc>
                <a:spcPct val="150000"/>
              </a:lnSpc>
              <a:spcBef>
                <a:spcPts val="750"/>
              </a:spcBef>
            </a:pP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t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old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92110FC-09C0-7A4B-BCB5-D9AF90C2DE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7988" y="-2106613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1260808-4250-ED4A-A1E9-DC4CCF1C7651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7721653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Other Sounds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 -</a:t>
            </a:r>
            <a:r>
              <a:rPr lang="en-US" sz="4600" b="1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nk</a:t>
            </a:r>
            <a:r>
              <a:rPr lang="en-US" sz="4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/-ng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11867" y="2065214"/>
            <a:ext cx="7520267" cy="991883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“-</a:t>
            </a:r>
            <a:r>
              <a:rPr lang="en-US" sz="2700" b="1" dirty="0" err="1">
                <a:latin typeface="Century Gothic" panose="020B0502020202020204" pitchFamily="34" charset="0"/>
              </a:rPr>
              <a:t>nk</a:t>
            </a:r>
            <a:r>
              <a:rPr lang="en-US" sz="2700" b="1" dirty="0">
                <a:latin typeface="Century Gothic" panose="020B0502020202020204" pitchFamily="34" charset="0"/>
              </a:rPr>
              <a:t>” and “-ng” </a:t>
            </a:r>
          </a:p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change the sound of the vowel.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pic>
        <p:nvPicPr>
          <p:cNvPr id="9" name="part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2267" y="179999"/>
            <a:ext cx="609600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17572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317516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bank&amp;th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2267" y="4671432"/>
            <a:ext cx="609600" cy="6096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9155" y="4600732"/>
            <a:ext cx="1138989" cy="7817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CEC5BFEC-49B8-4E7B-AA13-BC995A9ACA45}"/>
              </a:ext>
            </a:extLst>
          </p:cNvPr>
          <p:cNvSpPr txBox="1">
            <a:spLocks/>
          </p:cNvSpPr>
          <p:nvPr/>
        </p:nvSpPr>
        <p:spPr>
          <a:xfrm>
            <a:off x="1700354" y="3362041"/>
            <a:ext cx="238963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latin typeface="Century Gothic" panose="020B0502020202020204" pitchFamily="34" charset="0"/>
              </a:rPr>
              <a:t>b</a:t>
            </a:r>
            <a:r>
              <a:rPr lang="en-US" sz="6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ank</a:t>
            </a: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907AE818-E0CB-4135-BC42-9A60957F9B85}"/>
              </a:ext>
            </a:extLst>
          </p:cNvPr>
          <p:cNvSpPr txBox="1">
            <a:spLocks/>
          </p:cNvSpPr>
          <p:nvPr/>
        </p:nvSpPr>
        <p:spPr>
          <a:xfrm>
            <a:off x="5161786" y="3362041"/>
            <a:ext cx="238963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latin typeface="Century Gothic" panose="020B0502020202020204" pitchFamily="34" charset="0"/>
              </a:rPr>
              <a:t>th</a:t>
            </a:r>
            <a:r>
              <a:rPr lang="en-US" sz="6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ing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6E67972-57A3-AE4E-BD3A-A9A9B2AE8AF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5194" y="-10236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64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4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18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11" grpId="0" animBg="1"/>
      <p:bldP spid="14" grpId="0"/>
      <p:bldP spid="1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51891" y="1956406"/>
            <a:ext cx="4040217" cy="1501428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spr</a:t>
            </a:r>
            <a:r>
              <a:rPr lang="en-US" sz="50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ang</a:t>
            </a:r>
          </a:p>
          <a:p>
            <a:pPr marL="0" indent="0">
              <a:lnSpc>
                <a:spcPct val="150000"/>
              </a:lnSpc>
              <a:buNone/>
            </a:pPr>
            <a:endParaRPr lang="en-US" sz="4500" dirty="0"/>
          </a:p>
        </p:txBody>
      </p:sp>
      <p:pic>
        <p:nvPicPr>
          <p:cNvPr id="2" name="OtherSounds_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73979" y="4989094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05011" y="4780547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398066" y="2895480"/>
            <a:ext cx="4040217" cy="1501428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4500" dirty="0"/>
          </a:p>
        </p:txBody>
      </p:sp>
      <p:pic>
        <p:nvPicPr>
          <p:cNvPr id="8" name="Other-ING">
            <a:hlinkClick r:id="" action="ppaction://media"/>
            <a:extLst>
              <a:ext uri="{FF2B5EF4-FFF2-40B4-BE49-F238E27FC236}">
                <a16:creationId xmlns:a16="http://schemas.microsoft.com/office/drawing/2014/main" id="{60D2939F-B34A-4193-9596-8BDE35732C0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8663" y="53941"/>
            <a:ext cx="609600" cy="609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46C3C54-F18E-4179-9217-ACADDF38854F}"/>
              </a:ext>
            </a:extLst>
          </p:cNvPr>
          <p:cNvSpPr/>
          <p:nvPr/>
        </p:nvSpPr>
        <p:spPr>
          <a:xfrm>
            <a:off x="117629" y="53941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D52018-837C-4BD5-99C4-6453E8251677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2526537-AD36-BD4C-9E5C-156A5F00102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08075" y="-1892301"/>
            <a:ext cx="812800" cy="812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CA88912-9A50-784C-AEB0-2D26C7FAF2AC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2878069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/>
      <p:bldP spid="11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51891" y="1956406"/>
            <a:ext cx="4040217" cy="1501428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a ma z</a:t>
            </a:r>
            <a:r>
              <a:rPr lang="en-US" sz="50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ing</a:t>
            </a:r>
          </a:p>
          <a:p>
            <a:pPr marL="0" indent="0">
              <a:lnSpc>
                <a:spcPct val="150000"/>
              </a:lnSpc>
              <a:buNone/>
            </a:pPr>
            <a:endParaRPr lang="en-US" sz="4500" dirty="0"/>
          </a:p>
        </p:txBody>
      </p:sp>
      <p:pic>
        <p:nvPicPr>
          <p:cNvPr id="2" name="OtherSounds_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73979" y="4989094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05011" y="4780547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398066" y="2895480"/>
            <a:ext cx="4040217" cy="1501428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4500" dirty="0"/>
          </a:p>
        </p:txBody>
      </p:sp>
      <p:pic>
        <p:nvPicPr>
          <p:cNvPr id="8" name="Other-ING">
            <a:hlinkClick r:id="" action="ppaction://media"/>
            <a:extLst>
              <a:ext uri="{FF2B5EF4-FFF2-40B4-BE49-F238E27FC236}">
                <a16:creationId xmlns:a16="http://schemas.microsoft.com/office/drawing/2014/main" id="{60D2939F-B34A-4193-9596-8BDE35732C0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8663" y="53941"/>
            <a:ext cx="609600" cy="609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46C3C54-F18E-4179-9217-ACADDF38854F}"/>
              </a:ext>
            </a:extLst>
          </p:cNvPr>
          <p:cNvSpPr/>
          <p:nvPr/>
        </p:nvSpPr>
        <p:spPr>
          <a:xfrm>
            <a:off x="117629" y="53941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D52018-837C-4BD5-99C4-6453E8251677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FC88648-06E3-7747-9F69-AC6BC7EAF52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79513" y="-2092325"/>
            <a:ext cx="812800" cy="812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23E5334-35BC-324E-B0B5-16745F62A11B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083995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/>
      <p:bldP spid="11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26410" y="2106786"/>
            <a:ext cx="4040217" cy="1501428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na</a:t>
            </a:r>
            <a:r>
              <a:rPr lang="en-US" sz="5000" dirty="0">
                <a:latin typeface="Century Gothic" panose="020B0502020202020204" pitchFamily="34" charset="0"/>
              </a:rPr>
              <a:t> </a:t>
            </a:r>
            <a:r>
              <a:rPr lang="en-US" sz="5000" b="1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tion</a:t>
            </a:r>
            <a:r>
              <a:rPr lang="en-US" sz="5000" dirty="0" err="1">
                <a:latin typeface="Century Gothic" panose="020B0502020202020204" pitchFamily="34" charset="0"/>
              </a:rPr>
              <a:t>s</a:t>
            </a:r>
            <a:endParaRPr lang="en-US" sz="5000" dirty="0">
              <a:latin typeface="Century Gothic" panose="020B0502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4500" dirty="0"/>
          </a:p>
        </p:txBody>
      </p:sp>
      <p:pic>
        <p:nvPicPr>
          <p:cNvPr id="2" name="OtherSounds_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73979" y="4989094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05011" y="4780547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Other-ING">
            <a:hlinkClick r:id="" action="ppaction://media"/>
            <a:extLst>
              <a:ext uri="{FF2B5EF4-FFF2-40B4-BE49-F238E27FC236}">
                <a16:creationId xmlns:a16="http://schemas.microsoft.com/office/drawing/2014/main" id="{60D2939F-B34A-4193-9596-8BDE35732C0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8663" y="53941"/>
            <a:ext cx="609600" cy="609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46C3C54-F18E-4179-9217-ACADDF38854F}"/>
              </a:ext>
            </a:extLst>
          </p:cNvPr>
          <p:cNvSpPr/>
          <p:nvPr/>
        </p:nvSpPr>
        <p:spPr>
          <a:xfrm>
            <a:off x="117629" y="53941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D52018-837C-4BD5-99C4-6453E8251677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ACFEFBA-370C-4051-A57A-58E3DCBC1B3A}"/>
              </a:ext>
            </a:extLst>
          </p:cNvPr>
          <p:cNvSpPr txBox="1">
            <a:spLocks/>
          </p:cNvSpPr>
          <p:nvPr/>
        </p:nvSpPr>
        <p:spPr>
          <a:xfrm>
            <a:off x="732884" y="794221"/>
            <a:ext cx="7462022" cy="991183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Common endings 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45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22542A-E81F-D14A-B68E-E3D7CB1B890B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068C265-82AA-5E4D-8B19-6F422077B44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26484" y="-98447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01349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3846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8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1" build="p"/>
      <p:bldP spid="13" grpId="0" build="p"/>
      <p:bldP spid="11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8301965" y="-933758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FFCC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637316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Other Sounds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 schwa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20258" y="1807236"/>
            <a:ext cx="8021406" cy="1044985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3000" b="1" dirty="0">
                <a:latin typeface="Century Gothic" panose="020B0502020202020204" pitchFamily="34" charset="0"/>
              </a:rPr>
              <a:t>The schwa syllable has an “a” that sounds</a:t>
            </a:r>
          </a:p>
          <a:p>
            <a:pPr marL="0" indent="0" algn="ctr" fontAlgn="base">
              <a:buNone/>
            </a:pPr>
            <a:r>
              <a:rPr lang="en-US" sz="3000" b="1" dirty="0">
                <a:latin typeface="Century Gothic" panose="020B0502020202020204" pitchFamily="34" charset="0"/>
              </a:rPr>
              <a:t> like the /u/ in banana.</a:t>
            </a:r>
            <a:r>
              <a:rPr lang="en-US" sz="30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720258" y="2783884"/>
            <a:ext cx="8021406" cy="6566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3000" b="1" dirty="0">
                <a:latin typeface="Century Gothic" panose="020B0502020202020204" pitchFamily="34" charset="0"/>
              </a:rPr>
              <a:t>The banana is even shaped like a short u.</a:t>
            </a:r>
            <a:endParaRPr lang="en-US" sz="3000" dirty="0">
              <a:latin typeface="Century Gothic" panose="020B0502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2602562" y="4430960"/>
            <a:ext cx="807044" cy="4192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5982698" y="4430959"/>
            <a:ext cx="807044" cy="419223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1540764" y="3339206"/>
            <a:ext cx="5602986" cy="123139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7200" dirty="0" err="1">
                <a:latin typeface="Century Gothic" panose="020B0502020202020204" pitchFamily="34" charset="0"/>
              </a:rPr>
              <a:t>b</a:t>
            </a:r>
            <a:r>
              <a:rPr lang="en-US" sz="7200" b="1" dirty="0" err="1">
                <a:solidFill>
                  <a:srgbClr val="FFCC00"/>
                </a:solidFill>
                <a:latin typeface="Century Gothic" panose="020B0502020202020204" pitchFamily="34" charset="0"/>
              </a:rPr>
              <a:t>a</a:t>
            </a:r>
            <a:r>
              <a:rPr lang="en-US" sz="72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  </a:t>
            </a:r>
            <a:r>
              <a:rPr lang="en-US" sz="7200" dirty="0">
                <a:latin typeface="Century Gothic" panose="020B0502020202020204" pitchFamily="34" charset="0"/>
              </a:rPr>
              <a:t>nan</a:t>
            </a:r>
            <a:r>
              <a:rPr lang="en-US" sz="72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  a</a:t>
            </a:r>
          </a:p>
        </p:txBody>
      </p:sp>
      <p:sp>
        <p:nvSpPr>
          <p:cNvPr id="13" name="Arrow: Right 12"/>
          <p:cNvSpPr/>
          <p:nvPr/>
        </p:nvSpPr>
        <p:spPr>
          <a:xfrm rot="18093150">
            <a:off x="2456214" y="4888240"/>
            <a:ext cx="395774" cy="3408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FFCC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Right 12">
            <a:extLst>
              <a:ext uri="{FF2B5EF4-FFF2-40B4-BE49-F238E27FC236}">
                <a16:creationId xmlns:a16="http://schemas.microsoft.com/office/drawing/2014/main" id="{491B5C84-59CE-614B-8CA6-D536F5EF1E77}"/>
              </a:ext>
            </a:extLst>
          </p:cNvPr>
          <p:cNvSpPr/>
          <p:nvPr/>
        </p:nvSpPr>
        <p:spPr>
          <a:xfrm rot="18093150">
            <a:off x="6006521" y="4888240"/>
            <a:ext cx="395774" cy="3408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5" name="New">
            <a:hlinkClick r:id="" action="ppaction://media"/>
            <a:extLst>
              <a:ext uri="{FF2B5EF4-FFF2-40B4-BE49-F238E27FC236}">
                <a16:creationId xmlns:a16="http://schemas.microsoft.com/office/drawing/2014/main" id="{455622D9-8CAE-E24B-8721-E165585E20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-18669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54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16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16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2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3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8" grpId="0" animBg="1"/>
      <p:bldP spid="3" grpId="0"/>
      <p:bldP spid="10" grpId="0" uiExpand="1" build="p"/>
      <p:bldP spid="13" grpId="0" animBg="1"/>
      <p:bldP spid="13" grpId="1" animBg="1"/>
      <p:bldP spid="19" grpId="0" animBg="1"/>
      <p:bldP spid="19" grpId="1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 txBox="1">
            <a:spLocks/>
          </p:cNvSpPr>
          <p:nvPr/>
        </p:nvSpPr>
        <p:spPr>
          <a:xfrm>
            <a:off x="2096003" y="1586294"/>
            <a:ext cx="3782860" cy="86458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 </a:t>
            </a:r>
            <a:r>
              <a:rPr lang="en-US" sz="50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 a  </a:t>
            </a:r>
            <a:r>
              <a:rPr lang="en-US" sz="5000" dirty="0">
                <a:latin typeface="Century Gothic" panose="020B0502020202020204" pitchFamily="34" charset="0"/>
              </a:rPr>
              <a:t>bout</a:t>
            </a:r>
            <a:endParaRPr lang="en-US" sz="45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2938922" y="2320867"/>
            <a:ext cx="829589" cy="46045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C4A64BD-F0C5-42E8-B1ED-E04D211B5B6C}"/>
              </a:ext>
            </a:extLst>
          </p:cNvPr>
          <p:cNvSpPr/>
          <p:nvPr/>
        </p:nvSpPr>
        <p:spPr>
          <a:xfrm>
            <a:off x="805840" y="920944"/>
            <a:ext cx="7582422" cy="406860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0C176F4-D005-477C-9AE6-0ABAB3316FA1}"/>
              </a:ext>
            </a:extLst>
          </p:cNvPr>
          <p:cNvSpPr/>
          <p:nvPr/>
        </p:nvSpPr>
        <p:spPr>
          <a:xfrm>
            <a:off x="2930029" y="3167082"/>
            <a:ext cx="342914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a  </a:t>
            </a:r>
            <a:r>
              <a:rPr lang="en-US" sz="5000" dirty="0">
                <a:latin typeface="Century Gothic" panose="020B0502020202020204" pitchFamily="34" charset="0"/>
              </a:rPr>
              <a:t>ma zing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5A35B9-0F18-41A8-8887-B0420D445E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9735" y="3885007"/>
            <a:ext cx="865707" cy="530398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EA825EB-21C1-4E41-A39E-51CC5B0334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8062" y="-1920875"/>
            <a:ext cx="812800" cy="8128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34FA84F-A855-3344-ACA6-C826E47DE010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1812623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8300"/>
                                  </p:stCondLst>
                                  <p:iterate type="wd">
                                    <p:tmPct val="7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8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29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1" build="allAtOnce"/>
      <p:bldP spid="2" grpId="0"/>
      <p:bldP spid="8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 txBox="1">
            <a:spLocks/>
          </p:cNvSpPr>
          <p:nvPr/>
        </p:nvSpPr>
        <p:spPr>
          <a:xfrm>
            <a:off x="2882834" y="1074298"/>
            <a:ext cx="4371127" cy="86458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w</a:t>
            </a:r>
            <a:r>
              <a:rPr lang="en-US" sz="50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o</a:t>
            </a:r>
            <a:r>
              <a:rPr lang="en-US" sz="5000" dirty="0">
                <a:latin typeface="Century Gothic" panose="020B0502020202020204" pitchFamily="34" charset="0"/>
              </a:rPr>
              <a:t>n der </a:t>
            </a:r>
            <a:r>
              <a:rPr lang="en-US" sz="5000" dirty="0" err="1">
                <a:latin typeface="Century Gothic" panose="020B0502020202020204" pitchFamily="34" charset="0"/>
              </a:rPr>
              <a:t>ful</a:t>
            </a:r>
            <a:endParaRPr lang="en-US" sz="45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3567684" y="1802125"/>
            <a:ext cx="829589" cy="46045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C4A64BD-F0C5-42E8-B1ED-E04D211B5B6C}"/>
              </a:ext>
            </a:extLst>
          </p:cNvPr>
          <p:cNvSpPr/>
          <p:nvPr/>
        </p:nvSpPr>
        <p:spPr>
          <a:xfrm>
            <a:off x="805840" y="920944"/>
            <a:ext cx="7582422" cy="406860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09FD723-EDE3-4E33-9BFB-FD418E91E564}"/>
              </a:ext>
            </a:extLst>
          </p:cNvPr>
          <p:cNvSpPr txBox="1">
            <a:spLocks/>
          </p:cNvSpPr>
          <p:nvPr/>
        </p:nvSpPr>
        <p:spPr>
          <a:xfrm>
            <a:off x="1730415" y="2408983"/>
            <a:ext cx="4371127" cy="86458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S</a:t>
            </a:r>
            <a:r>
              <a:rPr lang="en-US" sz="50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o</a:t>
            </a:r>
            <a:r>
              <a:rPr lang="en-US" sz="5000" dirty="0">
                <a:latin typeface="Century Gothic" panose="020B0502020202020204" pitchFamily="34" charset="0"/>
              </a:rPr>
              <a:t>n</a:t>
            </a:r>
            <a:endParaRPr lang="en-US" sz="45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A276439-60B0-4039-8326-D5B4FE8D4266}"/>
              </a:ext>
            </a:extLst>
          </p:cNvPr>
          <p:cNvSpPr txBox="1">
            <a:spLocks/>
          </p:cNvSpPr>
          <p:nvPr/>
        </p:nvSpPr>
        <p:spPr>
          <a:xfrm>
            <a:off x="2227924" y="3622208"/>
            <a:ext cx="4738254" cy="75782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de m</a:t>
            </a:r>
            <a:r>
              <a:rPr lang="en-US" sz="50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o</a:t>
            </a:r>
            <a:r>
              <a:rPr lang="en-US" sz="5000" dirty="0">
                <a:latin typeface="Century Gothic" panose="020B0502020202020204" pitchFamily="34" charset="0"/>
              </a:rPr>
              <a:t>ns</a:t>
            </a:r>
            <a:endParaRPr lang="en-US" sz="45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B541B4-EA9A-4B0B-8424-3A4537FA1C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3501183" y="3107990"/>
            <a:ext cx="829589" cy="4604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40D3A0F-7A59-4783-AA13-A37434CE76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4804677" y="4365663"/>
            <a:ext cx="829589" cy="460458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3C52233-0194-4D4D-BA66-A2392D6630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5238" y="-1824158"/>
            <a:ext cx="812800" cy="8128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9C824E7-7926-1149-A10B-83AA652D3DD0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5876518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iterate type="wd">
                                    <p:tmPct val="7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2700"/>
                                  </p:stCondLst>
                                  <p:iterate type="wd">
                                    <p:tmPct val="7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77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8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1" build="allAtOnce"/>
      <p:bldP spid="5" grpId="0" uiExpand="1" build="p"/>
      <p:bldP spid="7" grpId="0" uiExpand="1" build="p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 txBox="1">
            <a:spLocks/>
          </p:cNvSpPr>
          <p:nvPr/>
        </p:nvSpPr>
        <p:spPr>
          <a:xfrm>
            <a:off x="1889130" y="1422048"/>
            <a:ext cx="1578976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w</a:t>
            </a:r>
            <a:r>
              <a:rPr lang="en-US" sz="5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endParaRPr lang="en-US" sz="5000" dirty="0">
              <a:latin typeface="Century Gothic" panose="020B0502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th</a:t>
            </a:r>
            <a:endParaRPr lang="en-US" sz="45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8CBC6B-1ED0-410A-A490-FC5C985268C2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1A66876-B7F8-4AE9-92E6-51E161A4A72C}"/>
              </a:ext>
            </a:extLst>
          </p:cNvPr>
          <p:cNvSpPr/>
          <p:nvPr/>
        </p:nvSpPr>
        <p:spPr>
          <a:xfrm>
            <a:off x="1970991" y="2807069"/>
            <a:ext cx="1226618" cy="11209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s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ns</a:t>
            </a:r>
            <a:endParaRPr lang="en-US" sz="4500" dirty="0">
              <a:solidFill>
                <a:prstClr val="black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F0CBF65-E107-4DEB-951E-FC81A1954A00}"/>
              </a:ext>
            </a:extLst>
          </p:cNvPr>
          <p:cNvSpPr/>
          <p:nvPr/>
        </p:nvSpPr>
        <p:spPr>
          <a:xfrm>
            <a:off x="4750842" y="1422048"/>
            <a:ext cx="1850108" cy="11209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w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ll</a:t>
            </a:r>
            <a:endParaRPr lang="en-US" sz="4500" dirty="0">
              <a:solidFill>
                <a:prstClr val="black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938E7DE-F351-4E1D-A0B4-65B9885FF3F4}"/>
              </a:ext>
            </a:extLst>
          </p:cNvPr>
          <p:cNvSpPr/>
          <p:nvPr/>
        </p:nvSpPr>
        <p:spPr>
          <a:xfrm>
            <a:off x="5065975" y="2803669"/>
            <a:ext cx="1518364" cy="11209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5000" dirty="0">
                <a:latin typeface="Century Gothic" panose="020B0502020202020204" pitchFamily="34" charset="0"/>
              </a:rPr>
              <a:t>s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ck</a:t>
            </a:r>
            <a:endParaRPr lang="en-US" sz="4500" dirty="0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018111F-3223-A341-9EA8-939F73790B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9538" y="-1697416"/>
            <a:ext cx="812800" cy="8128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2CFA45C-9AE4-3B46-B301-C7B66F77C16E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3377084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8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1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49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1" grpId="0"/>
      <p:bldP spid="2" grpId="0"/>
      <p:bldP spid="3" grpId="0"/>
      <p:bldP spid="4" grpId="0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1699666" y="1044838"/>
            <a:ext cx="326400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n-</a:t>
            </a:r>
            <a:endParaRPr lang="en-US" sz="4500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967844" y="2258762"/>
            <a:ext cx="326400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d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s-</a:t>
            </a:r>
            <a:endParaRPr lang="en-US" sz="45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8CBC6B-1ED0-410A-A490-FC5C985268C2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1A66876-B7F8-4AE9-92E6-51E161A4A72C}"/>
              </a:ext>
            </a:extLst>
          </p:cNvPr>
          <p:cNvSpPr/>
          <p:nvPr/>
        </p:nvSpPr>
        <p:spPr>
          <a:xfrm>
            <a:off x="1967844" y="3367543"/>
            <a:ext cx="1338828" cy="11209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50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g</a:t>
            </a:r>
            <a:r>
              <a:rPr lang="en-US" sz="5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v</a:t>
            </a: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-</a:t>
            </a:r>
            <a:endParaRPr lang="en-US" sz="4500" dirty="0">
              <a:solidFill>
                <a:prstClr val="black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F0CBF65-E107-4DEB-951E-FC81A1954A00}"/>
              </a:ext>
            </a:extLst>
          </p:cNvPr>
          <p:cNvSpPr/>
          <p:nvPr/>
        </p:nvSpPr>
        <p:spPr>
          <a:xfrm>
            <a:off x="5300812" y="2328556"/>
            <a:ext cx="1753131" cy="11209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d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d</a:t>
            </a:r>
            <a:endParaRPr lang="en-US" sz="4500" dirty="0">
              <a:solidFill>
                <a:prstClr val="black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938E7DE-F351-4E1D-A0B4-65B9885FF3F4}"/>
              </a:ext>
            </a:extLst>
          </p:cNvPr>
          <p:cNvSpPr/>
          <p:nvPr/>
        </p:nvSpPr>
        <p:spPr>
          <a:xfrm>
            <a:off x="5231847" y="3338743"/>
            <a:ext cx="1518364" cy="11209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5000" dirty="0">
                <a:latin typeface="Century Gothic" panose="020B0502020202020204" pitchFamily="34" charset="0"/>
              </a:rPr>
              <a:t>sh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p</a:t>
            </a:r>
            <a:endParaRPr lang="en-US" sz="45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A4058EA-6A86-490A-8497-CC15836D48CF}"/>
              </a:ext>
            </a:extLst>
          </p:cNvPr>
          <p:cNvSpPr/>
          <p:nvPr/>
        </p:nvSpPr>
        <p:spPr>
          <a:xfrm>
            <a:off x="5684110" y="1044838"/>
            <a:ext cx="769763" cy="11209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-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t</a:t>
            </a:r>
            <a:endParaRPr lang="en-US" sz="4500" dirty="0">
              <a:solidFill>
                <a:prstClr val="black"/>
              </a:solidFill>
            </a:endParaRPr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ED4089E-02C0-2640-A65F-BBC712CAC1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5175" y="-1978025"/>
            <a:ext cx="812800" cy="812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1ED2A44-3D9E-A24F-A80E-3E6F51079E6F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3708128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2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8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6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9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  <p:bldP spid="5" grpId="0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2093574" y="1755384"/>
            <a:ext cx="4756128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G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</a:t>
            </a:r>
            <a:r>
              <a:rPr lang="en-US" sz="5000" dirty="0">
                <a:latin typeface="Century Gothic" panose="020B0502020202020204" pitchFamily="34" charset="0"/>
              </a:rPr>
              <a:t>d</a:t>
            </a:r>
            <a:endParaRPr lang="en-US" sz="45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52B4BEB-AAC9-47D2-9C0B-F425AEDB5965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7001DE1-BA56-4DA6-AE1C-8101AA51095E}"/>
              </a:ext>
            </a:extLst>
          </p:cNvPr>
          <p:cNvSpPr txBox="1">
            <a:spLocks/>
          </p:cNvSpPr>
          <p:nvPr/>
        </p:nvSpPr>
        <p:spPr>
          <a:xfrm>
            <a:off x="4971268" y="1755384"/>
            <a:ext cx="4756128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cr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</a:t>
            </a:r>
            <a:r>
              <a:rPr lang="en-US" sz="5000" dirty="0">
                <a:latin typeface="Century Gothic" panose="020B0502020202020204" pitchFamily="34" charset="0"/>
              </a:rPr>
              <a:t>ss</a:t>
            </a:r>
            <a:endParaRPr lang="en-US" sz="45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B78DD50-8015-488E-9002-660F1A56F831}"/>
              </a:ext>
            </a:extLst>
          </p:cNvPr>
          <p:cNvSpPr txBox="1">
            <a:spLocks/>
          </p:cNvSpPr>
          <p:nvPr/>
        </p:nvSpPr>
        <p:spPr>
          <a:xfrm>
            <a:off x="5020507" y="2843310"/>
            <a:ext cx="371201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endParaRPr lang="en-US" sz="4500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358E990-CD48-8346-AE45-2114CC6AAF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1883" y="-1992313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DDC6286-767E-744A-A286-39547951019B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458310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>
          <a:xfrm>
            <a:off x="2295119" y="1656396"/>
            <a:ext cx="326400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u</a:t>
            </a:r>
            <a:r>
              <a:rPr lang="en-US" sz="5000" dirty="0">
                <a:latin typeface="Century Gothic" panose="020B0502020202020204" pitchFamily="34" charset="0"/>
              </a:rPr>
              <a:t>p</a:t>
            </a:r>
            <a:endParaRPr lang="en-US" sz="45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ECF6411-4FD7-4AFF-96C6-00725C42F2A1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461AEE7-E936-4BE3-AFF9-47E80EDFFF34}"/>
              </a:ext>
            </a:extLst>
          </p:cNvPr>
          <p:cNvSpPr/>
          <p:nvPr/>
        </p:nvSpPr>
        <p:spPr>
          <a:xfrm>
            <a:off x="5035928" y="3018353"/>
            <a:ext cx="1279517" cy="11209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-s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u</a:t>
            </a: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s</a:t>
            </a:r>
            <a:endParaRPr lang="en-US" sz="4500" dirty="0">
              <a:solidFill>
                <a:prstClr val="black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927DD49-014B-41CF-808F-DEC1BF10DFCA}"/>
              </a:ext>
            </a:extLst>
          </p:cNvPr>
          <p:cNvSpPr txBox="1">
            <a:spLocks/>
          </p:cNvSpPr>
          <p:nvPr/>
        </p:nvSpPr>
        <p:spPr>
          <a:xfrm>
            <a:off x="5071214" y="1656396"/>
            <a:ext cx="326400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u</a:t>
            </a:r>
            <a:r>
              <a:rPr lang="en-US" sz="5000" dirty="0">
                <a:latin typeface="Century Gothic" panose="020B0502020202020204" pitchFamily="34" charset="0"/>
              </a:rPr>
              <a:t>s</a:t>
            </a:r>
            <a:endParaRPr lang="en-US" sz="45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1F2C36A-A80B-4150-8D6B-CB08C2743AF1}"/>
              </a:ext>
            </a:extLst>
          </p:cNvPr>
          <p:cNvSpPr/>
          <p:nvPr/>
        </p:nvSpPr>
        <p:spPr>
          <a:xfrm>
            <a:off x="2333551" y="3038017"/>
            <a:ext cx="1225015" cy="11209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b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u</a:t>
            </a: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t</a:t>
            </a:r>
            <a:endParaRPr lang="en-US" sz="4500" dirty="0">
              <a:solidFill>
                <a:prstClr val="black"/>
              </a:solidFill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EC6CFA5-A87E-EB4B-9F6D-999156BCDB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8038" y="-2320926"/>
            <a:ext cx="812800" cy="8128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323043B-A525-3644-9607-0776BA6B7E37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8119657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24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6" grpId="0"/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52382</TotalTime>
  <Words>539</Words>
  <Application>Microsoft Macintosh PowerPoint</Application>
  <PresentationFormat>On-screen Show (16:10)</PresentationFormat>
  <Paragraphs>273</Paragraphs>
  <Slides>57</Slides>
  <Notes>0</Notes>
  <HiddenSlides>0</HiddenSlides>
  <MMClips>65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4" baseType="lpstr">
      <vt:lpstr>Arial</vt:lpstr>
      <vt:lpstr>Calibri</vt:lpstr>
      <vt:lpstr>Calibri Light</vt:lpstr>
      <vt:lpstr>Century Gothic</vt:lpstr>
      <vt:lpstr>Courier New</vt:lpstr>
      <vt:lpstr>Ebrima</vt:lpstr>
      <vt:lpstr>Office Theme</vt:lpstr>
      <vt:lpstr>PowerPoint Presentation</vt:lpstr>
      <vt:lpstr>Words in  Syllable Types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Open – Long Vowel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Silent e – Long Vowel</vt:lpstr>
      <vt:lpstr>PowerPoint Presentation</vt:lpstr>
      <vt:lpstr>PowerPoint Presentation</vt:lpstr>
      <vt:lpstr>PowerPoint Presentation</vt:lpstr>
      <vt:lpstr>Vowel Teams – Long Vowel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Vowel Teams – Other Sounds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 - Controlled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Consonant –  l-e</vt:lpstr>
      <vt:lpstr>PowerPoint Presentation</vt:lpstr>
      <vt:lpstr>PowerPoint Presentation</vt:lpstr>
      <vt:lpstr>PowerPoint Presentation</vt:lpstr>
      <vt:lpstr>Other Sounds – Long Vowel</vt:lpstr>
      <vt:lpstr>PowerPoint Presentation</vt:lpstr>
      <vt:lpstr>Other Sounds – -nk/-ng</vt:lpstr>
      <vt:lpstr>PowerPoint Presentation</vt:lpstr>
      <vt:lpstr>PowerPoint Presentation</vt:lpstr>
      <vt:lpstr>PowerPoint Presentation</vt:lpstr>
      <vt:lpstr>Other Sounds – schwa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Will Mary Say Yes to God?</dc:title>
  <dc:creator>Lisa Suggs</dc:creator>
  <cp:lastModifiedBy>Microsoft Office User</cp:lastModifiedBy>
  <cp:revision>603</cp:revision>
  <cp:lastPrinted>2018-03-05T15:55:52Z</cp:lastPrinted>
  <dcterms:created xsi:type="dcterms:W3CDTF">2017-01-10T01:35:56Z</dcterms:created>
  <dcterms:modified xsi:type="dcterms:W3CDTF">2018-11-09T16:51:49Z</dcterms:modified>
</cp:coreProperties>
</file>