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91" r:id="rId2"/>
    <p:sldId id="257" r:id="rId3"/>
    <p:sldId id="278" r:id="rId4"/>
    <p:sldId id="504" r:id="rId5"/>
    <p:sldId id="505" r:id="rId6"/>
    <p:sldId id="506" r:id="rId7"/>
    <p:sldId id="507" r:id="rId8"/>
    <p:sldId id="279" r:id="rId9"/>
    <p:sldId id="476" r:id="rId10"/>
    <p:sldId id="519" r:id="rId11"/>
    <p:sldId id="522" r:id="rId12"/>
    <p:sldId id="280" r:id="rId13"/>
    <p:sldId id="491" r:id="rId14"/>
    <p:sldId id="520" r:id="rId15"/>
    <p:sldId id="523" r:id="rId16"/>
    <p:sldId id="524" r:id="rId17"/>
    <p:sldId id="297" r:id="rId18"/>
    <p:sldId id="525" r:id="rId19"/>
    <p:sldId id="281" r:id="rId20"/>
    <p:sldId id="526" r:id="rId21"/>
    <p:sldId id="527" r:id="rId22"/>
    <p:sldId id="287" r:id="rId23"/>
    <p:sldId id="460" r:id="rId24"/>
    <p:sldId id="528" r:id="rId25"/>
    <p:sldId id="529" r:id="rId26"/>
    <p:sldId id="521" r:id="rId27"/>
    <p:sldId id="487" r:id="rId28"/>
    <p:sldId id="515" r:id="rId29"/>
    <p:sldId id="530" r:id="rId30"/>
    <p:sldId id="531" r:id="rId31"/>
    <p:sldId id="518" r:id="rId32"/>
    <p:sldId id="459" r:id="rId33"/>
    <p:sldId id="496" r:id="rId34"/>
    <p:sldId id="304" r:id="rId35"/>
    <p:sldId id="399" r:id="rId36"/>
    <p:sldId id="283" r:id="rId37"/>
    <p:sldId id="532" r:id="rId38"/>
    <p:sldId id="400" r:id="rId39"/>
    <p:sldId id="533" r:id="rId40"/>
    <p:sldId id="368" r:id="rId41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6D4"/>
    <a:srgbClr val="FE9202"/>
    <a:srgbClr val="1414B2"/>
    <a:srgbClr val="2E6CBE"/>
    <a:srgbClr val="FFFFFF"/>
    <a:srgbClr val="ED7D31"/>
    <a:srgbClr val="99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515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234" y="1116"/>
      </p:cViewPr>
      <p:guideLst/>
    </p:cSldViewPr>
  </p:slideViewPr>
  <p:outlineViewPr>
    <p:cViewPr>
      <p:scale>
        <a:sx n="33" d="100"/>
        <a:sy n="33" d="100"/>
      </p:scale>
      <p:origin x="0" y="-36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78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43707-40CE-1C4D-A342-DEBA2A69CDDC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AB4F1-E88B-3E4A-93A4-19F0B93E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3.png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20.m4a"/><Relationship Id="rId7" Type="http://schemas.openxmlformats.org/officeDocument/2006/relationships/image" Target="../media/image3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7.wm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0.m4a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2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6.m4a"/><Relationship Id="rId7" Type="http://schemas.microsoft.com/office/2007/relationships/hdphoto" Target="../media/hdphoto1.wdp"/><Relationship Id="rId2" Type="http://schemas.microsoft.com/office/2007/relationships/media" Target="../media/media25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8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5" Type="http://schemas.openxmlformats.org/officeDocument/2006/relationships/image" Target="../media/image3.png"/><Relationship Id="rId4" Type="http://schemas.openxmlformats.org/officeDocument/2006/relationships/image" Target="../media/image11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43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42.mp3"/><Relationship Id="rId1" Type="http://schemas.microsoft.com/office/2007/relationships/media" Target="../media/media42.mp3"/><Relationship Id="rId6" Type="http://schemas.openxmlformats.org/officeDocument/2006/relationships/audio" Target="../media/media44.m4a"/><Relationship Id="rId5" Type="http://schemas.microsoft.com/office/2007/relationships/media" Target="../media/media44.m4a"/><Relationship Id="rId4" Type="http://schemas.openxmlformats.org/officeDocument/2006/relationships/audio" Target="../media/media43.mp3"/><Relationship Id="rId9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9.m4a"/><Relationship Id="rId7" Type="http://schemas.openxmlformats.org/officeDocument/2006/relationships/image" Target="../media/image5.wmf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BB9D0-464C-4D6C-BFC9-2A280939620B}"/>
              </a:ext>
            </a:extLst>
          </p:cNvPr>
          <p:cNvSpPr txBox="1"/>
          <p:nvPr/>
        </p:nvSpPr>
        <p:spPr>
          <a:xfrm>
            <a:off x="0" y="530493"/>
            <a:ext cx="33481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Part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2821F8-4937-FE45-85D6-D8F7F18506A1}"/>
              </a:ext>
            </a:extLst>
          </p:cNvPr>
          <p:cNvSpPr/>
          <p:nvPr/>
        </p:nvSpPr>
        <p:spPr>
          <a:xfrm>
            <a:off x="0" y="494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8EEA79-5243-D74D-909E-168BA5E19AAD}"/>
              </a:ext>
            </a:extLst>
          </p:cNvPr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93974E-D50E-9C4D-B9B8-7ABD8676D831}"/>
              </a:ext>
            </a:extLst>
          </p:cNvPr>
          <p:cNvCxnSpPr>
            <a:cxnSpLocks/>
          </p:cNvCxnSpPr>
          <p:nvPr/>
        </p:nvCxnSpPr>
        <p:spPr>
          <a:xfrm>
            <a:off x="0" y="1864059"/>
            <a:ext cx="9144000" cy="0"/>
          </a:xfrm>
          <a:prstGeom prst="line">
            <a:avLst/>
          </a:prstGeom>
          <a:ln w="762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3">
            <a:extLst>
              <a:ext uri="{FF2B5EF4-FFF2-40B4-BE49-F238E27FC236}">
                <a16:creationId xmlns:a16="http://schemas.microsoft.com/office/drawing/2014/main" id="{F454B466-122F-4A80-88D8-517BFD463883}"/>
              </a:ext>
            </a:extLst>
          </p:cNvPr>
          <p:cNvSpPr txBox="1">
            <a:spLocks/>
          </p:cNvSpPr>
          <p:nvPr/>
        </p:nvSpPr>
        <p:spPr>
          <a:xfrm>
            <a:off x="4735316" y="2600131"/>
            <a:ext cx="4184085" cy="115037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Syllable Divisions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854009-6537-45FB-B38A-D0C4397EC124}"/>
              </a:ext>
            </a:extLst>
          </p:cNvPr>
          <p:cNvSpPr txBox="1"/>
          <p:nvPr/>
        </p:nvSpPr>
        <p:spPr>
          <a:xfrm>
            <a:off x="4395931" y="508997"/>
            <a:ext cx="4254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33. Lazarus Lives Again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15" descr="../../../../33_JesusRaisesLazarus.jpg">
            <a:extLst>
              <a:ext uri="{FF2B5EF4-FFF2-40B4-BE49-F238E27FC236}">
                <a16:creationId xmlns:a16="http://schemas.microsoft.com/office/drawing/2014/main" id="{3B365C91-5D02-4A30-BA69-848E88C7BF6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6"/>
          <a:stretch/>
        </p:blipFill>
        <p:spPr bwMode="auto">
          <a:xfrm>
            <a:off x="670877" y="1947602"/>
            <a:ext cx="2808303" cy="3361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lc="http://schemas.openxmlformats.org/drawingml/2006/lockedCanvas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3772FA-2F80-4BE1-88F8-E5EA7604AD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12250" y="-12451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0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18" grpId="0"/>
      <p:bldP spid="1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  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c</a:t>
            </a:r>
            <a:r>
              <a:rPr lang="en-US" sz="8000" dirty="0">
                <a:latin typeface="Century Gothic" panose="020B0502020202020204" pitchFamily="34" charset="0"/>
              </a:rPr>
              <a:t>ame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became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F1105-0721-4886-83DC-2180EE20BBD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EECD6-5580-435B-A4E6-48A21168838D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D089E1-ECF1-4E8F-836F-454E9DDAE19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24112" y="-12629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704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 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 err="1">
                <a:latin typeface="Century Gothic" panose="020B0502020202020204" pitchFamily="34" charset="0"/>
              </a:rPr>
              <a:t>ieve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believe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F1105-0721-4886-83DC-2180EE20BBD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EECD6-5580-435B-A4E6-48A21168838D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F4BB208-606B-414B-93BF-5A73A25DC5A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95512" y="-12494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1377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84296" y="3111753"/>
            <a:ext cx="361349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ca   el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0244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Camel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74359"/>
            <a:ext cx="8743188" cy="174075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en-US" sz="2300" b="1" dirty="0">
                <a:latin typeface="Century Gothic" panose="020B0502020202020204" pitchFamily="34" charset="0"/>
              </a:rPr>
              <a:t>after the first consonant.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second.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381762" y="4232633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ca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7400" dirty="0">
                <a:latin typeface="Century Gothic" panose="020B0502020202020204" pitchFamily="34" charset="0"/>
              </a:rPr>
              <a:t>  el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0794" y="326735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173640" y="323720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496340" y="-858303"/>
            <a:ext cx="647660" cy="6271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C900356151[1]">
            <a:extLst>
              <a:ext uri="{FF2B5EF4-FFF2-40B4-BE49-F238E27FC236}">
                <a16:creationId xmlns:a16="http://schemas.microsoft.com/office/drawing/2014/main" id="{093F8DA3-17EE-9149-A90D-30D6F83A4DF9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45" y="855351"/>
            <a:ext cx="2212975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C900356151[1]">
            <a:extLst>
              <a:ext uri="{FF2B5EF4-FFF2-40B4-BE49-F238E27FC236}">
                <a16:creationId xmlns:a16="http://schemas.microsoft.com/office/drawing/2014/main" id="{A617D307-EA61-134F-9FE1-430217B4E4E1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680" y="855351"/>
            <a:ext cx="2159044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6A08D0-2BD1-AB41-86B0-BC69DF579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406" y="-8239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8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300"/>
                                  </p:stCondLst>
                                  <p:iterate type="wd">
                                    <p:tmPct val="81818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La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z  </a:t>
            </a:r>
            <a:r>
              <a:rPr lang="en-US" sz="8000" dirty="0">
                <a:latin typeface="Century Gothic" panose="020B0502020202020204" pitchFamily="34" charset="0"/>
              </a:rPr>
              <a:t>a  </a:t>
            </a:r>
            <a:r>
              <a:rPr lang="en-US" sz="8000" dirty="0" err="1">
                <a:latin typeface="Century Gothic" panose="020B0502020202020204" pitchFamily="34" charset="0"/>
              </a:rPr>
              <a:t>rus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Lazarus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956385-155F-4C40-859F-BE7AF9B30A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20F457-D57D-4A69-863B-8A7722484A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2662" y="-12589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910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1818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glo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r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  </a:t>
            </a:r>
            <a:r>
              <a:rPr lang="en-US" sz="8000" dirty="0">
                <a:latin typeface="Century Gothic" panose="020B0502020202020204" pitchFamily="34" charset="0"/>
              </a:rPr>
              <a:t>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glory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956385-155F-4C40-859F-BE7AF9B30A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968B2B-4999-49DF-8936-3E32DE696F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09829" y="-12589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3578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7778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Ma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r  </a:t>
            </a:r>
            <a:r>
              <a:rPr lang="en-US" sz="8000" dirty="0">
                <a:latin typeface="Century Gothic" panose="020B0502020202020204" pitchFamily="34" charset="0"/>
              </a:rPr>
              <a:t>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Mary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956385-155F-4C40-859F-BE7AF9B30A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FBDB33-90CD-4E74-8494-A13FC308D2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61882" y="-12113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7219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4545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s  </a:t>
            </a:r>
            <a:r>
              <a:rPr lang="en-US" sz="8000" dirty="0" err="1">
                <a:latin typeface="Century Gothic" panose="020B0502020202020204" pitchFamily="34" charset="0"/>
              </a:rPr>
              <a:t>urrection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resurrection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956385-155F-4C40-859F-BE7AF9B30A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ED66D29-3192-4AF5-AB3B-6CC20D6403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17376" y="-11883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339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9231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69114" y="2755854"/>
            <a:ext cx="24788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400" dirty="0">
                <a:latin typeface="Century Gothic" panose="020B0502020202020204" pitchFamily="34" charset="0"/>
              </a:rPr>
              <a:t>ha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Hamster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35652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When you see three consonants between two vowels,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840" y="4078411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ha</a:t>
            </a:r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m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st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17397" y="3311785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24952" y="289079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24890" y="-1006178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7E078-92EB-4225-9ADA-747ACBBDA745}"/>
              </a:ext>
            </a:extLst>
          </p:cNvPr>
          <p:cNvSpPr/>
          <p:nvPr/>
        </p:nvSpPr>
        <p:spPr>
          <a:xfrm>
            <a:off x="2193784" y="2167773"/>
            <a:ext cx="4756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400" b="1" dirty="0">
                <a:latin typeface="Century Gothic" panose="020B0502020202020204" pitchFamily="34" charset="0"/>
              </a:rPr>
              <a:t>divide after the first consonant.</a:t>
            </a:r>
            <a:endParaRPr lang="en-US" sz="21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692631-AA7F-46C4-959A-9EFAFDC4A647}"/>
              </a:ext>
            </a:extLst>
          </p:cNvPr>
          <p:cNvSpPr/>
          <p:nvPr/>
        </p:nvSpPr>
        <p:spPr>
          <a:xfrm>
            <a:off x="3642288" y="2755854"/>
            <a:ext cx="2193229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mst</a:t>
            </a:r>
            <a:r>
              <a:rPr lang="en-US" sz="7400" spc="3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en-US" spc="3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C139C5-C974-4003-BB41-62D8BCC5D903}"/>
              </a:ext>
            </a:extLst>
          </p:cNvPr>
          <p:cNvSpPr/>
          <p:nvPr/>
        </p:nvSpPr>
        <p:spPr>
          <a:xfrm>
            <a:off x="4989396" y="2745655"/>
            <a:ext cx="170262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dirty="0"/>
          </a:p>
        </p:txBody>
      </p:sp>
      <p:pic>
        <p:nvPicPr>
          <p:cNvPr id="18" name="Picture 17" descr="MC900111940[1]">
            <a:extLst>
              <a:ext uri="{FF2B5EF4-FFF2-40B4-BE49-F238E27FC236}">
                <a16:creationId xmlns:a16="http://schemas.microsoft.com/office/drawing/2014/main" id="{E2F7963C-3E7E-3443-9C66-F299A8FD746C}"/>
              </a:ext>
            </a:extLst>
          </p:cNvPr>
          <p:cNvPicPr/>
          <p:nvPr/>
        </p:nvPicPr>
        <p:blipFill>
          <a:blip r:embed="rId6" cstate="print">
            <a:lum brigh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281" y="2489174"/>
            <a:ext cx="1449285" cy="114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MC900111940[1]">
            <a:extLst>
              <a:ext uri="{FF2B5EF4-FFF2-40B4-BE49-F238E27FC236}">
                <a16:creationId xmlns:a16="http://schemas.microsoft.com/office/drawing/2014/main" id="{9000D248-5709-C044-96B9-849ABC804154}"/>
              </a:ext>
            </a:extLst>
          </p:cNvPr>
          <p:cNvPicPr/>
          <p:nvPr/>
        </p:nvPicPr>
        <p:blipFill>
          <a:blip r:embed="rId6" cstate="print">
            <a:lum brigh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0434" y="2494372"/>
            <a:ext cx="1432873" cy="114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82C316-A45A-AB45-8C68-894F0E73C5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43193" y="-1410000"/>
            <a:ext cx="812800" cy="812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32BF4A-D3A8-884E-BE9E-A8DEAB0E3D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94780" y="-139424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0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2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7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6" grpId="0" animBg="1"/>
      <p:bldP spid="8" grpId="0"/>
      <p:bldP spid="5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F70649-6FFF-4A82-BEBB-6123EBA7998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26CC03-B7E3-4437-ABE3-BD6CA4EC5586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8C01BC44-933C-45F1-957E-3747162EED89}"/>
              </a:ext>
            </a:extLst>
          </p:cNvPr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Ma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r 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th</a:t>
            </a:r>
            <a:r>
              <a:rPr lang="en-US" sz="8000" dirty="0" err="1">
                <a:latin typeface="Century Gothic" panose="020B0502020202020204" pitchFamily="34" charset="0"/>
              </a:rPr>
              <a:t>a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6B0F284-A881-40B8-83E9-C33025D1A4C3}"/>
              </a:ext>
            </a:extLst>
          </p:cNvPr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Martha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8BDB644-56C2-4C4B-82D4-F72E8A852A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29116" y="-1199006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DEBE5C-3230-45D8-A40B-A45CDF03005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2197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3636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94300" y="2826910"/>
            <a:ext cx="152317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tu</a:t>
            </a:r>
            <a:r>
              <a:rPr lang="en-US" sz="7400" spc="600" dirty="0">
                <a:latin typeface="Century Gothic" panose="020B0502020202020204" pitchFamily="34" charset="0"/>
              </a:rPr>
              <a:t>r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Turtle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92595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When you see consonant-l-e, </a:t>
            </a:r>
          </a:p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count back three and divide.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628650" y="4079324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tur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tle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495626" y="2903110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83100" y="2846422"/>
            <a:ext cx="545342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600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endParaRPr lang="en-US" sz="7400" dirty="0"/>
          </a:p>
        </p:txBody>
      </p:sp>
      <p:sp>
        <p:nvSpPr>
          <p:cNvPr id="20" name="Rectangle 19"/>
          <p:cNvSpPr/>
          <p:nvPr/>
        </p:nvSpPr>
        <p:spPr>
          <a:xfrm>
            <a:off x="4821136" y="2857360"/>
            <a:ext cx="45076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endParaRPr lang="en-US" sz="7400" dirty="0"/>
          </a:p>
        </p:txBody>
      </p:sp>
      <p:sp>
        <p:nvSpPr>
          <p:cNvPr id="22" name="Rectangle 21"/>
          <p:cNvSpPr/>
          <p:nvPr/>
        </p:nvSpPr>
        <p:spPr>
          <a:xfrm>
            <a:off x="5065568" y="2826910"/>
            <a:ext cx="83067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e</a:t>
            </a:r>
            <a:endParaRPr lang="en-US" sz="7400" dirty="0"/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496340" y="-928047"/>
            <a:ext cx="64766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MC900391444[1]">
            <a:extLst>
              <a:ext uri="{FF2B5EF4-FFF2-40B4-BE49-F238E27FC236}">
                <a16:creationId xmlns:a16="http://schemas.microsoft.com/office/drawing/2014/main" id="{3ED682D8-3315-EA49-B67D-07BD315AA070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>
            <a:off x="209549" y="707509"/>
            <a:ext cx="2042795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MC900391444[1]">
            <a:extLst>
              <a:ext uri="{FF2B5EF4-FFF2-40B4-BE49-F238E27FC236}">
                <a16:creationId xmlns:a16="http://schemas.microsoft.com/office/drawing/2014/main" id="{D6FC43B1-5CDF-3C45-B6EE-72A3228E6F76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 flipH="1">
            <a:off x="7005641" y="625331"/>
            <a:ext cx="1928810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9E53D8-7ACF-DB45-AF7F-D4C6B2C8DA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9" end="375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3434" y="-1394807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4FF9AA-DE73-4E54-854A-50A311A9AB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42" end="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63152" y="-14044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9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64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1360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2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6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1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5" grpId="0"/>
      <p:bldP spid="5" grpId="1"/>
      <p:bldP spid="20" grpId="0"/>
      <p:bldP spid="20" grpId="1"/>
      <p:bldP spid="22" grpId="0"/>
      <p:bldP spid="22" grpId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D459AE-D3E0-4DD9-83F4-D5BB575F1BAF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311DFDD-235C-401D-A26E-5D96C5A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27033"/>
            <a:ext cx="9144000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Dividing Words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FD6D3-67A3-410F-885D-FD9785927C4C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DC4E871-D26E-41AC-9B73-F0764BF0E7E7}"/>
              </a:ext>
            </a:extLst>
          </p:cNvPr>
          <p:cNvSpPr txBox="1">
            <a:spLocks/>
          </p:cNvSpPr>
          <p:nvPr/>
        </p:nvSpPr>
        <p:spPr>
          <a:xfrm>
            <a:off x="-1" y="2920095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Into Syllables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1FF984-E112-49D5-BABE-7D7D927BEB3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EE44CF-99F1-4178-ACB1-114E9C7A658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EB14D9-A7AD-4147-9F07-F60B52AC99AD}"/>
              </a:ext>
            </a:extLst>
          </p:cNvPr>
          <p:cNvSpPr/>
          <p:nvPr/>
        </p:nvSpPr>
        <p:spPr>
          <a:xfrm>
            <a:off x="8223249" y="-919981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8F4A5C-D522-4534-8B03-103BD1CD9F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45418" y="-10122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88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5" grpId="0"/>
      <p:bldP spid="17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F70649-6FFF-4A82-BEBB-6123EBA7998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26CC03-B7E3-4437-ABE3-BD6CA4EC5586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8C01BC44-933C-45F1-957E-3747162EED89}"/>
              </a:ext>
            </a:extLst>
          </p:cNvPr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peo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ple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6B0F284-A881-40B8-83E9-C33025D1A4C3}"/>
              </a:ext>
            </a:extLst>
          </p:cNvPr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people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40C602-99F9-4743-AC97-510A601FDF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458" y="-1209225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C235B30-2B0C-4577-8ECB-D8B763A8D2A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483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3636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F70649-6FFF-4A82-BEBB-6123EBA7998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26CC03-B7E3-4437-ABE3-BD6CA4EC5586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8C01BC44-933C-45F1-957E-3747162EED89}"/>
              </a:ext>
            </a:extLst>
          </p:cNvPr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mir</a:t>
            </a:r>
            <a:r>
              <a:rPr lang="en-US" sz="8000" dirty="0">
                <a:latin typeface="Century Gothic" panose="020B0502020202020204" pitchFamily="34" charset="0"/>
              </a:rPr>
              <a:t>  a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cle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6B0F284-A881-40B8-83E9-C33025D1A4C3}"/>
              </a:ext>
            </a:extLst>
          </p:cNvPr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miracle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1CFBB4-EE8F-422B-84D6-AFEDB45DE2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1199" y="-1207109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591F06D-13E5-4FED-837E-19FAEE41FD2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5560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909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Foxes Suffixes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dirty="0">
                <a:latin typeface="Century Gothic" panose="020B0502020202020204" pitchFamily="34" charset="0"/>
              </a:rPr>
              <a:t>Focus on your base word.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6986" y="3926333"/>
            <a:ext cx="85153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fox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9" y="251571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spc="-100" dirty="0">
                <a:latin typeface="Century Gothic" panose="020B0502020202020204" pitchFamily="34" charset="0"/>
              </a:rPr>
              <a:t>fox </a:t>
            </a:r>
            <a:r>
              <a:rPr lang="en-US" sz="8000" b="1" u="sng" spc="100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spc="1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56385" y="244536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lip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9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841" y="11001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20221" y="2017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13A98-980B-4797-8773-F9E5CFC7AFBE}"/>
              </a:ext>
            </a:extLst>
          </p:cNvPr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69F2F2-024B-3840-8F62-4001AF815275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980725"/>
            <a:ext cx="2035738" cy="16231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6E0A8-3E99-524E-A421-53DA327BEA3E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549" y="1015390"/>
            <a:ext cx="1944691" cy="16172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247E0-C075-3943-A3C1-D391C71DEB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002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17480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720E45-1034-40C5-8A1D-65E8F726E1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65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7440" y="-9552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129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7" grpId="0"/>
      <p:bldP spid="7" grpId="1"/>
      <p:bldP spid="19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271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command  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commanded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ACBA41-4956-2743-BDA4-CE0140755BA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B729417-E12F-4960-A270-E4A3385A83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77035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7367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271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power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ful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powerful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ACBA41-4956-2743-BDA4-CE0140755BA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16C695-41AF-4AB2-857A-49BF7DB522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4647" y="-12052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869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271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resurrec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tion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resurrection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ACBA41-4956-2743-BDA4-CE0140755BA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9A95D2-87D5-4A2B-85D1-F4B62C8009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22494" y="-12084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428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die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F599B5C-FCF3-4ABF-A649-E6319B94E8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27411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413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bur  </a:t>
            </a:r>
            <a:r>
              <a:rPr lang="en-US" sz="8000" u="sng" dirty="0" err="1">
                <a:latin typeface="Century Gothic" panose="020B0502020202020204" pitchFamily="34" charset="0"/>
              </a:rPr>
              <a:t>i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buried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07065D-D14C-439C-8173-83894BC838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75327" y="-12084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540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roll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rolled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C91E82-05B1-4535-9731-18A12740BE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6352" y="-12064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577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call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called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1BFECD9-7990-4702-847F-531E653DBE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77035" y="-12084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473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5055" y="2951292"/>
            <a:ext cx="294503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dirty="0">
                <a:latin typeface="Century Gothic" panose="020B0502020202020204" pitchFamily="34" charset="0"/>
              </a:rPr>
              <a:t>     it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2546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Rabbit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" y="1576306"/>
            <a:ext cx="9143999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When you see two consonants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divide between the consonants.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" y="4091476"/>
            <a:ext cx="8820144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dirty="0">
                <a:latin typeface="Century Gothic" panose="020B0502020202020204" pitchFamily="34" charset="0"/>
              </a:rPr>
              <a:t>it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0995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bb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48200" y="304036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325566[1]">
            <a:extLst>
              <a:ext uri="{FF2B5EF4-FFF2-40B4-BE49-F238E27FC236}">
                <a16:creationId xmlns:a16="http://schemas.microsoft.com/office/drawing/2014/main" id="{2C3F93C7-78D1-B542-9FEA-8FA8D46858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62716"/>
            <a:ext cx="1369060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325566[1]">
            <a:extLst>
              <a:ext uri="{FF2B5EF4-FFF2-40B4-BE49-F238E27FC236}">
                <a16:creationId xmlns:a16="http://schemas.microsoft.com/office/drawing/2014/main" id="{553F5934-2ADD-0945-93B1-CAE2977920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9341" y="752708"/>
            <a:ext cx="1316009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F35930-4250-3142-BF31-FC74B8347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4910" y="-12695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9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320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walk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walked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B7E028-9A11-4BC8-AE39-328BDADB7A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08094" y="-1195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744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wrap</a:t>
            </a:r>
            <a:r>
              <a:rPr lang="en-US" sz="8000" i="1" dirty="0">
                <a:latin typeface="Century Gothic" panose="020B0502020202020204" pitchFamily="34" charset="0"/>
              </a:rPr>
              <a:t>p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wrapped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ED56B93-DC68-42A1-9583-BEF307403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4647" y="-12084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9624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pray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prayed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CB21F06-5758-44E4-8518-34D361389D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13964" y="-1195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210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sick  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ness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sickness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EC2986C-0F32-426F-A2E9-07EADEE103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27411" y="-11930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9654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369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Anteater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658492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200" b="1" dirty="0">
                <a:latin typeface="Century Gothic" panose="020B0502020202020204" pitchFamily="34" charset="0"/>
              </a:rPr>
              <a:t>These compound words are made up of two smaller words.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830452" y="2527239"/>
            <a:ext cx="28638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9214" y="3356841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1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607" y="3344696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2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38870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  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463279" y="2527240"/>
            <a:ext cx="3757807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078962" y="2525405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580362" y="3381893"/>
            <a:ext cx="1448496" cy="12907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147179" y="3381893"/>
            <a:ext cx="2391407" cy="382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8505A2D-A2AE-9042-AE54-BEA42559B73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22" y="2234418"/>
            <a:ext cx="1932940" cy="1062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3A160F-EB03-EC4D-90DC-0CA05E0E1AE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601" y="2347051"/>
            <a:ext cx="1775078" cy="106235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500802-9468-194F-A3CA-B2990E3978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16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340" y="-944730"/>
            <a:ext cx="812800" cy="812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E66AC4-E6F6-46EB-9335-9EEDB8B2C1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8879" y="-9064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1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390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/>
      <p:bldP spid="4" grpId="0" build="p"/>
      <p:bldP spid="19" grpId="0"/>
      <p:bldP spid="2" grpId="0"/>
      <p:bldP spid="6" grpId="0"/>
      <p:bldP spid="8" grpId="0"/>
      <p:bldP spid="8" grpId="1"/>
      <p:bldP spid="9" grpId="0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who  ever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whoever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E11482-B9A1-0D49-BE03-91B2600ED60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EEDE5D-DE93-425B-B7EA-BD30E07D7B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48435" y="-1195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995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24759" y="2712497"/>
            <a:ext cx="26502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400" spc="320" dirty="0">
                <a:latin typeface="Century Gothic" panose="020B0502020202020204" pitchFamily="34" charset="0"/>
              </a:rPr>
              <a:t>l</a:t>
            </a:r>
            <a:r>
              <a:rPr lang="en-US" sz="7400" b="1" spc="320" dirty="0">
                <a:solidFill>
                  <a:srgbClr val="1414B2"/>
                </a:solidFill>
                <a:latin typeface="Century Gothic" panose="020B0502020202020204" pitchFamily="34" charset="0"/>
              </a:rPr>
              <a:t>io</a:t>
            </a:r>
            <a:r>
              <a:rPr lang="en-US" sz="7400" spc="320" dirty="0">
                <a:latin typeface="Century Gothic" panose="020B0502020202020204" pitchFamily="34" charset="0"/>
              </a:rPr>
              <a:t>n</a:t>
            </a:r>
            <a:endParaRPr lang="en-US" sz="7400" spc="32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0913"/>
            <a:ext cx="7886700" cy="895356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Lion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386243"/>
            <a:ext cx="8743188" cy="770324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If a word has two vowels together </a:t>
            </a:r>
          </a:p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that make two different sounds,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76297" y="4012418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l</a:t>
            </a:r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i  o</a:t>
            </a:r>
            <a:r>
              <a:rPr lang="en-US" sz="7400" spc="300" dirty="0">
                <a:latin typeface="Century Gothic" panose="020B0502020202020204" pitchFamily="34" charset="0"/>
              </a:rPr>
              <a:t>n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283757" y="283620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46694" y="-940005"/>
            <a:ext cx="759166" cy="6138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7E078-92EB-4225-9ADA-747ACBBDA745}"/>
              </a:ext>
            </a:extLst>
          </p:cNvPr>
          <p:cNvSpPr/>
          <p:nvPr/>
        </p:nvSpPr>
        <p:spPr>
          <a:xfrm>
            <a:off x="2421411" y="2167773"/>
            <a:ext cx="430117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100" b="1" dirty="0">
                <a:latin typeface="Century Gothic" panose="020B0502020202020204" pitchFamily="34" charset="0"/>
              </a:rPr>
              <a:t>divide between the two vowels.</a:t>
            </a:r>
            <a:endParaRPr lang="en-US" sz="2100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 descr="MC900135089[1]">
            <a:extLst>
              <a:ext uri="{FF2B5EF4-FFF2-40B4-BE49-F238E27FC236}">
                <a16:creationId xmlns:a16="http://schemas.microsoft.com/office/drawing/2014/main" id="{BAAACD83-B961-AB46-B563-4E2C90FBD978}"/>
              </a:ext>
            </a:extLst>
          </p:cNvPr>
          <p:cNvPicPr/>
          <p:nvPr/>
        </p:nvPicPr>
        <p:blipFill>
          <a:blip r:embed="rId4">
            <a:grayscl/>
            <a:biLevel thresh="5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588" y="1819938"/>
            <a:ext cx="2218690" cy="163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35089[1]">
            <a:extLst>
              <a:ext uri="{FF2B5EF4-FFF2-40B4-BE49-F238E27FC236}">
                <a16:creationId xmlns:a16="http://schemas.microsoft.com/office/drawing/2014/main" id="{D58701DE-FE15-4549-81E9-DF1A806D6065}"/>
              </a:ext>
            </a:extLst>
          </p:cNvPr>
          <p:cNvPicPr/>
          <p:nvPr/>
        </p:nvPicPr>
        <p:blipFill>
          <a:blip r:embed="rId4">
            <a:grayscl/>
            <a:biLevel thresh="5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6697" y="1865324"/>
            <a:ext cx="2158550" cy="163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F0F659-D4F9-514D-9D6D-9BC9B0D105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3606" y="-13927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2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9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26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6" grpId="0" animBg="1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F70649-6FFF-4A82-BEBB-6123EBA7998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26CC03-B7E3-4437-ABE3-BD6CA4EC5586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8C01BC44-933C-45F1-957E-3747162EED89}"/>
              </a:ext>
            </a:extLst>
          </p:cNvPr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Mess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i  a</a:t>
            </a:r>
            <a:r>
              <a:rPr lang="en-US" sz="8000" dirty="0">
                <a:latin typeface="Century Gothic" panose="020B0502020202020204" pitchFamily="34" charset="0"/>
              </a:rPr>
              <a:t>h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6B0F284-A881-40B8-83E9-C33025D1A4C3}"/>
              </a:ext>
            </a:extLst>
          </p:cNvPr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Messiah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8AB425-95AA-49EC-88A7-238DB76D4E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4987" y="-1192869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A78A0C6-5797-4D0F-A0D0-B8FF9DAEEFC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511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3636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0060" y="684648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Other Syllable Divisions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2539554"/>
            <a:ext cx="9143999" cy="1422625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Some words don’t fit so neatly</a:t>
            </a:r>
          </a:p>
          <a:p>
            <a:pPr marL="0" indent="0" algn="ctr" fontAlgn="base">
              <a:buNone/>
            </a:pPr>
            <a:endParaRPr lang="en-US" sz="1800" b="1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into standard syllable division patterns</a:t>
            </a:r>
            <a:r>
              <a:rPr lang="en-US" sz="2300" b="1" dirty="0">
                <a:latin typeface="Century Gothic" panose="020B0502020202020204" pitchFamily="34" charset="0"/>
              </a:rPr>
              <a:t>.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pic>
        <p:nvPicPr>
          <p:cNvPr id="6" name="word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3714" y="200071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69824" y="5722215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88976" y="-219206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0" y="6669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ther-BANANA">
            <a:hlinkClick r:id="" action="ppaction://media"/>
            <a:extLst>
              <a:ext uri="{FF2B5EF4-FFF2-40B4-BE49-F238E27FC236}">
                <a16:creationId xmlns:a16="http://schemas.microsoft.com/office/drawing/2014/main" id="{19376D86-6C8D-42E0-A011-A1ADACCB231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1899" y="1412687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1E3A55-DA75-4D61-9971-44AD7E025630}"/>
              </a:ext>
            </a:extLst>
          </p:cNvPr>
          <p:cNvSpPr/>
          <p:nvPr/>
        </p:nvSpPr>
        <p:spPr>
          <a:xfrm>
            <a:off x="114300" y="140454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70CA57-4A5D-D849-93F0-EA777F2C1DBA}"/>
              </a:ext>
            </a:extLst>
          </p:cNvPr>
          <p:cNvSpPr/>
          <p:nvPr/>
        </p:nvSpPr>
        <p:spPr>
          <a:xfrm>
            <a:off x="6768224" y="-3703805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99EDC8-EE0E-7B42-946E-6FB0441ED94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59200" y="-18325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5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gain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again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CE52C3D-F615-4354-80EB-7BC1314A8F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67756" y="-1198842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78D1D0-D3B4-4BA1-B771-A1D92E9D4052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6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428FD-A195-4731-A368-08E30855E404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FC377-F025-433A-8959-F03BAF434784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85AAED7-14DD-4F61-A381-68635908069E}"/>
              </a:ext>
            </a:extLst>
          </p:cNvPr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a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f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7D97922-3399-4D09-943F-F59C29048EFD}"/>
              </a:ext>
            </a:extLst>
          </p:cNvPr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after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8A3F05-BA8D-462A-ABB9-3C003180EB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07B52F-3DA0-4575-9004-51D1BD3480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5462" y="-13224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5998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way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771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away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6C8703-DF31-4FD1-A828-C9108B1FE45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657E1E-1C0A-493E-B423-E12975DD9A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72640" y="-16491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2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428FD-A195-4731-A368-08E30855E404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FC377-F025-433A-8959-F03BAF434784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85AAED7-14DD-4F61-A381-68635908069E}"/>
              </a:ext>
            </a:extLst>
          </p:cNvPr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co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  m</a:t>
            </a:r>
            <a:r>
              <a:rPr lang="en-US" sz="8000" dirty="0">
                <a:latin typeface="Century Gothic" panose="020B0502020202020204" pitchFamily="34" charset="0"/>
              </a:rPr>
              <a:t>and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7D97922-3399-4D09-943F-F59C29048EFD}"/>
              </a:ext>
            </a:extLst>
          </p:cNvPr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command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59BFC4-ADF1-41DB-94C6-971498578D2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2A798D-4763-4D04-B9C2-383CA98A71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95550" y="-12575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6615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428FD-A195-4731-A368-08E30855E404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FC377-F025-433A-8959-F03BAF434784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85AAED7-14DD-4F61-A381-68635908069E}"/>
              </a:ext>
            </a:extLst>
          </p:cNvPr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Me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 err="1">
                <a:latin typeface="Century Gothic" panose="020B0502020202020204" pitchFamily="34" charset="0"/>
              </a:rPr>
              <a:t>iah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7D97922-3399-4D09-943F-F59C29048EFD}"/>
              </a:ext>
            </a:extLst>
          </p:cNvPr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Messiah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389959-65A5-4BC4-BD50-CCEC367872D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375B353-576F-4835-B6A1-20E7CABA5D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1255" y="-12647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9141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428FD-A195-4731-A368-08E30855E404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FC377-F025-433A-8959-F03BAF434784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85AAED7-14DD-4F61-A381-68635908069E}"/>
              </a:ext>
            </a:extLst>
          </p:cNvPr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resu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r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 r</a:t>
            </a:r>
            <a:r>
              <a:rPr lang="en-US" sz="8000" dirty="0">
                <a:latin typeface="Century Gothic" panose="020B0502020202020204" pitchFamily="34" charset="0"/>
              </a:rPr>
              <a:t>e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 err="1">
                <a:latin typeface="Century Gothic" panose="020B0502020202020204" pitchFamily="34" charset="0"/>
              </a:rPr>
              <a:t>ion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7D97922-3399-4D09-943F-F59C29048EFD}"/>
              </a:ext>
            </a:extLst>
          </p:cNvPr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resurrection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020C77-8670-4C88-95B6-36D72E683AF0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8E73C7-D25C-4C89-9F20-0B45792C29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95552" y="-12339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9158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6364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55455" y="3094445"/>
            <a:ext cx="265810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 err="1">
                <a:latin typeface="Century Gothic" panose="020B0502020202020204" pitchFamily="34" charset="0"/>
              </a:rPr>
              <a:t>ti</a:t>
            </a:r>
            <a:r>
              <a:rPr lang="en-US" sz="7400" spc="300" dirty="0">
                <a:latin typeface="Century Gothic" panose="020B0502020202020204" pitchFamily="34" charset="0"/>
              </a:rPr>
              <a:t>  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95640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Tiger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66374"/>
            <a:ext cx="8743188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 after the first vowel.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first.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60861" y="4165096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ti</a:t>
            </a:r>
            <a:r>
              <a:rPr lang="en-US" sz="7400" dirty="0">
                <a:latin typeface="Century Gothic" panose="020B0502020202020204" pitchFamily="34" charset="0"/>
              </a:rPr>
              <a:t>  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7353" y="3257149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316451" y="3215758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li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4992073"/>
            <a:ext cx="609600" cy="6096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144" y="482841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58240" y="-895999"/>
            <a:ext cx="685760" cy="5884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183858[1]">
            <a:extLst>
              <a:ext uri="{FF2B5EF4-FFF2-40B4-BE49-F238E27FC236}">
                <a16:creationId xmlns:a16="http://schemas.microsoft.com/office/drawing/2014/main" id="{EC74F70E-F7B6-7544-B877-770B8D59A1F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398" y="937231"/>
            <a:ext cx="1647189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83858[1]">
            <a:extLst>
              <a:ext uri="{FF2B5EF4-FFF2-40B4-BE49-F238E27FC236}">
                <a16:creationId xmlns:a16="http://schemas.microsoft.com/office/drawing/2014/main" id="{2AFF167B-D9D1-1245-B90E-3EB8718F9451}"/>
              </a:ext>
            </a:extLst>
          </p:cNvPr>
          <p:cNvPicPr/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12" y="942186"/>
            <a:ext cx="164719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068F5C-48E7-7549-9044-16A1A3918C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976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37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10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uiExpand="1"/>
      <p:bldP spid="3" grpId="0"/>
      <p:bldP spid="4" grpId="0" uiExpand="1" build="p"/>
      <p:bldP spid="19" grpId="0" uiExpand="1"/>
      <p:bldP spid="19" grpId="1"/>
      <p:bldP spid="9" grpId="0" uiExpand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  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>
                <a:latin typeface="Century Gothic" panose="020B0502020202020204" pitchFamily="34" charset="0"/>
              </a:rPr>
              <a:t>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Jesus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03656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F1105-0721-4886-83DC-2180EE20BBD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EECD6-5580-435B-A4E6-48A21168838D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62CD5C-DB13-4CFC-982B-54B08441045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66946" y="-12629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14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60146</TotalTime>
  <Words>286</Words>
  <Application>Microsoft Office PowerPoint</Application>
  <PresentationFormat>On-screen Show (16:10)</PresentationFormat>
  <Paragraphs>125</Paragraphs>
  <Slides>40</Slides>
  <Notes>0</Notes>
  <HiddenSlides>0</HiddenSlides>
  <MMClips>51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Century Gothic</vt:lpstr>
      <vt:lpstr>Office Theme</vt:lpstr>
      <vt:lpstr>PowerPoint Presentation</vt:lpstr>
      <vt:lpstr>Dividing Words</vt:lpstr>
      <vt:lpstr>Rabbit Words</vt:lpstr>
      <vt:lpstr>PowerPoint Presentation</vt:lpstr>
      <vt:lpstr>PowerPoint Presentation</vt:lpstr>
      <vt:lpstr>PowerPoint Presentation</vt:lpstr>
      <vt:lpstr>PowerPoint Presentation</vt:lpstr>
      <vt:lpstr>Tiger Words</vt:lpstr>
      <vt:lpstr>PowerPoint Presentation</vt:lpstr>
      <vt:lpstr>PowerPoint Presentation</vt:lpstr>
      <vt:lpstr>PowerPoint Presentation</vt:lpstr>
      <vt:lpstr>Camel Words</vt:lpstr>
      <vt:lpstr>PowerPoint Presentation</vt:lpstr>
      <vt:lpstr>PowerPoint Presentation</vt:lpstr>
      <vt:lpstr>PowerPoint Presentation</vt:lpstr>
      <vt:lpstr>PowerPoint Presentation</vt:lpstr>
      <vt:lpstr>Hamster Words</vt:lpstr>
      <vt:lpstr>PowerPoint Presentation</vt:lpstr>
      <vt:lpstr>Turtle Words</vt:lpstr>
      <vt:lpstr>PowerPoint Presentation</vt:lpstr>
      <vt:lpstr>PowerPoint Presentation</vt:lpstr>
      <vt:lpstr>Foxes Suffixes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Anteater Words</vt:lpstr>
      <vt:lpstr>PowerPoint Presentation</vt:lpstr>
      <vt:lpstr>Lion Words</vt:lpstr>
      <vt:lpstr>PowerPoint Presentation</vt:lpstr>
      <vt:lpstr>Other Syllable Divisions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640</cp:revision>
  <dcterms:created xsi:type="dcterms:W3CDTF">2017-01-10T01:35:56Z</dcterms:created>
  <dcterms:modified xsi:type="dcterms:W3CDTF">2019-03-21T15:06:51Z</dcterms:modified>
</cp:coreProperties>
</file>