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357" r:id="rId2"/>
    <p:sldId id="396" r:id="rId3"/>
    <p:sldId id="397" r:id="rId4"/>
    <p:sldId id="410" r:id="rId5"/>
    <p:sldId id="408" r:id="rId6"/>
    <p:sldId id="409" r:id="rId7"/>
    <p:sldId id="429" r:id="rId8"/>
    <p:sldId id="385" r:id="rId9"/>
    <p:sldId id="398" r:id="rId10"/>
    <p:sldId id="359" r:id="rId11"/>
    <p:sldId id="330" r:id="rId12"/>
    <p:sldId id="331" r:id="rId13"/>
    <p:sldId id="372" r:id="rId14"/>
    <p:sldId id="332" r:id="rId15"/>
    <p:sldId id="399" r:id="rId16"/>
    <p:sldId id="378" r:id="rId17"/>
    <p:sldId id="377" r:id="rId18"/>
    <p:sldId id="411" r:id="rId19"/>
    <p:sldId id="412" r:id="rId20"/>
    <p:sldId id="430" r:id="rId21"/>
    <p:sldId id="281" r:id="rId22"/>
    <p:sldId id="381" r:id="rId23"/>
    <p:sldId id="407" r:id="rId24"/>
    <p:sldId id="340" r:id="rId25"/>
    <p:sldId id="413" r:id="rId26"/>
    <p:sldId id="415" r:id="rId27"/>
    <p:sldId id="414" r:id="rId28"/>
    <p:sldId id="287" r:id="rId29"/>
    <p:sldId id="364" r:id="rId30"/>
    <p:sldId id="349" r:id="rId31"/>
    <p:sldId id="347" r:id="rId32"/>
    <p:sldId id="363" r:id="rId33"/>
    <p:sldId id="365" r:id="rId34"/>
    <p:sldId id="366" r:id="rId35"/>
    <p:sldId id="424" r:id="rId36"/>
    <p:sldId id="390" r:id="rId37"/>
    <p:sldId id="389" r:id="rId38"/>
    <p:sldId id="425" r:id="rId39"/>
    <p:sldId id="428" r:id="rId40"/>
    <p:sldId id="426" r:id="rId41"/>
    <p:sldId id="427" r:id="rId42"/>
    <p:sldId id="284" r:id="rId43"/>
    <p:sldId id="368" r:id="rId44"/>
    <p:sldId id="416" r:id="rId45"/>
    <p:sldId id="417" r:id="rId46"/>
    <p:sldId id="418" r:id="rId47"/>
    <p:sldId id="419" r:id="rId48"/>
    <p:sldId id="423" r:id="rId49"/>
    <p:sldId id="420" r:id="rId50"/>
    <p:sldId id="421" r:id="rId51"/>
    <p:sldId id="422" r:id="rId5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6D4"/>
    <a:srgbClr val="1414B2"/>
    <a:srgbClr val="ED7D31"/>
    <a:srgbClr val="990000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45" autoAdjust="0"/>
    <p:restoredTop sz="94280" autoAdjust="0"/>
  </p:normalViewPr>
  <p:slideViewPr>
    <p:cSldViewPr snapToGrid="0">
      <p:cViewPr varScale="1">
        <p:scale>
          <a:sx n="106" d="100"/>
          <a:sy n="106" d="100"/>
        </p:scale>
        <p:origin x="184" y="1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43707-40CE-1C4D-A342-DEBA2A69CDDC}" type="datetimeFigureOut">
              <a:rPr lang="en-US" smtClean="0"/>
              <a:t>11/6/18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AB4F1-E88B-3E4A-93A4-19F0B93E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7" Type="http://schemas.openxmlformats.org/officeDocument/2006/relationships/image" Target="../media/image2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2.png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3.m4a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4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8.wmf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26.m4a"/><Relationship Id="rId7" Type="http://schemas.openxmlformats.org/officeDocument/2006/relationships/image" Target="../media/image2.png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6.m4a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8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6" Type="http://schemas.openxmlformats.org/officeDocument/2006/relationships/audio" Target="../media/media29.m4a"/><Relationship Id="rId5" Type="http://schemas.microsoft.com/office/2007/relationships/media" Target="../media/media29.m4a"/><Relationship Id="rId4" Type="http://schemas.openxmlformats.org/officeDocument/2006/relationships/audio" Target="../media/media28.mp3"/><Relationship Id="rId9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5.m4a"/><Relationship Id="rId7" Type="http://schemas.microsoft.com/office/2007/relationships/hdphoto" Target="../media/hdphoto1.wdp"/><Relationship Id="rId2" Type="http://schemas.microsoft.com/office/2007/relationships/media" Target="../media/media34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9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6.m4a"/><Relationship Id="rId1" Type="http://schemas.microsoft.com/office/2007/relationships/media" Target="../media/media56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7.m4a"/><Relationship Id="rId1" Type="http://schemas.microsoft.com/office/2007/relationships/media" Target="../media/media57.m4a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8.m4a"/><Relationship Id="rId1" Type="http://schemas.microsoft.com/office/2007/relationships/media" Target="../media/media58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1.m4a"/><Relationship Id="rId7" Type="http://schemas.openxmlformats.org/officeDocument/2006/relationships/image" Target="../media/image6.wmf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0" y="3146863"/>
            <a:ext cx="439141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Syllable Divisions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25566" y="1966494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-343684" y="427885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Part 3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56478" y="1966494"/>
            <a:ext cx="8422200" cy="0"/>
          </a:xfrm>
          <a:prstGeom prst="line">
            <a:avLst/>
          </a:prstGeom>
          <a:ln w="762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1FD105D-6DB2-4B76-9D8A-D75B6BE83700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60E5E1-22DD-4887-9087-C64FC7C65B6C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ED48F3-3FEE-402C-935F-8CA2FE151C8D}"/>
              </a:ext>
            </a:extLst>
          </p:cNvPr>
          <p:cNvSpPr txBox="1"/>
          <p:nvPr/>
        </p:nvSpPr>
        <p:spPr>
          <a:xfrm>
            <a:off x="3424058" y="435364"/>
            <a:ext cx="5487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48. Wow, I'm a Christian Now!</a:t>
            </a:r>
          </a:p>
        </p:txBody>
      </p:sp>
      <p:pic>
        <p:nvPicPr>
          <p:cNvPr id="18" name="Picture 17" descr="../../01_SyllableBible/IVANSdrawings/ImagesForReadWithMeBible/FINAL_sent_to_FreeBibleImages_300dpi/49_53_I_Am_Alive/50_In_Mirror.jpeg">
            <a:extLst>
              <a:ext uri="{FF2B5EF4-FFF2-40B4-BE49-F238E27FC236}">
                <a16:creationId xmlns:a16="http://schemas.microsoft.com/office/drawing/2014/main" id="{E57616BE-0AF6-874C-9482-76AD1EE3462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90" y="2111577"/>
            <a:ext cx="2562610" cy="327090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C5C5CE-07E7-5B48-B911-794D03710A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9070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8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ba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8000" dirty="0">
                <a:latin typeface="Century Gothic" panose="020B0502020202020204" pitchFamily="34" charset="0"/>
              </a:rPr>
              <a:t>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baby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8382A2A-717C-D140-85AF-8116FBC214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930698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09A928C-4AD4-0C44-9BE1-0DF248436B1A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723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ma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k</a:t>
            </a:r>
            <a:r>
              <a:rPr lang="en-US" sz="8000" dirty="0">
                <a:latin typeface="Century Gothic" panose="020B0502020202020204" pitchFamily="34" charset="0"/>
              </a:rPr>
              <a:t>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making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F30670-CEDC-5E4B-AD72-FFFB97D8961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" y="-86158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57EB89-3C80-ED4B-B051-0B5600F62D16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480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ho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 err="1">
                <a:latin typeface="Century Gothic" panose="020B0502020202020204" pitchFamily="34" charset="0"/>
              </a:rPr>
              <a:t>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holy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5BFD357-39AC-CF4B-90F2-7DB9FCC2FD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92484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0F47892-C741-0B46-A077-CE6C2267FAC2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891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over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5718D6A-3382-0F46-880F-6C0866F77A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86158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EBE113-2F4C-5D4F-B6C5-56B81ACE22EE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575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ex ci  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>
                <a:latin typeface="Century Gothic" panose="020B0502020202020204" pitchFamily="34" charset="0"/>
              </a:rPr>
              <a:t>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exciting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068A0F-4ABC-CF47-945F-C1E4499B2D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6158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E2626C8-A96B-2C4C-9CED-3251BBB24C12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273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84296" y="3111753"/>
            <a:ext cx="361349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ca   el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0244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Camel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74359"/>
            <a:ext cx="8743188" cy="174075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en-US" sz="2300" b="1" dirty="0">
                <a:latin typeface="Century Gothic" panose="020B0502020202020204" pitchFamily="34" charset="0"/>
              </a:rPr>
              <a:t>after the first consonant.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second.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381762" y="4232633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ca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7400" dirty="0">
                <a:latin typeface="Century Gothic" panose="020B0502020202020204" pitchFamily="34" charset="0"/>
              </a:rPr>
              <a:t>  el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0794" y="326735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173640" y="323720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496340" y="-858303"/>
            <a:ext cx="647660" cy="6271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MC900356151[1]">
            <a:extLst>
              <a:ext uri="{FF2B5EF4-FFF2-40B4-BE49-F238E27FC236}">
                <a16:creationId xmlns:a16="http://schemas.microsoft.com/office/drawing/2014/main" id="{093F8DA3-17EE-9149-A90D-30D6F83A4DF9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45" y="855351"/>
            <a:ext cx="2212975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MC900356151[1]">
            <a:extLst>
              <a:ext uri="{FF2B5EF4-FFF2-40B4-BE49-F238E27FC236}">
                <a16:creationId xmlns:a16="http://schemas.microsoft.com/office/drawing/2014/main" id="{A617D307-EA61-134F-9FE1-430217B4E4E1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680" y="855351"/>
            <a:ext cx="2159044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6A08D0-2BD1-AB41-86B0-BC69DF579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406" y="-8239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0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300"/>
                                  </p:stCondLst>
                                  <p:iterate type="wd">
                                    <p:tmPct val="81818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glo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r</a:t>
            </a:r>
            <a:r>
              <a:rPr lang="en-US" sz="8000" dirty="0">
                <a:latin typeface="Century Gothic" panose="020B0502020202020204" pitchFamily="34" charset="0"/>
              </a:rPr>
              <a:t>  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glory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E3FA41-F373-9947-8582-6ACEDB86D3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86158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6025D32-A8CE-9C4D-97A9-FE10B339F4FF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176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fa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m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i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>
                <a:latin typeface="Century Gothic" panose="020B0502020202020204" pitchFamily="34" charset="0"/>
              </a:rPr>
              <a:t>  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family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6E17E2-C837-8048-9DA2-9ED11A9CDB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86158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31C454-A7A8-4242-8A7B-8FBE17E51CC2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673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e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r</a:t>
            </a:r>
            <a:r>
              <a:rPr lang="en-US" sz="8000" dirty="0">
                <a:latin typeface="Century Gothic" panose="020B0502020202020204" pitchFamily="34" charset="0"/>
              </a:rPr>
              <a:t> 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every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504999-8A5B-304F-BB20-7410B2FA00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88009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AC11C2E-A3D8-A147-B85D-74F8C35AF222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79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r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forever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2FC37F-FF58-2949-9E78-F610ADA1E5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02725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A12AF6B-F031-114D-B495-6714096BD38B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708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D459AE-D3E0-4DD9-83F4-D5BB575F1BAF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311DFDD-235C-401D-A26E-5D96C5A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27033"/>
            <a:ext cx="9144000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Dividing Words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FD6D3-67A3-410F-885D-FD9785927C4C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DC4E871-D26E-41AC-9B73-F0764BF0E7E7}"/>
              </a:ext>
            </a:extLst>
          </p:cNvPr>
          <p:cNvSpPr txBox="1">
            <a:spLocks/>
          </p:cNvSpPr>
          <p:nvPr/>
        </p:nvSpPr>
        <p:spPr>
          <a:xfrm>
            <a:off x="-1" y="2920095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Into Syllables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1FF984-E112-49D5-BABE-7D7D927BEB3E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EE44CF-99F1-4178-ACB1-114E9C7A658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EB14D9-A7AD-4147-9F07-F60B52AC99AD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D1A7C0-4610-454E-8D63-3AE7F7FC9C9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" end="24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805" y="5962747"/>
            <a:ext cx="812800" cy="812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5A096B-6491-2449-9539-67C0590351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4205" y="-9774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0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17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for </a:t>
            </a:r>
            <a:r>
              <a:rPr lang="en-US" sz="8000" dirty="0" err="1">
                <a:latin typeface="Century Gothic" panose="020B0502020202020204" pitchFamily="34" charset="0"/>
              </a:rPr>
              <a:t>gi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>
                <a:latin typeface="Century Gothic" panose="020B0502020202020204" pitchFamily="34" charset="0"/>
              </a:rPr>
              <a:t>   </a:t>
            </a:r>
            <a:r>
              <a:rPr lang="en-US" sz="8000" dirty="0" err="1">
                <a:latin typeface="Century Gothic" panose="020B0502020202020204" pitchFamily="34" charset="0"/>
              </a:rPr>
              <a:t>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forgiven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12AF6B-F031-114D-B495-6714096BD38B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AFF7391-F246-2344-99DC-CBC8C42704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2593" y="-17241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370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94300" y="2826910"/>
            <a:ext cx="152317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tu</a:t>
            </a:r>
            <a:r>
              <a:rPr lang="en-US" sz="7400" spc="600" dirty="0">
                <a:latin typeface="Century Gothic" panose="020B0502020202020204" pitchFamily="34" charset="0"/>
              </a:rPr>
              <a:t>r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Turtle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92595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When you see consonant-l-e, </a:t>
            </a:r>
          </a:p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count back three and divide.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628650" y="4079324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tur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tle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25719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495626" y="2903110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483100" y="2846422"/>
            <a:ext cx="545342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600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endParaRPr lang="en-US" sz="7400" dirty="0"/>
          </a:p>
        </p:txBody>
      </p:sp>
      <p:sp>
        <p:nvSpPr>
          <p:cNvPr id="20" name="Rectangle 19"/>
          <p:cNvSpPr/>
          <p:nvPr/>
        </p:nvSpPr>
        <p:spPr>
          <a:xfrm>
            <a:off x="4821136" y="2857360"/>
            <a:ext cx="45076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endParaRPr lang="en-US" sz="7400" dirty="0"/>
          </a:p>
        </p:txBody>
      </p:sp>
      <p:sp>
        <p:nvSpPr>
          <p:cNvPr id="22" name="Rectangle 21"/>
          <p:cNvSpPr/>
          <p:nvPr/>
        </p:nvSpPr>
        <p:spPr>
          <a:xfrm>
            <a:off x="5065568" y="2826910"/>
            <a:ext cx="83067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e</a:t>
            </a:r>
            <a:endParaRPr lang="en-US" sz="7400" dirty="0"/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496340" y="-928047"/>
            <a:ext cx="64766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MC900391444[1]">
            <a:extLst>
              <a:ext uri="{FF2B5EF4-FFF2-40B4-BE49-F238E27FC236}">
                <a16:creationId xmlns:a16="http://schemas.microsoft.com/office/drawing/2014/main" id="{3ED682D8-3315-EA49-B67D-07BD315AA070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>
            <a:off x="209549" y="707509"/>
            <a:ext cx="2042795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MC900391444[1]">
            <a:extLst>
              <a:ext uri="{FF2B5EF4-FFF2-40B4-BE49-F238E27FC236}">
                <a16:creationId xmlns:a16="http://schemas.microsoft.com/office/drawing/2014/main" id="{D6FC43B1-5CDF-3C45-B6EE-72A3228E6F76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 flipH="1">
            <a:off x="7005641" y="625331"/>
            <a:ext cx="1928810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9E53D8-7ACF-DB45-AF7F-D4C6B2C8DA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9" end="375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250" y="-1031738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4FF9AA-DE73-4E54-854A-50A311A9AB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42" end="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0946" y="-9741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8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8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4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64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1360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2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6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1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5" grpId="0"/>
      <p:bldP spid="5" grpId="1"/>
      <p:bldP spid="20" grpId="0"/>
      <p:bldP spid="20" grpId="1"/>
      <p:bldP spid="22" grpId="0"/>
      <p:bldP spid="22" grpId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lit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tle</a:t>
            </a:r>
            <a:endParaRPr lang="en-US" sz="8000" b="1" dirty="0">
              <a:solidFill>
                <a:srgbClr val="1506D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little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abbit-DISCIPLE">
            <a:hlinkClick r:id="" action="ppaction://media"/>
            <a:extLst>
              <a:ext uri="{FF2B5EF4-FFF2-40B4-BE49-F238E27FC236}">
                <a16:creationId xmlns:a16="http://schemas.microsoft.com/office/drawing/2014/main" id="{94D11ED0-C32F-4548-9CDF-4CCC6BB718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7074" y="4452992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48F548-46CC-4501-B116-90FC45633A3F}"/>
              </a:ext>
            </a:extLst>
          </p:cNvPr>
          <p:cNvSpPr/>
          <p:nvPr/>
        </p:nvSpPr>
        <p:spPr>
          <a:xfrm>
            <a:off x="364639" y="4364621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2E254CB-E385-6245-A36D-EAEA2BBF84D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-976319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E4A18B5-7BDB-0747-9658-A41690356E63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170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0060" y="684648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Other Syllable Divisions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2539554"/>
            <a:ext cx="9143999" cy="1422625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Some words don’t fit so neatly</a:t>
            </a:r>
          </a:p>
          <a:p>
            <a:pPr marL="0" indent="0" algn="ctr" fontAlgn="base">
              <a:buNone/>
            </a:pPr>
            <a:endParaRPr lang="en-US" sz="1800" b="1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into standard syllable division patterns</a:t>
            </a:r>
            <a:r>
              <a:rPr lang="en-US" sz="2300" b="1" dirty="0">
                <a:latin typeface="Century Gothic" panose="020B0502020202020204" pitchFamily="34" charset="0"/>
              </a:rPr>
              <a:t>.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pic>
        <p:nvPicPr>
          <p:cNvPr id="6" name="word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3714" y="200071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69824" y="5722215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88976" y="-219206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0" y="6669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ther-BANANA">
            <a:hlinkClick r:id="" action="ppaction://media"/>
            <a:extLst>
              <a:ext uri="{FF2B5EF4-FFF2-40B4-BE49-F238E27FC236}">
                <a16:creationId xmlns:a16="http://schemas.microsoft.com/office/drawing/2014/main" id="{19376D86-6C8D-42E0-A011-A1ADACCB231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1899" y="1412687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1E3A55-DA75-4D61-9971-44AD7E025630}"/>
              </a:ext>
            </a:extLst>
          </p:cNvPr>
          <p:cNvSpPr/>
          <p:nvPr/>
        </p:nvSpPr>
        <p:spPr>
          <a:xfrm>
            <a:off x="114300" y="140454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70CA57-4A5D-D849-93F0-EA777F2C1DBA}"/>
              </a:ext>
            </a:extLst>
          </p:cNvPr>
          <p:cNvSpPr/>
          <p:nvPr/>
        </p:nvSpPr>
        <p:spPr>
          <a:xfrm>
            <a:off x="6768224" y="-3703805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99EDC8-EE0E-7B42-946E-6FB0441ED94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59200" y="-18325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1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a</a:t>
            </a:r>
            <a:r>
              <a:rPr lang="en-US" sz="8000" dirty="0">
                <a:latin typeface="Century Gothic" panose="020B0502020202020204" pitchFamily="34" charset="0"/>
              </a:rPr>
              <a:t>  way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away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6FCEA0-EA2D-2145-B46E-DC1EECE38A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2484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D86B2B-F1E4-EF47-87C1-A4CE0B5748E4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858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a</a:t>
            </a:r>
            <a:r>
              <a:rPr lang="en-US" sz="8000" dirty="0">
                <a:latin typeface="Century Gothic" panose="020B0502020202020204" pitchFamily="34" charset="0"/>
              </a:rPr>
              <a:t>  part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apart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01A05F-5B06-D84B-96C2-CC9B69DF58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92484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D66618E-85D1-EF43-9D85-23BE02744F2C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809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a</a:t>
            </a:r>
            <a:r>
              <a:rPr lang="en-US" sz="8000" dirty="0">
                <a:latin typeface="Century Gothic" panose="020B0502020202020204" pitchFamily="34" charset="0"/>
              </a:rPr>
              <a:t>  live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alive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FDBF8F-D1F4-9A45-A360-FC808780F2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92484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A00EEED-E683-CA43-9061-81A251C826B5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939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a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dopt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adopt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8E142EE-AC0B-6F43-B0E8-AFFB9A9D30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92484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FC69A8-0D0F-184D-9FFE-E456839ADDBE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3677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Foxes Suffixes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dirty="0">
                <a:latin typeface="Century Gothic" panose="020B0502020202020204" pitchFamily="34" charset="0"/>
              </a:rPr>
              <a:t>Focus on your base word.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6986" y="3926333"/>
            <a:ext cx="85153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fox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9" y="251571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spc="-100" dirty="0">
                <a:latin typeface="Century Gothic" panose="020B0502020202020204" pitchFamily="34" charset="0"/>
              </a:rPr>
              <a:t>fox </a:t>
            </a:r>
            <a:r>
              <a:rPr lang="en-US" sz="8000" b="1" u="sng" spc="100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spc="1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756385" y="244536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lip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9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5841" y="11001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20221" y="2017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713A98-980B-4797-8773-F9E5CFC7AFBE}"/>
              </a:ext>
            </a:extLst>
          </p:cNvPr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69F2F2-024B-3840-8F62-4001AF815275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980725"/>
            <a:ext cx="2035738" cy="16231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6E0A8-3E99-524E-A421-53DA327BEA3E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549" y="1015390"/>
            <a:ext cx="1944691" cy="161725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E247E0-C075-3943-A3C1-D391C71DEB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002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17480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720E45-1034-40C5-8A1D-65E8F726E1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65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7440" y="-9552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7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129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/>
      <p:bldP spid="4" grpId="0" build="p"/>
      <p:bldP spid="7" grpId="0"/>
      <p:bldP spid="7" grpId="1"/>
      <p:bldP spid="19" grpId="0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joy 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ful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joyful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90C7303-B52D-3D47-B672-DA3D5A34AC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924841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391148-4B86-B141-9FDA-4D9E7736A8F9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528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5055" y="2951292"/>
            <a:ext cx="294503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dirty="0">
                <a:latin typeface="Century Gothic" panose="020B0502020202020204" pitchFamily="34" charset="0"/>
              </a:rPr>
              <a:t>     it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2546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Rabbit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3" y="1576306"/>
            <a:ext cx="9143999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When you see two consonants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divide between the consonants.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" y="4091476"/>
            <a:ext cx="8820144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dirty="0">
                <a:latin typeface="Century Gothic" panose="020B0502020202020204" pitchFamily="34" charset="0"/>
              </a:rPr>
              <a:t>it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0995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bb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48200" y="304036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325566[1]">
            <a:extLst>
              <a:ext uri="{FF2B5EF4-FFF2-40B4-BE49-F238E27FC236}">
                <a16:creationId xmlns:a16="http://schemas.microsoft.com/office/drawing/2014/main" id="{2C3F93C7-78D1-B542-9FEA-8FA8D46858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62716"/>
            <a:ext cx="1369060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325566[1]">
            <a:extLst>
              <a:ext uri="{FF2B5EF4-FFF2-40B4-BE49-F238E27FC236}">
                <a16:creationId xmlns:a16="http://schemas.microsoft.com/office/drawing/2014/main" id="{553F5934-2ADD-0945-93B1-CAE2977920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9341" y="752708"/>
            <a:ext cx="1316009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F35930-4250-3142-BF31-FC74B8347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300" y="-13176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320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77517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 err="1">
                <a:latin typeface="Century Gothic" panose="020B0502020202020204" pitchFamily="34" charset="0"/>
              </a:rPr>
              <a:t>prais</a:t>
            </a:r>
            <a:r>
              <a:rPr lang="en-US" sz="8000" u="sng" dirty="0">
                <a:latin typeface="Century Gothic" panose="020B0502020202020204" pitchFamily="34" charset="0"/>
              </a:rPr>
              <a:t> </a:t>
            </a:r>
            <a:r>
              <a:rPr lang="en-US" sz="8000" b="1" u="sng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9313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praises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A0A655-E68C-984D-B01E-8C7B679C03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952718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80F63C0-93B6-804F-BB4D-ECB8877E31DF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59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 err="1">
                <a:latin typeface="Century Gothic" panose="020B0502020202020204" pitchFamily="34" charset="0"/>
              </a:rPr>
              <a:t>happi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ness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happiness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A301B0-2366-6D47-99F6-4A90972014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95829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B70A0A-19E5-0246-89F9-015799D7AD7A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035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exci</a:t>
            </a:r>
            <a:r>
              <a:rPr lang="en-US" sz="8000" dirty="0">
                <a:latin typeface="Century Gothic" panose="020B0502020202020204" pitchFamily="34" charset="0"/>
              </a:rPr>
              <a:t> t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08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exciting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84A7815-4CF2-7449-845D-1EB9F26B7F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80331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2349005-E862-174C-A82F-D7044E7E178D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2239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shout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shouting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96CE2A-FCD1-E744-8164-66DC89CE61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81486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FD170F7-AAFE-7046-9533-7DACA25D3A27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421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ma  k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making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7CE8E49-6086-AA4A-A692-F48BE1D411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81486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BAF7CD-DE8A-F046-9E6E-9C971FEA27C0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087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 err="1">
                <a:latin typeface="Century Gothic" panose="020B0502020202020204" pitchFamily="34" charset="0"/>
              </a:rPr>
              <a:t>exci</a:t>
            </a:r>
            <a:r>
              <a:rPr lang="en-US" sz="8000" u="sng" dirty="0">
                <a:latin typeface="Century Gothic" panose="020B0502020202020204" pitchFamily="34" charset="0"/>
              </a:rPr>
              <a:t> t</a:t>
            </a:r>
            <a:r>
              <a:rPr lang="en-US" sz="8000" b="1" u="sng" dirty="0">
                <a:solidFill>
                  <a:srgbClr val="ED7D31"/>
                </a:solidFill>
                <a:latin typeface="Century Gothic" panose="020B0502020202020204" pitchFamily="34" charset="0"/>
              </a:rPr>
              <a:t>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08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excited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62B261-51A6-0049-9C97-88769E885C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61581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1195AD7-51EA-1242-8279-1B66CEFECE29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267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adopt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adopted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5F1A00F-44FF-CD4E-878C-FDA85EB859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47143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2323934-1173-714F-935C-352C92910E51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9583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ask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asked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884C85-BA9E-9446-98D8-EF87816B70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81280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3CCE11-652A-BC45-8A3D-5FE069AFD7B7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396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lin</a:t>
            </a:r>
            <a:r>
              <a:rPr lang="en-US" sz="8000" b="1" u="sng" dirty="0">
                <a:solidFill>
                  <a:srgbClr val="ED7D31"/>
                </a:solidFill>
                <a:latin typeface="Century Gothic" panose="020B0502020202020204" pitchFamily="34" charset="0"/>
              </a:rPr>
              <a:t>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lined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3809B6-94A6-724C-8BF4-453832A144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81280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7F9157-91B4-5B41-9B24-15CDF595ECAD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203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liv</a:t>
            </a:r>
            <a:r>
              <a:rPr lang="en-US" sz="8000" b="1" u="sng" dirty="0">
                <a:solidFill>
                  <a:srgbClr val="ED7D31"/>
                </a:solidFill>
                <a:latin typeface="Century Gothic" panose="020B0502020202020204" pitchFamily="34" charset="0"/>
              </a:rPr>
              <a:t>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lived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367C993-4E40-8644-9EE1-F0971D485D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61581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7E8EAB-BA52-AD49-B0F4-F3306918D337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218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di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f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f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ent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different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BEC671-A6E3-6F4A-BBE6-79C3304D2179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DB8F49-228F-B748-8420-2C63EE2F7A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10959" y="-30258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5412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pour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poured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45EC5D1-F019-B34A-81A2-43E44AF8C4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947143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62B1684-8ABE-D341-93C6-A5E36BC803B5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2774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wrap</a:t>
            </a:r>
            <a:r>
              <a:rPr lang="en-US" sz="8000" i="1" dirty="0">
                <a:latin typeface="Century Gothic" panose="020B0502020202020204" pitchFamily="34" charset="0"/>
              </a:rPr>
              <a:t>p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wrapped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E1CEAEE-2E2E-D843-A1BB-F37FD3967F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81280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4296C2-4001-4D4D-826A-FAB7DF397369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8960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369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Anteater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658492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200" b="1" dirty="0">
                <a:latin typeface="Century Gothic" panose="020B0502020202020204" pitchFamily="34" charset="0"/>
              </a:rPr>
              <a:t>These compound words are made up of two smaller words.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830452" y="2527239"/>
            <a:ext cx="28638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9214" y="3356841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1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9607" y="3344696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2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38870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  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463279" y="2527240"/>
            <a:ext cx="3757807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078962" y="2525405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580362" y="3381893"/>
            <a:ext cx="1448496" cy="12907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147179" y="3381893"/>
            <a:ext cx="2391407" cy="382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8505A2D-A2AE-9042-AE54-BEA42559B73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22" y="2234418"/>
            <a:ext cx="1932940" cy="10623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3A160F-EB03-EC4D-90DC-0CA05E0E1AE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601" y="2347051"/>
            <a:ext cx="1775078" cy="106235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500802-9468-194F-A3CA-B2990E3978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316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340" y="-944730"/>
            <a:ext cx="812800" cy="812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E66AC4-E6F6-46EB-9335-9EEDB8B2C1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8879" y="-9064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0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390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/>
      <p:bldP spid="4" grpId="0" build="p"/>
      <p:bldP spid="19" grpId="0"/>
      <p:bldP spid="2" grpId="0"/>
      <p:bldP spid="6" grpId="0"/>
      <p:bldP spid="8" grpId="0"/>
      <p:bldP spid="8" grpId="1"/>
      <p:bldP spid="9" grpId="0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  to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into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C9543F-8FA0-D94A-B388-AF028181D7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4039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AFFF564-19CF-4740-95C2-AD036962F811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621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  side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inside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FBE6ABD-9FD7-7547-842D-240E7E6080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104039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551EC2-5AF4-924D-8039-2874671B0374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333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new  born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newborn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C25A851-2EE1-0944-A74B-21266DA927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91354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04C1345-0D4C-0643-B3BA-D8207B416F7E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053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world  wide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worldwide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9FC417F-0E38-FB42-B970-7D66AC49E7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61581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472CB94-BC4D-CE44-B76A-910BE6ED4587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3441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for  ever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forever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7CB74A4-534A-9948-AB9A-E85D750D00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861581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E27CED-6289-FE4B-9029-D632599982F4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041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for  given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forgiven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EA97A6-1B9E-F940-BD7C-1127EF157C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61581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0A36769-11C3-AE4B-8FE1-B09B49A79EFA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843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any  thing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anything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C1455C-1499-6C4A-A425-ECFD28E959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24841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5FF050F-A948-864D-8E5C-206CD41BEF94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745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no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8000" dirty="0">
                <a:latin typeface="Century Gothic" panose="020B0502020202020204" pitchFamily="34" charset="0"/>
              </a:rPr>
              <a:t>al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normal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283EFE-B809-2D44-A927-85A53CA87336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4E31314-AC4F-1541-A160-8B8B6A4018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81618" y="-26194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9745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every  thing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everything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6602531-D9F8-5D40-A0AA-D347FE09C7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11285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27B22B3-76BB-E442-90E6-C45F942DDC9F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539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can  not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cannot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056657A-FCEE-D042-9CB2-51886F5FEF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24841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81C3768-4078-DD4F-B8DE-0C1070DC9D24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2220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n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n</a:t>
            </a:r>
            <a:r>
              <a:rPr lang="en-US" sz="8000" dirty="0">
                <a:latin typeface="Century Gothic" panose="020B0502020202020204" pitchFamily="34" charset="0"/>
              </a:rPr>
              <a:t>ot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cannot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12554E-5169-1746-93B7-829275D1A01D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FF7A555-542F-184A-9193-1A29C060F7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13246" y="-21575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668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wri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>
                <a:latin typeface="Century Gothic" panose="020B0502020202020204" pitchFamily="34" charset="0"/>
              </a:rPr>
              <a:t>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written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12554E-5169-1746-93B7-829275D1A01D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A9B379-4A4E-334A-9412-96A27EF29A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78791" y="-30258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719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e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n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j</a:t>
            </a:r>
            <a:r>
              <a:rPr lang="en-US" sz="8000" dirty="0">
                <a:latin typeface="Century Gothic" panose="020B0502020202020204" pitchFamily="34" charset="0"/>
              </a:rPr>
              <a:t>oy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enjoy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B58D44-A08D-6843-813C-F6F47B111D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812800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5ADD40-C862-044C-86CD-13DE6889C5DF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2422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55455" y="3094445"/>
            <a:ext cx="265810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 err="1">
                <a:latin typeface="Century Gothic" panose="020B0502020202020204" pitchFamily="34" charset="0"/>
              </a:rPr>
              <a:t>ti</a:t>
            </a:r>
            <a:r>
              <a:rPr lang="en-US" sz="7400" spc="300" dirty="0">
                <a:latin typeface="Century Gothic" panose="020B0502020202020204" pitchFamily="34" charset="0"/>
              </a:rPr>
              <a:t>  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95640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Tiger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66374"/>
            <a:ext cx="8743188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 after the first vowel.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first.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60861" y="4165096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ti</a:t>
            </a:r>
            <a:r>
              <a:rPr lang="en-US" sz="7400" dirty="0">
                <a:latin typeface="Century Gothic" panose="020B0502020202020204" pitchFamily="34" charset="0"/>
              </a:rPr>
              <a:t>  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7353" y="3257149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316451" y="3215758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li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406" y="4992073"/>
            <a:ext cx="609600" cy="6096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144" y="482841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58240" y="-895999"/>
            <a:ext cx="685760" cy="5884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183858[1]">
            <a:extLst>
              <a:ext uri="{FF2B5EF4-FFF2-40B4-BE49-F238E27FC236}">
                <a16:creationId xmlns:a16="http://schemas.microsoft.com/office/drawing/2014/main" id="{EC74F70E-F7B6-7544-B877-770B8D59A1F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398" y="937231"/>
            <a:ext cx="1647189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83858[1]">
            <a:extLst>
              <a:ext uri="{FF2B5EF4-FFF2-40B4-BE49-F238E27FC236}">
                <a16:creationId xmlns:a16="http://schemas.microsoft.com/office/drawing/2014/main" id="{2AFF167B-D9D1-1245-B90E-3EB8718F9451}"/>
              </a:ext>
            </a:extLst>
          </p:cNvPr>
          <p:cNvPicPr/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12" y="942186"/>
            <a:ext cx="1647190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068F5C-48E7-7549-9044-16A1A3918C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976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7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37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uiExpand="1"/>
      <p:bldP spid="3" grpId="0"/>
      <p:bldP spid="4" grpId="0" uiExpand="1" build="p"/>
      <p:bldP spid="19" grpId="0" uiExpand="1"/>
      <p:bldP spid="19" grpId="1"/>
      <p:bldP spid="9" grpId="0" uiExpand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52644</TotalTime>
  <Words>285</Words>
  <Application>Microsoft Macintosh PowerPoint</Application>
  <PresentationFormat>On-screen Show (16:10)</PresentationFormat>
  <Paragraphs>136</Paragraphs>
  <Slides>51</Slides>
  <Notes>0</Notes>
  <HiddenSlides>0</HiddenSlides>
  <MMClips>61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Century Gothic</vt:lpstr>
      <vt:lpstr>Office Theme</vt:lpstr>
      <vt:lpstr>PowerPoint Presentation</vt:lpstr>
      <vt:lpstr>Dividing Words</vt:lpstr>
      <vt:lpstr>Rabbit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Tiger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Camel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Turtle Words</vt:lpstr>
      <vt:lpstr>PowerPoint Presentation</vt:lpstr>
      <vt:lpstr>Other Syllable Divisions</vt:lpstr>
      <vt:lpstr>PowerPoint Presentation</vt:lpstr>
      <vt:lpstr>PowerPoint Presentation</vt:lpstr>
      <vt:lpstr>PowerPoint Presentation</vt:lpstr>
      <vt:lpstr>PowerPoint Presentation</vt:lpstr>
      <vt:lpstr>Foxes Suffixes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Anteater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434</cp:revision>
  <dcterms:created xsi:type="dcterms:W3CDTF">2017-01-10T01:35:56Z</dcterms:created>
  <dcterms:modified xsi:type="dcterms:W3CDTF">2018-11-06T15:22:08Z</dcterms:modified>
</cp:coreProperties>
</file>