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325" r:id="rId3"/>
    <p:sldId id="301" r:id="rId4"/>
    <p:sldId id="338" r:id="rId5"/>
    <p:sldId id="258" r:id="rId6"/>
    <p:sldId id="339" r:id="rId7"/>
    <p:sldId id="340" r:id="rId8"/>
    <p:sldId id="341" r:id="rId9"/>
    <p:sldId id="300" r:id="rId10"/>
    <p:sldId id="306" r:id="rId11"/>
    <p:sldId id="337" r:id="rId12"/>
    <p:sldId id="342" r:id="rId13"/>
    <p:sldId id="336" r:id="rId14"/>
    <p:sldId id="329" r:id="rId15"/>
    <p:sldId id="335" r:id="rId16"/>
    <p:sldId id="334" r:id="rId17"/>
    <p:sldId id="333" r:id="rId18"/>
    <p:sldId id="332" r:id="rId1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945200"/>
    <a:srgbClr val="FE9202"/>
    <a:srgbClr val="FF0066"/>
    <a:srgbClr val="2F5597"/>
    <a:srgbClr val="990000"/>
    <a:srgbClr val="1313B3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12" autoAdjust="0"/>
    <p:restoredTop sz="94280" autoAdjust="0"/>
  </p:normalViewPr>
  <p:slideViewPr>
    <p:cSldViewPr snapToGrid="0">
      <p:cViewPr varScale="1">
        <p:scale>
          <a:sx n="74" d="100"/>
          <a:sy n="74" d="100"/>
        </p:scale>
        <p:origin x="60" y="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6478" y="524587"/>
            <a:ext cx="249309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Part 5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56478" y="1886120"/>
            <a:ext cx="8622479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4BF5D83-030C-9E49-B9CD-F697C11F2E82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408118-E879-E44C-9D9F-8BFAB888A3DB}"/>
              </a:ext>
            </a:extLst>
          </p:cNvPr>
          <p:cNvSpPr txBox="1"/>
          <p:nvPr/>
        </p:nvSpPr>
        <p:spPr>
          <a:xfrm>
            <a:off x="3008253" y="691514"/>
            <a:ext cx="56724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23. The Lost Coin</a:t>
            </a:r>
            <a:endParaRPr lang="en-US" sz="4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13" descr="LostCoin">
            <a:extLst>
              <a:ext uri="{FF2B5EF4-FFF2-40B4-BE49-F238E27FC236}">
                <a16:creationId xmlns:a16="http://schemas.microsoft.com/office/drawing/2014/main" id="{10E9E1C7-0FCE-47A6-89CF-249CAA451A1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3" b="9125"/>
          <a:stretch>
            <a:fillRect/>
          </a:stretch>
        </p:blipFill>
        <p:spPr bwMode="auto">
          <a:xfrm>
            <a:off x="542836" y="2679632"/>
            <a:ext cx="4413482" cy="26273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4150660" y="1927419"/>
            <a:ext cx="4975411" cy="1834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Vocabulary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Original Bible Story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6DB5011-76B2-4BF3-810F-0D09D12640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53535" y="-9174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826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  <p:bldP spid="17" grpId="0" animBg="1"/>
      <p:bldP spid="20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03C885-FDC5-4C6E-AB5A-E9252F7C215F}"/>
              </a:ext>
            </a:extLst>
          </p:cNvPr>
          <p:cNvSpPr/>
          <p:nvPr/>
        </p:nvSpPr>
        <p:spPr>
          <a:xfrm>
            <a:off x="758284" y="2380451"/>
            <a:ext cx="70823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sinners were</a:t>
            </a:r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coming close</a:t>
            </a:r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774944-3D93-4365-8CBD-D5AA7551ED9C}"/>
              </a:ext>
            </a:extLst>
          </p:cNvPr>
          <p:cNvSpPr/>
          <p:nvPr/>
        </p:nvSpPr>
        <p:spPr>
          <a:xfrm>
            <a:off x="758284" y="3357599"/>
            <a:ext cx="4398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to him to hear him.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40A56B-7023-40D1-86EB-217792C4BCAC}"/>
              </a:ext>
            </a:extLst>
          </p:cNvPr>
          <p:cNvSpPr/>
          <p:nvPr/>
        </p:nvSpPr>
        <p:spPr>
          <a:xfrm>
            <a:off x="758284" y="1403303"/>
            <a:ext cx="5824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Now all the tax collectors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3ECB500-ACF8-4C73-97FB-6FF76F0AA1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69688" y="-10381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2375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4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807431-E30E-4465-BFB2-3258E5102C64}"/>
              </a:ext>
            </a:extLst>
          </p:cNvPr>
          <p:cNvSpPr/>
          <p:nvPr/>
        </p:nvSpPr>
        <p:spPr>
          <a:xfrm>
            <a:off x="733787" y="1688523"/>
            <a:ext cx="7854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Pharisees </a:t>
            </a:r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36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scribes</a:t>
            </a:r>
            <a:endParaRPr lang="en-US" sz="360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AB9E59-C8A1-4112-921D-A912E0EC1BED}"/>
              </a:ext>
            </a:extLst>
          </p:cNvPr>
          <p:cNvSpPr/>
          <p:nvPr/>
        </p:nvSpPr>
        <p:spPr>
          <a:xfrm>
            <a:off x="733787" y="2786180"/>
            <a:ext cx="49087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murmured</a:t>
            </a:r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saying,… </a:t>
            </a:r>
            <a:endParaRPr lang="en-US" sz="36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2F57DA-2D6F-43C3-8D58-8593B3C865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98342" y="-9963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795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D60B60-4250-468C-AC49-5875878A86E2}"/>
              </a:ext>
            </a:extLst>
          </p:cNvPr>
          <p:cNvSpPr/>
          <p:nvPr/>
        </p:nvSpPr>
        <p:spPr>
          <a:xfrm>
            <a:off x="875303" y="1543470"/>
            <a:ext cx="7651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“This man welcomes sinners,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A87991-A29E-4E3F-B11F-B81DFA984060}"/>
              </a:ext>
            </a:extLst>
          </p:cNvPr>
          <p:cNvSpPr/>
          <p:nvPr/>
        </p:nvSpPr>
        <p:spPr>
          <a:xfrm>
            <a:off x="875303" y="2705570"/>
            <a:ext cx="48734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and eats with them.”</a:t>
            </a:r>
            <a:endParaRPr lang="en-US" sz="3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3A24484-0D95-44EC-B585-AEE9364224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-10090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0619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1E6F1F-85FC-4B48-A1CE-1FF2A2EA4309}"/>
              </a:ext>
            </a:extLst>
          </p:cNvPr>
          <p:cNvSpPr/>
          <p:nvPr/>
        </p:nvSpPr>
        <p:spPr>
          <a:xfrm>
            <a:off x="1013865" y="1330305"/>
            <a:ext cx="5985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He told them this </a:t>
            </a:r>
            <a:r>
              <a:rPr lang="en-US" sz="3600" u="sng" dirty="0">
                <a:latin typeface="Century Gothic" panose="020B0502020202020204" pitchFamily="34" charset="0"/>
              </a:rPr>
              <a:t>parable</a:t>
            </a:r>
            <a:r>
              <a:rPr lang="en-US" sz="3600" dirty="0"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47B7F9-F116-4590-AC19-12472A6DA42A}"/>
              </a:ext>
            </a:extLst>
          </p:cNvPr>
          <p:cNvSpPr/>
          <p:nvPr/>
        </p:nvSpPr>
        <p:spPr>
          <a:xfrm>
            <a:off x="1013865" y="2449349"/>
            <a:ext cx="6647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What woman, if she had ten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A1E5DD-1D8B-4E0D-9518-BB0496597FB9}"/>
              </a:ext>
            </a:extLst>
          </p:cNvPr>
          <p:cNvSpPr/>
          <p:nvPr/>
        </p:nvSpPr>
        <p:spPr>
          <a:xfrm>
            <a:off x="1013865" y="3568394"/>
            <a:ext cx="4158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>
                <a:latin typeface="Century Gothic" panose="020B0502020202020204" pitchFamily="34" charset="0"/>
              </a:rPr>
              <a:t>drachma</a:t>
            </a:r>
            <a:r>
              <a:rPr lang="en-US" sz="3600" dirty="0">
                <a:latin typeface="Century Gothic" panose="020B0502020202020204" pitchFamily="34" charset="0"/>
              </a:rPr>
              <a:t> coins,…</a:t>
            </a:r>
            <a:endParaRPr lang="en-US" sz="3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BDA04F2-8820-4ED7-BC92-C3FD13FEB6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68605" y="-10716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974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997D35-B40E-47D3-A3F3-6B5B274B765B}"/>
              </a:ext>
            </a:extLst>
          </p:cNvPr>
          <p:cNvSpPr/>
          <p:nvPr/>
        </p:nvSpPr>
        <p:spPr>
          <a:xfrm>
            <a:off x="829328" y="1156269"/>
            <a:ext cx="66463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if she lost one </a:t>
            </a:r>
            <a:r>
              <a:rPr lang="en-US" sz="3600" u="sng" dirty="0">
                <a:latin typeface="Century Gothic" panose="020B0502020202020204" pitchFamily="34" charset="0"/>
              </a:rPr>
              <a:t>drachma</a:t>
            </a:r>
            <a:r>
              <a:rPr lang="en-US" sz="3600" dirty="0">
                <a:latin typeface="Century Gothic" panose="020B0502020202020204" pitchFamily="34" charset="0"/>
              </a:rPr>
              <a:t> coin,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641988-BB1E-42B7-B544-1FDA8A14801B}"/>
              </a:ext>
            </a:extLst>
          </p:cNvPr>
          <p:cNvSpPr/>
          <p:nvPr/>
        </p:nvSpPr>
        <p:spPr>
          <a:xfrm>
            <a:off x="829328" y="2344718"/>
            <a:ext cx="50818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wouldn’t light a lamp,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BC839D-016D-4DA5-93C0-E652178F3A1F}"/>
              </a:ext>
            </a:extLst>
          </p:cNvPr>
          <p:cNvSpPr/>
          <p:nvPr/>
        </p:nvSpPr>
        <p:spPr>
          <a:xfrm>
            <a:off x="829328" y="3533167"/>
            <a:ext cx="45913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sweep the house,…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943DB81-EC5B-45C2-B860-FB3FAD7E77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35151" y="-9952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974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4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1AE810-8348-45A6-9877-0EDF33A17E1A}"/>
              </a:ext>
            </a:extLst>
          </p:cNvPr>
          <p:cNvSpPr/>
          <p:nvPr/>
        </p:nvSpPr>
        <p:spPr>
          <a:xfrm>
            <a:off x="951203" y="1376916"/>
            <a:ext cx="6402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seek </a:t>
            </a:r>
            <a:r>
              <a:rPr lang="en-US" sz="3600" u="sng" dirty="0">
                <a:latin typeface="Century Gothic" panose="020B0502020202020204" pitchFamily="34" charset="0"/>
              </a:rPr>
              <a:t>diligently</a:t>
            </a:r>
            <a:r>
              <a:rPr lang="en-US" sz="3600" dirty="0">
                <a:latin typeface="Century Gothic" panose="020B0502020202020204" pitchFamily="34" charset="0"/>
              </a:rPr>
              <a:t> until she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D881C1-A5C0-41BD-A862-8EDB5E0EB6C2}"/>
              </a:ext>
            </a:extLst>
          </p:cNvPr>
          <p:cNvSpPr/>
          <p:nvPr/>
        </p:nvSpPr>
        <p:spPr>
          <a:xfrm>
            <a:off x="951203" y="2451455"/>
            <a:ext cx="2289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found it? </a:t>
            </a:r>
            <a:endParaRPr lang="en-US" sz="3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91758B9-04A7-432E-8ED2-61F9714445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68965" y="-10035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6676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830134-5189-481D-A47D-C787A175CDC8}"/>
              </a:ext>
            </a:extLst>
          </p:cNvPr>
          <p:cNvSpPr/>
          <p:nvPr/>
        </p:nvSpPr>
        <p:spPr>
          <a:xfrm>
            <a:off x="970156" y="1296550"/>
            <a:ext cx="71702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When she has found it,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F5E5A9-6B74-4498-ABCE-163156ABFCCA}"/>
              </a:ext>
            </a:extLst>
          </p:cNvPr>
          <p:cNvSpPr/>
          <p:nvPr/>
        </p:nvSpPr>
        <p:spPr>
          <a:xfrm>
            <a:off x="970156" y="2372752"/>
            <a:ext cx="7203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she calls together her friends</a:t>
            </a:r>
            <a:endParaRPr lang="en-US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CC791-7312-4F46-846A-92EB1F03CAF8}"/>
              </a:ext>
            </a:extLst>
          </p:cNvPr>
          <p:cNvSpPr/>
          <p:nvPr/>
        </p:nvSpPr>
        <p:spPr>
          <a:xfrm>
            <a:off x="970156" y="3447879"/>
            <a:ext cx="63129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and neighbors, saying,…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B38A64-6BEC-4A19-858C-86B579E88B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79756" y="-10716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182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4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7DE1E5-FCF8-48F6-85A6-A7CDE489869C}"/>
              </a:ext>
            </a:extLst>
          </p:cNvPr>
          <p:cNvSpPr/>
          <p:nvPr/>
        </p:nvSpPr>
        <p:spPr>
          <a:xfrm>
            <a:off x="705236" y="1471515"/>
            <a:ext cx="4039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‘Rejoice with me, 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5E16A3-7412-4828-8E93-6594026ED390}"/>
              </a:ext>
            </a:extLst>
          </p:cNvPr>
          <p:cNvSpPr/>
          <p:nvPr/>
        </p:nvSpPr>
        <p:spPr>
          <a:xfrm>
            <a:off x="705236" y="2750892"/>
            <a:ext cx="71721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the </a:t>
            </a:r>
            <a:r>
              <a:rPr lang="en-US" sz="36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drachma</a:t>
            </a:r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 which I had lost.’ </a:t>
            </a:r>
            <a:endParaRPr lang="en-US" sz="36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942D11B-DE4A-46A0-96EF-2CAAEEC5C0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80478" y="-996374"/>
            <a:ext cx="609600" cy="609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EEA5B7-FB93-479B-AE4D-6C5C316722A8}"/>
              </a:ext>
            </a:extLst>
          </p:cNvPr>
          <p:cNvSpPr/>
          <p:nvPr/>
        </p:nvSpPr>
        <p:spPr>
          <a:xfrm>
            <a:off x="4637898" y="1471515"/>
            <a:ext cx="37401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for I have found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552634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5" grpId="0"/>
      <p:bldP spid="7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2EC2B4-0C7A-4E21-AD03-59B332F55228}"/>
              </a:ext>
            </a:extLst>
          </p:cNvPr>
          <p:cNvSpPr/>
          <p:nvPr/>
        </p:nvSpPr>
        <p:spPr>
          <a:xfrm>
            <a:off x="301770" y="1959976"/>
            <a:ext cx="3918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in the presence</a:t>
            </a:r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CD4E08-9442-4B51-A52B-5DC2A6261C06}"/>
              </a:ext>
            </a:extLst>
          </p:cNvPr>
          <p:cNvSpPr/>
          <p:nvPr/>
        </p:nvSpPr>
        <p:spPr>
          <a:xfrm>
            <a:off x="301770" y="939630"/>
            <a:ext cx="4227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Even so, I tell you,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21583A-BC7E-408D-BDAF-932684531BB5}"/>
              </a:ext>
            </a:extLst>
          </p:cNvPr>
          <p:cNvSpPr/>
          <p:nvPr/>
        </p:nvSpPr>
        <p:spPr>
          <a:xfrm>
            <a:off x="3911383" y="1956390"/>
            <a:ext cx="48333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of the angels of God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8ECB63-6C11-4F5C-A10E-F645DDF6B090}"/>
              </a:ext>
            </a:extLst>
          </p:cNvPr>
          <p:cNvSpPr/>
          <p:nvPr/>
        </p:nvSpPr>
        <p:spPr>
          <a:xfrm>
            <a:off x="301770" y="2837892"/>
            <a:ext cx="6386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over one sinner repenting.”</a:t>
            </a:r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lang="en-US" sz="3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4BE6FE-382E-4B37-90A5-24F4BF547C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-1059852"/>
            <a:ext cx="609600" cy="609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0B38FF4-020A-4C26-81C5-8343129A46E2}"/>
              </a:ext>
            </a:extLst>
          </p:cNvPr>
          <p:cNvSpPr/>
          <p:nvPr/>
        </p:nvSpPr>
        <p:spPr>
          <a:xfrm>
            <a:off x="4342020" y="940010"/>
            <a:ext cx="26645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there is joy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5103243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5" grpId="0"/>
      <p:bldP spid="9" grpId="0"/>
      <p:bldP spid="7" grpId="0"/>
      <p:bldP spid="8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2789293"/>
            <a:ext cx="9144000" cy="11132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Vocabulary</a:t>
            </a:r>
            <a:r>
              <a:rPr lang="en-US" sz="8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b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8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BA358F-C1A1-405C-ABC4-E4F56DAED0A0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DBF2A0-3EC1-744B-98DE-E6E47F4F27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67881" y="-985234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20D87D-907E-8D4C-B299-8A4F0617A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4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70267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Pharisee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346" y="2907491"/>
            <a:ext cx="5553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Jewish leader in the days of Jesus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4626F8-15D8-47D0-80C2-0B35259E3FB9}"/>
              </a:ext>
            </a:extLst>
          </p:cNvPr>
          <p:cNvSpPr/>
          <p:nvPr/>
        </p:nvSpPr>
        <p:spPr>
          <a:xfrm>
            <a:off x="2495947" y="2054569"/>
            <a:ext cx="41520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(PH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 - </a:t>
            </a:r>
            <a:r>
              <a:rPr lang="en-US" sz="4400" b="1" dirty="0" err="1">
                <a:highlight>
                  <a:srgbClr val="FFFF00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s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50673BF-A561-40E2-920D-689C4BBDBD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5346" y="-10035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273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wd">
                                    <p:tmPct val="33333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76138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scribe</a:t>
            </a:r>
            <a:endParaRPr lang="en-US" sz="16600" dirty="0">
              <a:latin typeface="Century Gothic" panose="020B0502020202020204" pitchFamily="34" charset="0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1013" y="2904930"/>
            <a:ext cx="5941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person who copied the Scriptures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C1BDD0-6ABD-4529-B549-D529CA190378}"/>
              </a:ext>
            </a:extLst>
          </p:cNvPr>
          <p:cNvSpPr/>
          <p:nvPr/>
        </p:nvSpPr>
        <p:spPr>
          <a:xfrm>
            <a:off x="3453744" y="1965966"/>
            <a:ext cx="22365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(scr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5880A7-8B98-4590-B073-E1368D07FD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1013" y="-10949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609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30329" y="3298138"/>
            <a:ext cx="58833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a story on earth about </a:t>
            </a:r>
          </a:p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things in heaven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A968F5-08AD-7340-86F7-58FF99419D3D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14E18A-96C7-064C-95C5-114C09726EFE}"/>
              </a:ext>
            </a:extLst>
          </p:cNvPr>
          <p:cNvSpPr/>
          <p:nvPr/>
        </p:nvSpPr>
        <p:spPr>
          <a:xfrm>
            <a:off x="2607204" y="833243"/>
            <a:ext cx="3500275" cy="1180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parable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AEA180-B26A-3B4B-9848-62727EA91B4E}"/>
              </a:ext>
            </a:extLst>
          </p:cNvPr>
          <p:cNvSpPr/>
          <p:nvPr/>
        </p:nvSpPr>
        <p:spPr>
          <a:xfrm>
            <a:off x="2489374" y="2159684"/>
            <a:ext cx="38811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400" b="1" dirty="0">
                <a:highlight>
                  <a:srgbClr val="FFFF00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400" b="1" dirty="0" err="1">
                <a:solidFill>
                  <a:srgbClr val="7030A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ble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E6BE643-3301-4457-934D-E59129E18E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7860" y="-11388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wd">
                                    <p:tmPct val="36667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9" grpId="0" animBg="1"/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76138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murmur</a:t>
            </a:r>
            <a:endParaRPr lang="en-US" sz="166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1013" y="2904930"/>
            <a:ext cx="5941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whisper a</a:t>
            </a:r>
          </a:p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complaint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4DCCB7-FCEC-4870-BABD-AD5FF6C49E08}"/>
              </a:ext>
            </a:extLst>
          </p:cNvPr>
          <p:cNvSpPr/>
          <p:nvPr/>
        </p:nvSpPr>
        <p:spPr>
          <a:xfrm>
            <a:off x="2895097" y="1965966"/>
            <a:ext cx="33538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</a:t>
            </a:r>
            <a:r>
              <a:rPr lang="en-US" sz="4400" b="1" dirty="0">
                <a:solidFill>
                  <a:srgbClr val="ED7D3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</a:t>
            </a:r>
            <a:r>
              <a:rPr lang="en-US" sz="44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400" b="1" dirty="0" err="1">
                <a:solidFill>
                  <a:srgbClr val="ED7D3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BFED1F-75AA-42D8-B2B3-343D503D19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1013" y="-9352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706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3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76138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drachma</a:t>
            </a:r>
            <a:endParaRPr lang="en-US" sz="166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5452" y="2938521"/>
            <a:ext cx="6373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the kind of money used in the days of Jesus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F9A200-CFB6-41DE-B32A-DD8A1062431E}"/>
              </a:ext>
            </a:extLst>
          </p:cNvPr>
          <p:cNvSpPr/>
          <p:nvPr/>
        </p:nvSpPr>
        <p:spPr>
          <a:xfrm>
            <a:off x="-1" y="2055794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</a:rPr>
              <a:t>(DR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4400" dirty="0">
                <a:latin typeface="Century Gothic" panose="020B0502020202020204" pitchFamily="34" charset="0"/>
              </a:rPr>
              <a:t>CH – m</a:t>
            </a:r>
            <a:r>
              <a:rPr lang="en-US" sz="4400" b="1" dirty="0">
                <a:highlight>
                  <a:srgbClr val="FFFF00"/>
                </a:highlight>
                <a:latin typeface="Century Gothic" panose="020B0502020202020204" pitchFamily="34" charset="0"/>
              </a:rPr>
              <a:t>a</a:t>
            </a:r>
            <a:r>
              <a:rPr lang="en-US" sz="4400" dirty="0">
                <a:latin typeface="Century Gothic" panose="020B0502020202020204" pitchFamily="34" charset="0"/>
              </a:rPr>
              <a:t>)</a:t>
            </a:r>
            <a:endParaRPr lang="en-US" sz="88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6C03570-3E8A-4D66-A89D-05A392B28D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13571" y="-8976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479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wd">
                                    <p:tmPct val="4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76138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diligently</a:t>
            </a:r>
            <a:endParaRPr lang="en-US" sz="166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1013" y="3298630"/>
            <a:ext cx="5941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giving up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14549A-D365-4D0D-9466-4D88C3EA4DBE}"/>
              </a:ext>
            </a:extLst>
          </p:cNvPr>
          <p:cNvSpPr/>
          <p:nvPr/>
        </p:nvSpPr>
        <p:spPr>
          <a:xfrm>
            <a:off x="0" y="224536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</a:rPr>
              <a:t>(D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4400" dirty="0">
                <a:latin typeface="Century Gothic" panose="020B0502020202020204" pitchFamily="34" charset="0"/>
              </a:rPr>
              <a:t>L – </a:t>
            </a:r>
            <a:r>
              <a:rPr lang="en-US" sz="4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4400" dirty="0">
                <a:latin typeface="Century Gothic" panose="020B0502020202020204" pitchFamily="34" charset="0"/>
              </a:rPr>
              <a:t> – </a:t>
            </a:r>
            <a:r>
              <a:rPr lang="en-US" sz="4400" b="1" dirty="0">
                <a:solidFill>
                  <a:srgbClr val="FF40FF"/>
                </a:solidFill>
                <a:latin typeface="Century Gothic" panose="020B0502020202020204" pitchFamily="34" charset="0"/>
              </a:rPr>
              <a:t>g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</a:rPr>
              <a:t>nt - </a:t>
            </a:r>
            <a:r>
              <a:rPr lang="en-US" sz="4400" dirty="0" err="1">
                <a:latin typeface="Century Gothic" panose="020B0502020202020204" pitchFamily="34" charset="0"/>
              </a:rPr>
              <a:t>l</a:t>
            </a:r>
            <a:r>
              <a:rPr lang="en-US" sz="4400" b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y</a:t>
            </a:r>
            <a:r>
              <a:rPr lang="en-US" sz="4400" dirty="0">
                <a:latin typeface="Century Gothic" panose="020B0502020202020204" pitchFamily="34" charset="0"/>
              </a:rPr>
              <a:t>) </a:t>
            </a:r>
            <a:endParaRPr lang="en-US" sz="88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DFFC9AF-FCD0-4724-AF9D-053A3C3A78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4857" y="-11634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730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iterate type="wd">
                                    <p:tmPct val="1812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-276083" y="3496345"/>
            <a:ext cx="9144000" cy="847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World English Bible (WEB)</a:t>
            </a:r>
            <a:endParaRPr lang="en-US" sz="4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8C9A09-4BDB-4B8C-9303-AAA9E2F7727F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56788E-0453-493E-81C2-C37E4C93F8C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CDE84D-FA9F-6C4F-ADD2-63025C436429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2AC98A-559F-3E4E-9644-DE2E7C0D75B4}"/>
              </a:ext>
            </a:extLst>
          </p:cNvPr>
          <p:cNvSpPr/>
          <p:nvPr/>
        </p:nvSpPr>
        <p:spPr>
          <a:xfrm>
            <a:off x="200120" y="833531"/>
            <a:ext cx="86569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atin typeface="Century Gothic" panose="020B0502020202020204" pitchFamily="34" charset="0"/>
              </a:rPr>
              <a:t>The Lost Coin</a:t>
            </a:r>
            <a:endParaRPr lang="en-US" sz="66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5676B7-CAE9-8C42-A0EE-E75A6E9FDCF7}"/>
              </a:ext>
            </a:extLst>
          </p:cNvPr>
          <p:cNvSpPr/>
          <p:nvPr/>
        </p:nvSpPr>
        <p:spPr>
          <a:xfrm>
            <a:off x="3018529" y="2360462"/>
            <a:ext cx="3106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Luke 15:1-3; 8-10 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8F953DE-4333-43AF-9D92-6F8FC07EBE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7897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68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1" grpId="0"/>
      <p:bldP spid="10" grpId="0" animBg="1"/>
      <p:bldP spid="11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81794</TotalTime>
  <Words>237</Words>
  <Application>Microsoft Office PowerPoint</Application>
  <PresentationFormat>On-screen Show (16:10)</PresentationFormat>
  <Paragraphs>54</Paragraphs>
  <Slides>18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Vocabulary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494</cp:revision>
  <dcterms:created xsi:type="dcterms:W3CDTF">2017-01-10T01:35:56Z</dcterms:created>
  <dcterms:modified xsi:type="dcterms:W3CDTF">2019-02-21T17:56:36Z</dcterms:modified>
</cp:coreProperties>
</file>