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2" r:id="rId2"/>
    <p:sldId id="442" r:id="rId3"/>
    <p:sldId id="474" r:id="rId4"/>
    <p:sldId id="293" r:id="rId5"/>
    <p:sldId id="292" r:id="rId6"/>
    <p:sldId id="504" r:id="rId7"/>
    <p:sldId id="477" r:id="rId8"/>
    <p:sldId id="478" r:id="rId9"/>
    <p:sldId id="479" r:id="rId10"/>
    <p:sldId id="480" r:id="rId11"/>
    <p:sldId id="481" r:id="rId12"/>
    <p:sldId id="482" r:id="rId13"/>
    <p:sldId id="483" r:id="rId14"/>
    <p:sldId id="484" r:id="rId15"/>
    <p:sldId id="485" r:id="rId16"/>
    <p:sldId id="486" r:id="rId17"/>
    <p:sldId id="487" r:id="rId18"/>
    <p:sldId id="488" r:id="rId19"/>
    <p:sldId id="505" r:id="rId20"/>
    <p:sldId id="489" r:id="rId21"/>
    <p:sldId id="490" r:id="rId22"/>
    <p:sldId id="491" r:id="rId23"/>
    <p:sldId id="492" r:id="rId24"/>
    <p:sldId id="286" r:id="rId25"/>
    <p:sldId id="327" r:id="rId26"/>
    <p:sldId id="333" r:id="rId27"/>
    <p:sldId id="497" r:id="rId28"/>
    <p:sldId id="498" r:id="rId29"/>
    <p:sldId id="499" r:id="rId30"/>
    <p:sldId id="500" r:id="rId31"/>
    <p:sldId id="501" r:id="rId32"/>
    <p:sldId id="502" r:id="rId33"/>
    <p:sldId id="503" r:id="rId34"/>
    <p:sldId id="322" r:id="rId35"/>
    <p:sldId id="403" r:id="rId36"/>
    <p:sldId id="469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623" autoAdjust="0"/>
    <p:restoredTop sz="96247" autoAdjust="0"/>
  </p:normalViewPr>
  <p:slideViewPr>
    <p:cSldViewPr snapToGrid="0">
      <p:cViewPr varScale="1">
        <p:scale>
          <a:sx n="103" d="100"/>
          <a:sy n="103" d="100"/>
        </p:scale>
        <p:origin x="132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F37DA-1E9B-4CBD-8499-138B2BFFBE64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2E46F-EC3B-4A27-94F3-38619FE2BC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2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3914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2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8574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253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933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79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6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62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43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81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85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91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508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283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73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52E46F-EC3B-4A27-94F3-38619FE2BC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52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0C818-156F-4024-8E28-6D1CCE2007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C3A727-4A05-41B9-B93C-FCA4A75D3C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2A70AD-1F0D-4885-82E0-B1E7D3EC02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B43445-5E02-4A17-9D32-4B444BCF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DE4AB-F2AD-42B3-9CF1-788647DAE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85892"/>
      </p:ext>
    </p:extLst>
  </p:cSld>
  <p:clrMapOvr>
    <a:masterClrMapping/>
  </p:clrMapOvr>
  <p:transition advClick="0" advTm="1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FEA9E-DD0E-4947-BF57-6823C817C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44A39A-E815-40E4-A029-1D8BC162E3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E15445-9488-4895-86CB-5DA867988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17E8E-11C5-41BC-BC9D-5BD9E9CB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94E36C-737D-43D7-968D-B4EF7149A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680294"/>
      </p:ext>
    </p:extLst>
  </p:cSld>
  <p:clrMapOvr>
    <a:masterClrMapping/>
  </p:clrMapOvr>
  <p:transition advClick="0" advTm="1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A90674-9120-49E8-9776-8F82A6E50E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57EF5A-C386-4B60-9511-CEAD041B4C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DF83B-7180-410B-A184-3BE1C9363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CBF0ED-9819-49DE-9898-FF1607A04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16E36E-A301-41C6-993E-2F063A54B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443461"/>
      </p:ext>
    </p:extLst>
  </p:cSld>
  <p:clrMapOvr>
    <a:masterClrMapping/>
  </p:clrMapOvr>
  <p:transition advClick="0" advTm="1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8E779-275D-4931-A9B9-2792494BD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26D50-A35F-4AAE-8534-8A5C15AF50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A7867-8DFB-424D-976A-E71105ED0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B7C2B4-FAED-40C2-A708-174AED209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67422F-5567-4DB1-BD66-1D943A1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262505"/>
      </p:ext>
    </p:extLst>
  </p:cSld>
  <p:clrMapOvr>
    <a:masterClrMapping/>
  </p:clrMapOvr>
  <p:transition advClick="0" advTm="1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12438-2726-4339-98BC-3CDF2AE63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C7C0AE-2F70-4D45-824C-25300CF305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38EFF-5A75-48C4-B5EC-500FAC6D6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F57AE-AFD9-4260-A38E-A94748DCC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927D8-2A6C-45B6-B653-3C9F8023A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319624"/>
      </p:ext>
    </p:extLst>
  </p:cSld>
  <p:clrMapOvr>
    <a:masterClrMapping/>
  </p:clrMapOvr>
  <p:transition advClick="0" advTm="1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39BED-B53C-4FD8-9934-A2CBA1429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7C6B7-D545-4EB9-93C8-368D8D49EA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0E07BC-1797-4E91-AFFE-FAF0BEEA8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5BFCD-0AB3-4FE7-B07D-7BE3D379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FC7E62-D15B-4C7B-A590-8847256BC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BE9E0D-F0ED-413A-A5B2-0F6FFFF4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850743"/>
      </p:ext>
    </p:extLst>
  </p:cSld>
  <p:clrMapOvr>
    <a:masterClrMapping/>
  </p:clrMapOvr>
  <p:transition advClick="0" advTm="1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28A75-A83A-4710-BB36-829B55AED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F3E3B-3396-46F7-8EC7-8F24AEFA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C407C3-FAF0-4A6D-9831-B384C01F31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98DEB0-7C79-4674-B283-94DA6BD51B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C465D2-694D-48D9-83E3-7ECC04FF33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3E84A4-9F93-4CC1-93AB-021781D80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5A063A-AA07-423A-B7B4-C8E5CE18D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249B1C-71E5-49B8-AD43-F68BEC090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8358"/>
      </p:ext>
    </p:extLst>
  </p:cSld>
  <p:clrMapOvr>
    <a:masterClrMapping/>
  </p:clrMapOvr>
  <p:transition advClick="0" advTm="1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7DD89-923A-43A6-9574-65096C921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27FA5D2-E4E6-43C2-9BD8-0B2D0642A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FDE033-9CBD-4246-8428-AD7AED8FA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C2C9D-BA40-4B9F-BEF0-E8E6F0858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40120"/>
      </p:ext>
    </p:extLst>
  </p:cSld>
  <p:clrMapOvr>
    <a:masterClrMapping/>
  </p:clrMapOvr>
  <p:transition advClick="0" advTm="1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3E1E02-564B-4687-BDEC-34B24CD7F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6F5470-06EB-4F01-BD75-36D3B1855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92426D-4B87-45B0-8871-268A254F9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51797"/>
      </p:ext>
    </p:extLst>
  </p:cSld>
  <p:clrMapOvr>
    <a:masterClrMapping/>
  </p:clrMapOvr>
  <p:transition advClick="0" advTm="1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D4E9D-AE7D-489C-9AB6-C777506CC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D6A49-7B63-4D2A-B175-C288DCC8E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895C2F-2E3A-41F8-9B1E-4A25CA0508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526A9D-EFA1-424F-9804-863A89DE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64BA1-50F1-4C38-8C37-3565938D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538C7A-BE75-4F01-89A5-E331138CB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85010"/>
      </p:ext>
    </p:extLst>
  </p:cSld>
  <p:clrMapOvr>
    <a:masterClrMapping/>
  </p:clrMapOvr>
  <p:transition advClick="0" advTm="1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AD20B-26C4-4BAC-A81A-6640EAD70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72FC65-C9BD-4BAF-AFD1-017388B85C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511DE2-F055-4752-B1A4-30D075FAF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24648D-6D88-4BD3-81EA-8F8357C1D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40424-B015-48AD-8ED1-BA996DDD6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B0E4CB-11D7-413D-9CB4-0D8C345A4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73552"/>
      </p:ext>
    </p:extLst>
  </p:cSld>
  <p:clrMapOvr>
    <a:masterClrMapping/>
  </p:clrMapOvr>
  <p:transition advClick="0" advTm="1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998B85-07D4-4B33-83A4-E61E007B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6EC6D6-B25A-4784-B37B-BC853D76B3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8E1A6-B57F-4F69-9BB6-19754EC736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005B3-306F-4DB8-9AC6-F7972CE22BB3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E4FF4-6AEF-4DFE-80ED-6FCFB1407D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44B6B7-9822-43A4-BE95-F9C62488F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49618-B607-4DD6-A672-DB6C5057C8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3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12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4a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0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about:blank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hyperlink" Target="about:blan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2E5773-9167-5BEF-7D23-6F75714DEC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" t="933" r="1039" b="872"/>
          <a:stretch/>
        </p:blipFill>
        <p:spPr bwMode="auto">
          <a:xfrm>
            <a:off x="1614311" y="920629"/>
            <a:ext cx="10577689" cy="59373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276808" y="121298"/>
            <a:ext cx="1163838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1.9  Why Did The Queen Quit?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1BEC4D-EC79-43CE-B430-9B47D78E0271}"/>
              </a:ext>
            </a:extLst>
          </p:cNvPr>
          <p:cNvSpPr txBox="1"/>
          <p:nvPr/>
        </p:nvSpPr>
        <p:spPr>
          <a:xfrm>
            <a:off x="412274" y="1845410"/>
            <a:ext cx="29743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King Xerxes,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Queen Vashti, and Queen Esther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Esther 1-10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qu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), (</a:t>
            </a:r>
            <a:r>
              <a:rPr lang="en-US" sz="20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wh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F49CD81-612A-AE93-598F-FEA6887EF83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14.253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96677" y="-1029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233187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23011"/>
            <a:ext cx="11017956" cy="162027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got mad and said, “That queen must quit!”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7DB495-7BB9-AEDD-511E-F9529FD4B9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711" y="1793973"/>
            <a:ext cx="8532778" cy="48019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94218B7-B4E2-6003-3326-84DBF85388B4}"/>
              </a:ext>
            </a:extLst>
          </p:cNvPr>
          <p:cNvSpPr txBox="1">
            <a:spLocks/>
          </p:cNvSpPr>
          <p:nvPr/>
        </p:nvSpPr>
        <p:spPr>
          <a:xfrm>
            <a:off x="682978" y="2449368"/>
            <a:ext cx="3222980" cy="398530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had a contest for a new queen.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2C4F3D-CA2F-087C-8A13-7D5C1C035C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3837" y="-1048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112004"/>
      </p:ext>
    </p:extLst>
  </p:cSld>
  <p:clrMapOvr>
    <a:masterClrMapping/>
  </p:clrMapOvr>
  <p:transition advClick="0" advTm="2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57" y="165332"/>
            <a:ext cx="5024943" cy="2923101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will be the next queen?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one?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62E228-EF4C-A2C2-C386-EF62AF2BCCA3}"/>
              </a:ext>
            </a:extLst>
          </p:cNvPr>
          <p:cNvSpPr txBox="1">
            <a:spLocks/>
          </p:cNvSpPr>
          <p:nvPr/>
        </p:nvSpPr>
        <p:spPr>
          <a:xfrm>
            <a:off x="531378" y="3620277"/>
            <a:ext cx="4367193" cy="2855168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 was the quest.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quest is a search.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F31254-E5B2-1727-A23F-4577BF277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820" y="858336"/>
            <a:ext cx="5459217" cy="591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Question mark in line speech bubble. Help sign. Support linear concept.  Message bubble symbol. Vector isolated on white Stock Vector Image &amp; Art -  Alamy">
            <a:extLst>
              <a:ext uri="{FF2B5EF4-FFF2-40B4-BE49-F238E27FC236}">
                <a16:creationId xmlns:a16="http://schemas.microsoft.com/office/drawing/2014/main" id="{DC9D85F8-42A2-DD93-901B-C120DC9B25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35"/>
          <a:stretch/>
        </p:blipFill>
        <p:spPr bwMode="auto">
          <a:xfrm>
            <a:off x="8593495" y="121298"/>
            <a:ext cx="2743200" cy="279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3C61906-1682-E984-9169-FE0C1464D0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79233" y="-1038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019050"/>
      </p:ext>
    </p:extLst>
  </p:cSld>
  <p:clrMapOvr>
    <a:masterClrMapping/>
  </p:clrMapOvr>
  <p:transition advClick="0" advTm="2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DFB024D-97A9-FF36-52D4-13E2DACC1FCA}"/>
              </a:ext>
            </a:extLst>
          </p:cNvPr>
          <p:cNvSpPr/>
          <p:nvPr/>
        </p:nvSpPr>
        <p:spPr>
          <a:xfrm>
            <a:off x="4562669" y="5645020"/>
            <a:ext cx="1940767" cy="11290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445" y="646372"/>
            <a:ext cx="5102584" cy="3057882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found beautiful,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 Esther.</a:t>
            </a:r>
            <a:endParaRPr lang="en-US" sz="3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46B6B-3F11-B613-5F5D-BCE4764921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1" y="137561"/>
            <a:ext cx="6638879" cy="6534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9959A-BEB5-5EFB-7DA5-1068061221E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2" b="60145"/>
          <a:stretch/>
        </p:blipFill>
        <p:spPr bwMode="auto">
          <a:xfrm flipH="1">
            <a:off x="4521004" y="1406820"/>
            <a:ext cx="2814320" cy="1753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69592B1-C862-FEC6-F5EE-B03CB2E3C0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63208" y="-981273"/>
            <a:ext cx="609600" cy="5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59364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98" y="281560"/>
            <a:ext cx="3799524" cy="5484758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did he pick? Esther!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4800" b="1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Why?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was a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quiet queen.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FF2B4-FFDE-B5F2-309D-987646F951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347" y="77216"/>
            <a:ext cx="7486702" cy="6743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C0EA622-351E-1760-E713-D63CDF5EE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01951" y="-1065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266266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AF49BF3-41DF-CAFE-FBAF-0A0395F940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577" y="838280"/>
            <a:ext cx="10645423" cy="601972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5815656-9522-73C8-5DC4-64C88E7C6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499" y="160261"/>
            <a:ext cx="10851502" cy="2993486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gave another banquet.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for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Esther.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1F4443-1BFD-3377-56EB-7A4C8FC096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08" y="838280"/>
            <a:ext cx="10645423" cy="601972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12D910B-BCA9-72DB-40C8-53D1472254AE}"/>
              </a:ext>
            </a:extLst>
          </p:cNvPr>
          <p:cNvSpPr txBox="1">
            <a:spLocks/>
          </p:cNvSpPr>
          <p:nvPr/>
        </p:nvSpPr>
        <p:spPr>
          <a:xfrm>
            <a:off x="587830" y="160261"/>
            <a:ext cx="10851502" cy="29934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gave another banquet.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for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Esther.</a:t>
            </a:r>
            <a:endParaRPr lang="en-US" sz="48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BDCAB6-7497-660E-93B2-329AE3F06E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03167" y="-1001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276578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699" y="442884"/>
            <a:ext cx="6573825" cy="369991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one day, the king got mad again and yelled,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“I will kill them!”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40FB4F-BF64-81D2-601A-AD4CCC3531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1"/>
          <a:stretch/>
        </p:blipFill>
        <p:spPr bwMode="auto">
          <a:xfrm>
            <a:off x="4721290" y="0"/>
            <a:ext cx="7317785" cy="6675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9707E80-AC3C-1CB1-CCA3-6C2071D9ABDA}"/>
              </a:ext>
            </a:extLst>
          </p:cNvPr>
          <p:cNvSpPr txBox="1">
            <a:spLocks/>
          </p:cNvSpPr>
          <p:nvPr/>
        </p:nvSpPr>
        <p:spPr>
          <a:xfrm>
            <a:off x="791139" y="4934013"/>
            <a:ext cx="6573825" cy="1709384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What??? Who?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will he kill?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33B313B-A0F8-C8FA-18AA-6451F6FA1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2579" y="-10294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992936"/>
      </p:ext>
    </p:extLst>
  </p:cSld>
  <p:clrMapOvr>
    <a:masterClrMapping/>
  </p:clrMapOvr>
  <p:transition advClick="0" advTm="2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Jews, Queen Esther’s people, </a:t>
            </a:r>
          </a:p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ones who loved God.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FD003A-98F1-B5D7-FEF9-B5CF2EEEC2E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1"/>
          <a:stretch/>
        </p:blipFill>
        <p:spPr bwMode="auto">
          <a:xfrm>
            <a:off x="8635532" y="1464906"/>
            <a:ext cx="3336591" cy="51114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819381-05CA-69CE-1D61-CB3556E5BE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0"/>
          <a:stretch/>
        </p:blipFill>
        <p:spPr bwMode="auto">
          <a:xfrm flipH="1">
            <a:off x="546775" y="4012163"/>
            <a:ext cx="4644286" cy="25693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6E0D9-5F83-EFF0-740C-83625B6E90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7" t="20135" r="1481"/>
          <a:stretch/>
        </p:blipFill>
        <p:spPr bwMode="auto">
          <a:xfrm>
            <a:off x="5760072" y="2566193"/>
            <a:ext cx="2282916" cy="42918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A1B0E0-F3F4-47C0-EA69-E9D2F485B84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9" t="1888" r="23784" b="21637"/>
          <a:stretch/>
        </p:blipFill>
        <p:spPr bwMode="auto">
          <a:xfrm flipH="1">
            <a:off x="2805882" y="2572994"/>
            <a:ext cx="2443994" cy="19336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230F87-E22E-2C93-5818-7A8CF65130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69901" y="-10465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730234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97DFCC1-EE3D-3734-9E8D-6B99C2815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569" y="838280"/>
            <a:ext cx="10645423" cy="60197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A59D9FC-E74B-9EB9-F5C3-9F83F0AD18E3}"/>
              </a:ext>
            </a:extLst>
          </p:cNvPr>
          <p:cNvSpPr txBox="1">
            <a:spLocks/>
          </p:cNvSpPr>
          <p:nvPr/>
        </p:nvSpPr>
        <p:spPr>
          <a:xfrm>
            <a:off x="587830" y="160261"/>
            <a:ext cx="10851502" cy="2993486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queen had a big banquet. Why?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who?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C26D1A9-78E8-2498-B887-F61056A986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41911" y="-10652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431822"/>
      </p:ext>
    </p:extLst>
  </p:cSld>
  <p:clrMapOvr>
    <a:masterClrMapping/>
  </p:clrMapOvr>
  <p:transition advClick="0" advTm="1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CAAACD3-AB2F-3295-3206-BDB90F138C98}"/>
              </a:ext>
            </a:extLst>
          </p:cNvPr>
          <p:cNvSpPr txBox="1">
            <a:spLocks/>
          </p:cNvSpPr>
          <p:nvPr/>
        </p:nvSpPr>
        <p:spPr>
          <a:xfrm>
            <a:off x="625154" y="412188"/>
            <a:ext cx="2425957" cy="2256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 the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king.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E40EAB8-8435-70BD-A2FC-A330B5C542CB}"/>
              </a:ext>
            </a:extLst>
          </p:cNvPr>
          <p:cNvSpPr txBox="1">
            <a:spLocks/>
          </p:cNvSpPr>
          <p:nvPr/>
        </p:nvSpPr>
        <p:spPr>
          <a:xfrm>
            <a:off x="597159" y="2491268"/>
            <a:ext cx="3480319" cy="3974840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pleased and asked Queen Esther,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4A3CFFA-9BBB-9A57-BC9F-4C47E37313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46" y="342218"/>
            <a:ext cx="9784702" cy="5508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9D4921-D74C-F529-5225-75DF8C69C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7935" y="-1057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0760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33EEB4-BACE-FB9A-63B7-5877FC2091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346" y="342218"/>
            <a:ext cx="9784702" cy="55080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6C603-F7C3-7AA5-5321-24A56F016652}"/>
              </a:ext>
            </a:extLst>
          </p:cNvPr>
          <p:cNvSpPr txBox="1">
            <a:spLocks/>
          </p:cNvSpPr>
          <p:nvPr/>
        </p:nvSpPr>
        <p:spPr>
          <a:xfrm>
            <a:off x="623195" y="384428"/>
            <a:ext cx="2603240" cy="225636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“What do you want?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A923605-FF2C-D3A9-EDDD-1DBF693624C0}"/>
              </a:ext>
            </a:extLst>
          </p:cNvPr>
          <p:cNvSpPr txBox="1">
            <a:spLocks/>
          </p:cNvSpPr>
          <p:nvPr/>
        </p:nvSpPr>
        <p:spPr>
          <a:xfrm>
            <a:off x="637592" y="3220707"/>
            <a:ext cx="2665444" cy="192979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When?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Where?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2681A58-25D1-7AB4-F5CD-2E28E19B17EE}"/>
              </a:ext>
            </a:extLst>
          </p:cNvPr>
          <p:cNvSpPr txBox="1">
            <a:spLocks/>
          </p:cNvSpPr>
          <p:nvPr/>
        </p:nvSpPr>
        <p:spPr>
          <a:xfrm>
            <a:off x="622042" y="5603121"/>
            <a:ext cx="8005664" cy="1049607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en-US" sz="48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your request?”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8FF9F20-771F-839E-DE15-A825C7469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0572" y="-10201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969976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309512" y="1933447"/>
            <a:ext cx="10171289" cy="348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			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	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ck			r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ban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 </a:t>
            </a:r>
            <a:r>
              <a:rPr lang="en-US" sz="2800" i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(dinner party)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C7EE36-791B-4D33-99DD-A7D4A9EE481B}"/>
              </a:ext>
            </a:extLst>
          </p:cNvPr>
          <p:cNvSpPr txBox="1">
            <a:spLocks/>
          </p:cNvSpPr>
          <p:nvPr/>
        </p:nvSpPr>
        <p:spPr>
          <a:xfrm>
            <a:off x="1524000" y="867747"/>
            <a:ext cx="9144000" cy="9220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New Words to Read</a:t>
            </a:r>
            <a:endParaRPr lang="en-US" sz="5400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1741529-CF83-E85D-BC8C-2C3EE05AED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39272" y="-9828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219995"/>
      </p:ext>
    </p:extLst>
  </p:cSld>
  <p:clrMapOvr>
    <a:masterClrMapping/>
  </p:clrMapOvr>
  <p:transition advClick="0" advTm="2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399" y="360048"/>
            <a:ext cx="6932645" cy="6497952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queen was quiet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then said,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“Come to a banquet.” Then she said,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“Do not kill them. Quick!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Stop that bad plan!”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07C1E9-9961-2C68-7268-353E8F81115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34"/>
          <a:stretch/>
        </p:blipFill>
        <p:spPr bwMode="auto">
          <a:xfrm>
            <a:off x="7856377" y="181637"/>
            <a:ext cx="3853414" cy="65519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91BA2E8-EA7C-B9F3-E49B-1B0A6643DD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48605" y="-9641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22668"/>
      </p:ext>
    </p:extLst>
  </p:cSld>
  <p:clrMapOvr>
    <a:masterClrMapping/>
  </p:clrMapOvr>
  <p:transition advClick="0" advTm="2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8516721" cy="17058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agreed that the Jews should live.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AE2FB5-EC7E-E2DE-D6F9-CED729062C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952" y="438211"/>
            <a:ext cx="5804620" cy="6298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48AAFB-065D-D5B2-2D1B-3CA0A20795D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15228"/>
          <a:stretch/>
        </p:blipFill>
        <p:spPr bwMode="auto">
          <a:xfrm>
            <a:off x="835472" y="2789854"/>
            <a:ext cx="5644965" cy="41345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583E99F-6409-77D8-D66E-C7E77195F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7894" y="-10854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785787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230" y="392390"/>
            <a:ext cx="10769491" cy="1705859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the Jews had a big banquet. Why?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ECF3B4-FF59-9E2D-04FA-7035B868217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178" y="1382419"/>
            <a:ext cx="9527822" cy="5362654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E72B917-F971-5179-0563-53F64D894A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9110" y="-945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880452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808" y="347234"/>
            <a:ext cx="10696858" cy="3637743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safe and they still have banquets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E57C0C-7AD1-F9BB-534A-3807E9E551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20712" y="406321"/>
            <a:ext cx="10385778" cy="62257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82D71C5-BDB4-39AB-7D32-E8A8901FE0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47184" y="-878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84390"/>
      </p:ext>
    </p:extLst>
  </p:cSld>
  <p:clrMapOvr>
    <a:masterClrMapping/>
  </p:clrMapOvr>
  <p:transition advClick="0" advTm="1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0587" y="2164702"/>
            <a:ext cx="4030825" cy="144251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6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44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D6706C-599A-4184-9597-CE1107B91C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3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-10159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3592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7">
            <a:extLst>
              <a:ext uri="{FF2B5EF4-FFF2-40B4-BE49-F238E27FC236}">
                <a16:creationId xmlns:a16="http://schemas.microsoft.com/office/drawing/2014/main" id="{B99D8B90-A371-462E-9D78-0061953FD2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1956" y="1427956"/>
            <a:ext cx="8828087" cy="4002087"/>
          </a:xfrm>
          <a:solidFill>
            <a:schemeClr val="bg1"/>
          </a:solidFill>
        </p:spPr>
        <p:txBody>
          <a:bodyPr>
            <a:normAutofit/>
          </a:bodyPr>
          <a:lstStyle/>
          <a:p>
            <a:pPr eaLnBrk="1" hangingPunct="1"/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1.9 Story Without </a:t>
            </a:r>
            <a:r>
              <a:rPr lang="en-US" altLang="en-US" sz="4400" dirty="0">
                <a:latin typeface="Microsoft New Tai Lue" panose="020B0502040204020203" pitchFamily="34" charset="0"/>
                <a:ea typeface="Calibri" panose="020F0502020204030204" pitchFamily="34" charset="0"/>
                <a:cs typeface="Microsoft New Tai Lue" panose="020B0502040204020203" pitchFamily="34" charset="0"/>
              </a:rPr>
              <a:t>I</a:t>
            </a:r>
            <a:r>
              <a:rPr lang="en-US" altLang="en-US" sz="44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llustrations</a:t>
            </a:r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endParaRPr lang="en-US" altLang="en-US" sz="4400" b="1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Why Did the </a:t>
            </a:r>
          </a:p>
          <a:p>
            <a:pPr eaLnBrk="1" hangingPunct="1"/>
            <a:r>
              <a:rPr lang="en-US" altLang="en-US" sz="60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Queen Quit?</a:t>
            </a:r>
          </a:p>
          <a:p>
            <a:pPr eaLnBrk="1" hangingPunct="1"/>
            <a:r>
              <a:rPr lang="en-US" altLang="en-US" sz="36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Esther 1-10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3926F7-6D1A-E75A-8DCD-3FC163A0DA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5845" y="-83198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gave a banquet,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is a big meal with friends.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wanted to show off his beautiful queen.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 queen did not want to come.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347DD71-9B39-CBAC-040A-CFB202E80D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44956" y="-831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807349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10239408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got mad and said,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“That queen must quit!”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had a contest for a new queen.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will be the next queen?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one? That was the quest.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0E1C74A-0742-ECCA-68DE-4002AED198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2580" y="-10574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320138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quest is a search.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found beautiful, quiet Esther.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 did he pick? Esther! Why?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She was a quiet queen.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4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6B4FDE7-601C-C1DD-60C9-ED7031D540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21829" y="-10559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504310"/>
      </p:ext>
    </p:extLst>
  </p:cSld>
  <p:clrMapOvr>
    <a:masterClrMapping/>
  </p:clrMapOvr>
  <p:transition advClick="0" advTm="1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gave another banquet.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 was for Esther.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one day, the king got mad again and yelled, “I will kill them!”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What??? Who? Who will he kill?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6CFC172-F1D7-BAC4-05C0-CC5372C774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32580" y="-87863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9501"/>
      </p:ext>
    </p:extLst>
  </p:cSld>
  <p:clrMapOvr>
    <a:masterClrMapping/>
  </p:clrMapOvr>
  <p:transition advClick="0" advTm="2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235200" y="2406899"/>
            <a:ext cx="8207023" cy="10797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	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		</a:t>
            </a:r>
            <a:r>
              <a:rPr lang="en-US" sz="4800" b="1" dirty="0">
                <a:solidFill>
                  <a:srgbClr val="00B0F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</a:t>
            </a: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8C49510-E208-EE37-2BD2-8E65BFD90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968" y="-9828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365230"/>
      </p:ext>
    </p:extLst>
  </p:cSld>
  <p:clrMapOvr>
    <a:masterClrMapping/>
  </p:clrMapOvr>
  <p:transition advClick="0" advTm="1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Jews, Queen Esther’s people,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ones who loved God.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queen had a big banquet. Why? For who? For the king.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en-US" sz="4000" dirty="0"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286284C-434F-8D3F-326E-18B8EAE8DD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544.897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96678" y="-1083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47958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991052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was pleased and asked Queen Esther,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“What do you want? When? Where? What is your request?”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queen was quiet but then said,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4517041-486B-6B0F-AC96-21629290EC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35216" y="-10388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680271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“Come to a banquet.”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Then she said, “Do not kill them. Quick! Stop that bad plan!”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agreed that the Jews should live.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56E691C-F3BE-C3F3-7F74-2694C9F08A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7894" y="-11492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9598"/>
      </p:ext>
    </p:extLst>
  </p:cSld>
  <p:clrMapOvr>
    <a:masterClrMapping/>
  </p:clrMapOvr>
  <p:transition advClick="0" advTm="1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9792" y="970693"/>
            <a:ext cx="9783865" cy="5259778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Now the Jews had a big banquet. Why?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They were safe </a:t>
            </a:r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r>
              <a:rPr lang="en-US" sz="40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they still have banquets today.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FB379A-3C57-2184-FA24-FD5227B5EA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51240" y="-1066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71231"/>
      </p:ext>
    </p:extLst>
  </p:cSld>
  <p:clrMapOvr>
    <a:masterClrMapping/>
  </p:clrMapOvr>
  <p:transition advClick="0" advTm="1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9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7080" y="2426653"/>
            <a:ext cx="5577840" cy="2004695"/>
          </a:xfrm>
        </p:spPr>
        <p:txBody>
          <a:bodyPr anchor="ctr" anchorCtr="1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96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End</a:t>
            </a:r>
            <a:endParaRPr lang="en-US" sz="9600" b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B570921-7C28-4ECB-9B21-1E9668C1B4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-102532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012286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E4052C0-720A-4E75-B79C-23E2D69DB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8242" y="1349858"/>
            <a:ext cx="9315516" cy="3946042"/>
          </a:xfrm>
        </p:spPr>
        <p:txBody>
          <a:bodyPr anchor="ctr" anchorCtr="1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endParaRPr lang="en-US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Story: 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Carol Hale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Illustrations: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Microsoft New Tai Lue" panose="020B0502040204020203" pitchFamily="34" charset="0"/>
                <a:cs typeface="Microsoft New Tai Lue" panose="020B0502040204020203" pitchFamily="34" charset="0"/>
              </a:rPr>
              <a:t>I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van </a:t>
            </a:r>
            <a:r>
              <a:rPr lang="en-US" dirty="0" err="1">
                <a:latin typeface="Century Gothic" panose="020B0502020202020204" pitchFamily="34" charset="0"/>
                <a:cs typeface="Times New Roman" panose="02020603050405020304" pitchFamily="18" charset="0"/>
              </a:rPr>
              <a:t>Mader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Power Point arrangements</a:t>
            </a: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</a:rPr>
              <a:t>: Steve March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www.EasyReadEnglish.com</a:t>
            </a: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en-US" dirty="0">
                <a:latin typeface="Century Gothic" panose="020B0502020202020204" pitchFamily="34" charset="0"/>
                <a:cs typeface="Times New Roman" panose="02020603050405020304" pitchFamily="18" charset="0"/>
                <a:hlinkClick r:id="rId2"/>
              </a:rPr>
              <a:t>www.EZReadEnglish.org/lower-levels</a:t>
            </a:r>
            <a:endParaRPr lang="en-US" dirty="0"/>
          </a:p>
          <a:p>
            <a:pPr marL="0" indent="0" algn="ctr">
              <a:lnSpc>
                <a:spcPct val="100000"/>
              </a:lnSpc>
              <a:buNone/>
            </a:pPr>
            <a:endParaRPr lang="en-US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242347"/>
      </p:ext>
    </p:extLst>
  </p:cSld>
  <p:clrMapOvr>
    <a:masterClrMapping/>
  </p:clrMapOvr>
  <p:transition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92" descr="P134TB501#y1">
            <a:extLst>
              <a:ext uri="{FF2B5EF4-FFF2-40B4-BE49-F238E27FC236}">
                <a16:creationId xmlns:a16="http://schemas.microsoft.com/office/drawing/2014/main" id="{8EE1D50D-9958-1E30-FBC5-454F9225C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222" y="2780202"/>
            <a:ext cx="1524000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 err="1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P133#y1">
            <a:extLst>
              <a:ext uri="{FF2B5EF4-FFF2-40B4-BE49-F238E27FC236}">
                <a16:creationId xmlns:a16="http://schemas.microsoft.com/office/drawing/2014/main" id="{A977427E-E287-3B2B-33DA-88A131468E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073" y="2660187"/>
            <a:ext cx="1960245" cy="1683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P135#y1">
            <a:extLst>
              <a:ext uri="{FF2B5EF4-FFF2-40B4-BE49-F238E27FC236}">
                <a16:creationId xmlns:a16="http://schemas.microsoft.com/office/drawing/2014/main" id="{D41D9E63-7690-83BA-ED74-C31934C3C9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700" y="2968797"/>
            <a:ext cx="1784350" cy="1374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 Box 1392" descr="P134TB501#y1">
            <a:extLst>
              <a:ext uri="{FF2B5EF4-FFF2-40B4-BE49-F238E27FC236}">
                <a16:creationId xmlns:a16="http://schemas.microsoft.com/office/drawing/2014/main" id="{4997556A-BE13-0846-3829-E86C0A24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1036" y="2780202"/>
            <a:ext cx="3845335" cy="1104900"/>
          </a:xfrm>
          <a:prstGeom prst="rect">
            <a:avLst/>
          </a:prstGeom>
          <a:noFill/>
          <a:ln w="9525" cap="flat" cmpd="sng" algn="ctr">
            <a:solidFill>
              <a:prstClr val="black">
                <a:alpha val="0"/>
              </a:prst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72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monk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040523-0018-038D-363B-8CC4FEDE1C7E}"/>
              </a:ext>
            </a:extLst>
          </p:cNvPr>
          <p:cNvSpPr txBox="1"/>
          <p:nvPr/>
        </p:nvSpPr>
        <p:spPr>
          <a:xfrm>
            <a:off x="675899" y="1591099"/>
            <a:ext cx="1104096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Designed to help new, struggling, and especially dyslexic learners,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is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broken up into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and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. 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Both tools use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illustrated patterns that mimic the shapes of the letters to give your students one more sense to link the phonetic sound of the letters.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18B344-D8E9-E44D-ED10-A418E75EDB8E}"/>
              </a:ext>
            </a:extLst>
          </p:cNvPr>
          <p:cNvSpPr txBox="1"/>
          <p:nvPr/>
        </p:nvSpPr>
        <p:spPr>
          <a:xfrm>
            <a:off x="675900" y="683578"/>
            <a:ext cx="110409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Another important teaching tool…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b="1" i="1" u="sng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sz="32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   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(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</a:t>
            </a:r>
            <a:r>
              <a:rPr lang="en-US" sz="1800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ABFD0A-F5F8-F87E-6DCD-DA86FE756761}"/>
              </a:ext>
            </a:extLst>
          </p:cNvPr>
          <p:cNvSpPr txBox="1"/>
          <p:nvPr/>
        </p:nvSpPr>
        <p:spPr>
          <a:xfrm>
            <a:off x="675899" y="5368234"/>
            <a:ext cx="1052998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You can procure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Laughing Letters </a:t>
            </a:r>
            <a:r>
              <a:rPr lang="en-US" sz="1800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or </a:t>
            </a:r>
            <a:r>
              <a:rPr lang="en-US" sz="1800" b="1" i="1" dirty="0">
                <a:effectLst/>
                <a:latin typeface="Century Gothic" panose="020B0502020202020204" pitchFamily="34" charset="0"/>
                <a:ea typeface="Times New Roman" panose="02020603050405020304" pitchFamily="18" charset="0"/>
              </a:rPr>
              <a:t>Funny Phonograms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through our website.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i="1" dirty="0">
                <a:latin typeface="Century Gothic" panose="020B0502020202020204" pitchFamily="34" charset="0"/>
                <a:ea typeface="Times New Roman" panose="02020603050405020304" pitchFamily="18" charset="0"/>
                <a:hlinkClick r:id="rId4"/>
              </a:rPr>
              <a:t>https://www.easybreezyreading.com/curriculum</a:t>
            </a:r>
            <a:endParaRPr lang="en-US" i="1" dirty="0">
              <a:latin typeface="Century Gothic" panose="020B0502020202020204" pitchFamily="34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9FE0AE-879D-28C1-6BA9-FD3C929EA3CF}"/>
              </a:ext>
            </a:extLst>
          </p:cNvPr>
          <p:cNvSpPr txBox="1"/>
          <p:nvPr/>
        </p:nvSpPr>
        <p:spPr>
          <a:xfrm>
            <a:off x="675899" y="4388141"/>
            <a:ext cx="10529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Our scope and sequence matches Easy Read English Lower Levels. Progressing through the </a:t>
            </a:r>
            <a:r>
              <a:rPr lang="en-US" b="1" i="1" u="sng" dirty="0">
                <a:latin typeface="Century Gothic" panose="020B0502020202020204" pitchFamily="34" charset="0"/>
                <a:ea typeface="Times New Roman" panose="02020603050405020304" pitchFamily="18" charset="0"/>
              </a:rPr>
              <a:t>Easy Breezy Reading</a:t>
            </a:r>
            <a:r>
              <a:rPr lang="en-US" dirty="0">
                <a:latin typeface="Century Gothic" panose="020B0502020202020204" pitchFamily="34" charset="0"/>
                <a:ea typeface="Times New Roman" panose="02020603050405020304" pitchFamily="18" charset="0"/>
              </a:rPr>
              <a:t> curriculum is sure to accelerate your students’ comprehension of the written English language. </a:t>
            </a:r>
          </a:p>
        </p:txBody>
      </p:sp>
    </p:spTree>
    <p:extLst>
      <p:ext uri="{BB962C8B-B14F-4D97-AF65-F5344CB8AC3E}">
        <p14:creationId xmlns:p14="http://schemas.microsoft.com/office/powerpoint/2010/main" val="3017565687"/>
      </p:ext>
    </p:extLst>
  </p:cSld>
  <p:clrMapOvr>
    <a:masterClrMapping/>
  </p:clrMapOvr>
  <p:transition advClick="0" advTm="4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636D779-C932-45E9-803F-F808FFC248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60000" y="812517"/>
            <a:ext cx="9144000" cy="922051"/>
          </a:xfrm>
        </p:spPr>
        <p:txBody>
          <a:bodyPr>
            <a:noAutofit/>
          </a:bodyPr>
          <a:lstStyle/>
          <a:p>
            <a:r>
              <a:rPr lang="en-US" sz="5400" b="1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Sight</a:t>
            </a:r>
            <a:r>
              <a:rPr lang="en-US" sz="54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Words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F04668-F9EA-3316-716A-E80F630E9BBB}"/>
              </a:ext>
            </a:extLst>
          </p:cNvPr>
          <p:cNvSpPr txBox="1"/>
          <p:nvPr/>
        </p:nvSpPr>
        <p:spPr>
          <a:xfrm>
            <a:off x="1385425" y="2916623"/>
            <a:ext cx="9675844" cy="841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b="1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sther		for			sh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4800" b="1" dirty="0">
                <a:solidFill>
                  <a:srgbClr val="00B05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4800" b="1" dirty="0">
                <a:solidFill>
                  <a:srgbClr val="00B05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endParaRPr lang="en-US" sz="4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09AE607-26F7-86EB-2A4A-492B258AC4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80.521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7265" y="-10652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00250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2175204" y="2708241"/>
            <a:ext cx="8052529" cy="16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		come			said</a:t>
            </a:r>
            <a:endParaRPr lang="en-US" sz="4800" dirty="0">
              <a:solidFill>
                <a:srgbClr val="FF0000"/>
              </a:solidFill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n-US" sz="4800" dirty="0">
                <a:solidFill>
                  <a:srgbClr val="FF0000"/>
                </a:solidFill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	</a:t>
            </a: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			do</a:t>
            </a:r>
            <a:r>
              <a:rPr lang="en-US" sz="4800" dirty="0"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F58D1C-D647-463A-80FF-53DA894742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2635" y="647754"/>
            <a:ext cx="4766730" cy="1447367"/>
          </a:xfrm>
        </p:spPr>
        <p:txBody>
          <a:bodyPr/>
          <a:lstStyle/>
          <a:p>
            <a:pPr eaLnBrk="1" hangingPunct="1"/>
            <a:r>
              <a:rPr lang="en-US" altLang="en-US" sz="5400" b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Rule Breakers</a:t>
            </a:r>
            <a:br>
              <a:rPr lang="en-US" altLang="en-US" sz="4400" b="1" dirty="0">
                <a:latin typeface="Century Gothic" panose="020B0502020202020204" pitchFamily="34" charset="0"/>
                <a:cs typeface="Times New Roman" panose="02020603050405020304" pitchFamily="18" charset="0"/>
              </a:rPr>
            </a:br>
            <a:r>
              <a:rPr lang="en-US" altLang="en-US" sz="3200" i="1" dirty="0">
                <a:latin typeface="Century Gothic" panose="020B0502020202020204" pitchFamily="34" charset="0"/>
                <a:cs typeface="Times New Roman" panose="02020603050405020304" pitchFamily="18" charset="0"/>
              </a:rPr>
              <a:t>(Read and Spell)</a:t>
            </a:r>
            <a:endParaRPr lang="en-US" altLang="en-US" sz="4400" i="1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3A430F8-E144-DD73-B80E-48030EBD64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97894" y="-1038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8917"/>
      </p:ext>
    </p:extLst>
  </p:cSld>
  <p:clrMapOvr>
    <a:masterClrMapping/>
  </p:clrMapOvr>
  <p:transition advClick="0" advTm="50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7C8CC70-E8B0-4BBA-9D73-AFB9945FCF11}"/>
              </a:ext>
            </a:extLst>
          </p:cNvPr>
          <p:cNvSpPr txBox="1"/>
          <p:nvPr/>
        </p:nvSpPr>
        <p:spPr>
          <a:xfrm>
            <a:off x="1565605" y="2685663"/>
            <a:ext cx="9392817" cy="16119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800" dirty="0">
                <a:solidFill>
                  <a:srgbClr val="FF000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			what			want     where		one</a:t>
            </a:r>
            <a:endParaRPr lang="en-US" sz="4800" dirty="0">
              <a:effectLst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4C94BF1-3336-1723-7337-8D6ED2D6FF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45967" y="-10185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33284"/>
      </p:ext>
    </p:extLst>
  </p:cSld>
  <p:clrMapOvr>
    <a:masterClrMapping/>
  </p:clrMapOvr>
  <p:transition advClick="0" advTm="41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D5A562-0830-F0AD-677A-127FD31CE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908" y="838280"/>
            <a:ext cx="10645423" cy="60197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94D0A9-CA2C-454B-B5F0-D39090A42E71}"/>
              </a:ext>
            </a:extLst>
          </p:cNvPr>
          <p:cNvSpPr txBox="1"/>
          <p:nvPr/>
        </p:nvSpPr>
        <p:spPr>
          <a:xfrm>
            <a:off x="465139" y="169926"/>
            <a:ext cx="11638386" cy="83099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1.9  </a:t>
            </a:r>
            <a:r>
              <a:rPr lang="en-US" sz="48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Why Did The Queen Quit?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FC9D85-78AD-8048-3BB6-8D19BFF94FFC}"/>
              </a:ext>
            </a:extLst>
          </p:cNvPr>
          <p:cNvSpPr txBox="1"/>
          <p:nvPr/>
        </p:nvSpPr>
        <p:spPr>
          <a:xfrm>
            <a:off x="476428" y="1327431"/>
            <a:ext cx="1718225" cy="120032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I Read,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You Read </a:t>
            </a:r>
          </a:p>
          <a:p>
            <a:pPr marL="0" marR="0">
              <a:spcBef>
                <a:spcPts val="0"/>
              </a:spcBef>
            </a:pPr>
            <a:r>
              <a:rPr lang="en-US" sz="2400" b="1" i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Bible Story</a:t>
            </a:r>
            <a:endParaRPr lang="en-US" b="1" i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319DB-13CD-9BCC-C847-BCD8C514AA15}"/>
              </a:ext>
            </a:extLst>
          </p:cNvPr>
          <p:cNvSpPr txBox="1"/>
          <p:nvPr/>
        </p:nvSpPr>
        <p:spPr>
          <a:xfrm>
            <a:off x="480008" y="2985588"/>
            <a:ext cx="297439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Story of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King Xerxes,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Queen Vashti, and Queen Esther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Esther 1-10 </a:t>
            </a:r>
          </a:p>
          <a:p>
            <a:pPr marL="0" marR="0">
              <a:spcBef>
                <a:spcPts val="0"/>
              </a:spcBef>
            </a:pPr>
            <a:r>
              <a:rPr lang="en-US" sz="22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2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qu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), (</a:t>
            </a:r>
            <a:r>
              <a:rPr lang="en-US" sz="2000" b="1" dirty="0" err="1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wh</a:t>
            </a:r>
            <a:r>
              <a:rPr lang="en-US" sz="2000" b="1" dirty="0">
                <a:effectLst>
                  <a:glow rad="127000">
                    <a:srgbClr val="F5F8F8"/>
                  </a:glow>
                </a:effectLst>
                <a:latin typeface="Century Gothic" panose="020B0502020202020204" pitchFamily="34" charset="0"/>
                <a:cs typeface="Times New Roman" panose="02020603050405020304" pitchFamily="18" charset="0"/>
              </a:rPr>
              <a:t>)</a:t>
            </a:r>
            <a:endParaRPr lang="en-US" b="1" dirty="0">
              <a:effectLst>
                <a:glow rad="127000">
                  <a:srgbClr val="F5F8F8"/>
                </a:glow>
              </a:effectLst>
              <a:latin typeface="Century Gothic" panose="020B0502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81033E-6046-1936-41C9-BC29D5A038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11281" y="-107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555388"/>
      </p:ext>
    </p:extLst>
  </p:cSld>
  <p:clrMapOvr>
    <a:masterClrMapping/>
  </p:clrMapOvr>
  <p:transition advClick="0" advTm="3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B8C680-775C-23AD-4A08-F0AD6E8FBAF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34" r="6756"/>
          <a:stretch/>
        </p:blipFill>
        <p:spPr bwMode="auto">
          <a:xfrm flipH="1">
            <a:off x="5854700" y="146940"/>
            <a:ext cx="4993922" cy="6632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1057" y="458843"/>
            <a:ext cx="4825890" cy="3478675"/>
          </a:xfrm>
          <a:solidFill>
            <a:schemeClr val="bg1"/>
          </a:solidFill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gave a banquet, which is a big meal with friends.</a:t>
            </a:r>
            <a:endParaRPr lang="en-US" sz="32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482372-A0CE-035E-AEA9-7375862E85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25886" y="-9175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798084"/>
      </p:ext>
    </p:extLst>
  </p:cSld>
  <p:clrMapOvr>
    <a:masterClrMapping/>
  </p:clrMapOvr>
  <p:transition advClick="0" advTm="1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9E1B64A-57AE-176F-ACDA-D0BF16B866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81"/>
          <a:stretch/>
        </p:blipFill>
        <p:spPr bwMode="auto">
          <a:xfrm flipH="1">
            <a:off x="6718030" y="0"/>
            <a:ext cx="4631017" cy="680341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58C9BD-CF1C-42CC-93A4-7641316B4B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22" y="379872"/>
            <a:ext cx="5982656" cy="5083950"/>
          </a:xfrm>
          <a:noFill/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king wanted to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show off his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beautiful queen.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4800" b="1" dirty="0">
              <a:latin typeface="Century Gothic" panose="020B0502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4800" b="1" dirty="0"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 the queen did not want to come.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404AA16-AE5F-7886-65A9-59A9C1E59C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67266" y="-10745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79276"/>
      </p:ext>
    </p:extLst>
  </p:cSld>
  <p:clrMapOvr>
    <a:masterClrMapping/>
  </p:clrMapOvr>
  <p:transition advClick="0" advTm="19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20394</TotalTime>
  <Words>837</Words>
  <Application>Microsoft Office PowerPoint</Application>
  <PresentationFormat>Widescreen</PresentationFormat>
  <Paragraphs>141</Paragraphs>
  <Slides>36</Slides>
  <Notes>16</Notes>
  <HiddenSlides>0</HiddenSlides>
  <MMClips>34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Arial</vt:lpstr>
      <vt:lpstr>Calibri</vt:lpstr>
      <vt:lpstr>Calibri Light</vt:lpstr>
      <vt:lpstr>Century Gothic</vt:lpstr>
      <vt:lpstr>Microsoft New Tai Lue</vt:lpstr>
      <vt:lpstr>Times New Roman</vt:lpstr>
      <vt:lpstr>Office Theme</vt:lpstr>
      <vt:lpstr>PowerPoint Presentation</vt:lpstr>
      <vt:lpstr>PowerPoint Presentation</vt:lpstr>
      <vt:lpstr>PowerPoint Presentation</vt:lpstr>
      <vt:lpstr>Sight Words</vt:lpstr>
      <vt:lpstr>Rule Breakers (Read and Spell)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Carol Hale</dc:creator>
  <cp:lastModifiedBy>Steve March</cp:lastModifiedBy>
  <cp:revision>147</cp:revision>
  <dcterms:created xsi:type="dcterms:W3CDTF">2020-11-12T04:52:47Z</dcterms:created>
  <dcterms:modified xsi:type="dcterms:W3CDTF">2022-10-04T15:28:50Z</dcterms:modified>
</cp:coreProperties>
</file>