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38" r:id="rId5"/>
    <p:sldId id="339" r:id="rId6"/>
    <p:sldId id="340" r:id="rId7"/>
    <p:sldId id="343" r:id="rId8"/>
    <p:sldId id="341" r:id="rId9"/>
    <p:sldId id="300" r:id="rId10"/>
    <p:sldId id="306" r:id="rId11"/>
    <p:sldId id="337" r:id="rId12"/>
    <p:sldId id="342" r:id="rId13"/>
    <p:sldId id="336" r:id="rId14"/>
    <p:sldId id="329" r:id="rId15"/>
    <p:sldId id="335" r:id="rId16"/>
    <p:sldId id="334" r:id="rId17"/>
    <p:sldId id="344" r:id="rId18"/>
    <p:sldId id="345" r:id="rId19"/>
    <p:sldId id="346" r:id="rId20"/>
    <p:sldId id="349" r:id="rId21"/>
    <p:sldId id="348" r:id="rId22"/>
    <p:sldId id="350" r:id="rId23"/>
    <p:sldId id="351" r:id="rId24"/>
    <p:sldId id="352" r:id="rId25"/>
    <p:sldId id="353" r:id="rId26"/>
    <p:sldId id="354" r:id="rId27"/>
    <p:sldId id="368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FF40FF"/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9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08118-E879-E44C-9D9F-8BFAB888A3DB}"/>
              </a:ext>
            </a:extLst>
          </p:cNvPr>
          <p:cNvSpPr txBox="1"/>
          <p:nvPr/>
        </p:nvSpPr>
        <p:spPr>
          <a:xfrm>
            <a:off x="3909401" y="746786"/>
            <a:ext cx="481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24. The Lost Son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45860" y="2121241"/>
            <a:ext cx="4975411" cy="1834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pic>
        <p:nvPicPr>
          <p:cNvPr id="15" name="Picture 14" descr="TheLostSon">
            <a:extLst>
              <a:ext uri="{FF2B5EF4-FFF2-40B4-BE49-F238E27FC236}">
                <a16:creationId xmlns:a16="http://schemas.microsoft.com/office/drawing/2014/main" id="{68342C91-2B3D-4AC1-9F6A-EA99068EF4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r="2237" b="7626"/>
          <a:stretch>
            <a:fillRect/>
          </a:stretch>
        </p:blipFill>
        <p:spPr bwMode="auto">
          <a:xfrm>
            <a:off x="880473" y="2071749"/>
            <a:ext cx="2676765" cy="32027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A2916F-5C33-4B24-8D6A-ADBE84C41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6600" y="-1251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7" grpId="0" animBg="1"/>
      <p:bldP spid="2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3C885-FDC5-4C6E-AB5A-E9252F7C215F}"/>
              </a:ext>
            </a:extLst>
          </p:cNvPr>
          <p:cNvSpPr/>
          <p:nvPr/>
        </p:nvSpPr>
        <p:spPr>
          <a:xfrm>
            <a:off x="758284" y="2380451"/>
            <a:ext cx="2228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sons.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0A56B-7023-40D1-86EB-217792C4BCAC}"/>
              </a:ext>
            </a:extLst>
          </p:cNvPr>
          <p:cNvSpPr/>
          <p:nvPr/>
        </p:nvSpPr>
        <p:spPr>
          <a:xfrm>
            <a:off x="758284" y="1403303"/>
            <a:ext cx="6577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said, “A certain man had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5BA0FB-7197-4A84-AB6A-E0232CCD5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6779" y="-1079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807431-E30E-4465-BFB2-3258E5102C64}"/>
              </a:ext>
            </a:extLst>
          </p:cNvPr>
          <p:cNvSpPr/>
          <p:nvPr/>
        </p:nvSpPr>
        <p:spPr>
          <a:xfrm>
            <a:off x="733787" y="1688523"/>
            <a:ext cx="7854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younger of them said 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AB9E59-C8A1-4112-921D-A912E0EC1BED}"/>
              </a:ext>
            </a:extLst>
          </p:cNvPr>
          <p:cNvSpPr/>
          <p:nvPr/>
        </p:nvSpPr>
        <p:spPr>
          <a:xfrm>
            <a:off x="733787" y="2786180"/>
            <a:ext cx="233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father,</a:t>
            </a:r>
            <a:endParaRPr lang="en-US" sz="36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FE36D3-1787-42B2-BB79-182CF11A1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8480" y="-1249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95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60B60-4250-468C-AC49-5875878A86E2}"/>
              </a:ext>
            </a:extLst>
          </p:cNvPr>
          <p:cNvSpPr/>
          <p:nvPr/>
        </p:nvSpPr>
        <p:spPr>
          <a:xfrm>
            <a:off x="875303" y="1543470"/>
            <a:ext cx="765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‘Father, give me my share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87991-A29E-4E3F-B11F-B81DFA984060}"/>
              </a:ext>
            </a:extLst>
          </p:cNvPr>
          <p:cNvSpPr/>
          <p:nvPr/>
        </p:nvSpPr>
        <p:spPr>
          <a:xfrm>
            <a:off x="875303" y="2705570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of your property.’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A8A7D4-D041-4BB7-9B60-3AE0C6AF4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1965" y="-1316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61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E6F1F-85FC-4B48-A1CE-1FF2A2EA4309}"/>
              </a:ext>
            </a:extLst>
          </p:cNvPr>
          <p:cNvSpPr/>
          <p:nvPr/>
        </p:nvSpPr>
        <p:spPr>
          <a:xfrm>
            <a:off x="1013865" y="1330305"/>
            <a:ext cx="6316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So, he divided his </a:t>
            </a:r>
            <a:r>
              <a:rPr lang="en-US" sz="3600" u="sng" dirty="0">
                <a:latin typeface="Century Gothic" panose="020B0502020202020204" pitchFamily="34" charset="0"/>
              </a:rPr>
              <a:t>livelihood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7B7F9-F116-4590-AC19-12472A6DA42A}"/>
              </a:ext>
            </a:extLst>
          </p:cNvPr>
          <p:cNvSpPr/>
          <p:nvPr/>
        </p:nvSpPr>
        <p:spPr>
          <a:xfrm>
            <a:off x="1013865" y="2449349"/>
            <a:ext cx="364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between them.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1C6C2B-9F91-4F8E-BB13-A6E6BEFBC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3176996" y="-973238"/>
            <a:ext cx="628649" cy="6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74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97D35-B40E-47D3-A3F3-6B5B274B765B}"/>
              </a:ext>
            </a:extLst>
          </p:cNvPr>
          <p:cNvSpPr/>
          <p:nvPr/>
        </p:nvSpPr>
        <p:spPr>
          <a:xfrm>
            <a:off x="829328" y="1156269"/>
            <a:ext cx="7749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Not many days after, the younger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641988-BB1E-42B7-B544-1FDA8A14801B}"/>
              </a:ext>
            </a:extLst>
          </p:cNvPr>
          <p:cNvSpPr/>
          <p:nvPr/>
        </p:nvSpPr>
        <p:spPr>
          <a:xfrm>
            <a:off x="829328" y="2344718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son gathered all of this together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C839D-016D-4DA5-93C0-E652178F3A1F}"/>
              </a:ext>
            </a:extLst>
          </p:cNvPr>
          <p:cNvSpPr/>
          <p:nvPr/>
        </p:nvSpPr>
        <p:spPr>
          <a:xfrm>
            <a:off x="829328" y="3533167"/>
            <a:ext cx="7202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traveled into a far country.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C86464-359A-4770-9ED2-47272D32E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6858" y="-1104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74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1AE810-8348-45A6-9877-0EDF33A17E1A}"/>
              </a:ext>
            </a:extLst>
          </p:cNvPr>
          <p:cNvSpPr/>
          <p:nvPr/>
        </p:nvSpPr>
        <p:spPr>
          <a:xfrm>
            <a:off x="951203" y="1376916"/>
            <a:ext cx="6617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 he wasted his property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881C1-A5C0-41BD-A862-8EDB5E0EB6C2}"/>
              </a:ext>
            </a:extLst>
          </p:cNvPr>
          <p:cNvSpPr/>
          <p:nvPr/>
        </p:nvSpPr>
        <p:spPr>
          <a:xfrm>
            <a:off x="951203" y="2451455"/>
            <a:ext cx="4068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riotous living.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BE6C15-D5CF-49FD-92B7-BCF16686E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492" y="-1155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676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had spent all of it,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 arose a severe </a:t>
            </a:r>
            <a:r>
              <a:rPr lang="en-US" sz="3600" u="sng" dirty="0">
                <a:latin typeface="Century Gothic" panose="020B0502020202020204" pitchFamily="34" charset="0"/>
              </a:rPr>
              <a:t>famine</a:t>
            </a:r>
            <a:endParaRPr lang="en-US" sz="3600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3563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that country,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679DE4-F68E-4D99-B76D-79B9C328E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0731" y="-12224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182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86883" y="2011689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he began to be in need.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951D63-EFB2-4402-A646-020EA0CBF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492" y="-10175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04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826064" y="-951903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went and joined himself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one of the citizens of that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2020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country,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4C49A-FEF3-4E81-AE66-3E4FBE572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6309" y="-996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10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586479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he sent him into his fields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662681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feed the pigs.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EF3D9A-E280-4D10-9FFE-B692A0F6C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66309" y="-964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77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0040" y="-139814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wanted to fill his belly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5" y="2372752"/>
            <a:ext cx="7906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the husks that the pigs ate,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6011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no one gave him any.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1713A2-B1DB-4ABC-BA49-4A1177EE5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34" y="-1298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66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when he came to himself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4716A2-56E2-4607-B00A-513EE5F69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6857" y="-1216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962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‘How many hired servants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of my father’s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110C74-1285-4B99-8738-A845C73AB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9110" y="-1177665"/>
            <a:ext cx="609600" cy="6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870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have bread enough to spare,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I’m dying with hunger!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E31618-DC9C-4313-ACCA-861A98EE9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5052" y="-986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28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will get up and go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my father, and will tell him,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78AF4B-9ADA-41E4-9A85-986A40BBC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4606" y="-1129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24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479825" y="1050901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“Father, I have sinned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497514" y="2204204"/>
            <a:ext cx="4074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against heaven,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4188778" y="2204203"/>
            <a:ext cx="397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in your sight.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EDAB79-E186-4DE1-9424-2CE16D53C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3611" y="-942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10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am no more worthy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be called your son.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F66B6-1A2B-4244-A94B-EFD4D8E44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4423" y="-967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003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Make me as 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of your hired servants.”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022FA9-2A14-4F83-90BA-B652FBCE66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8480" y="-1091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58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811129" y="1134905"/>
            <a:ext cx="2528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“He arose,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3339547" y="1145624"/>
            <a:ext cx="547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came to his father.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AD2F32-9EF6-44F9-A5B9-2843F097D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2470" y="-905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9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while he was still far off,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his father saw him,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7842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was moved with </a:t>
            </a:r>
            <a:r>
              <a:rPr lang="en-US" sz="3600" u="sng" dirty="0">
                <a:latin typeface="Century Gothic" panose="020B0502020202020204" pitchFamily="34" charset="0"/>
              </a:rPr>
              <a:t>compassion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110940-8070-4E6B-B674-8161353EF5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3977" y="-1235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9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livelihood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346" y="290749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way a person earns money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495947" y="2054569"/>
            <a:ext cx="4421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L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V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l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h</a:t>
            </a:r>
            <a:r>
              <a:rPr lang="en-US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oo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530F56-921E-401F-A959-3BD22EA91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747" y="-1169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238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734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he ran, and fell on his neck,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kissed him.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E75903-0808-4289-BA1B-9FDC98220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2171" y="-1216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son said to him, ‘Father,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have sinned against heaven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397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in your sight.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2D9BD0-E8EE-46A8-BF69-46BA85E2D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9643" y="-1791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8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am no longer worthy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be called your son.’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8E8DE7-3918-41A5-8B3F-417776DF8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0549" y="-824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499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36700" y="1296550"/>
            <a:ext cx="7805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“But the father said to his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605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servants, ‘Bring out the best robe,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put it on him.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0722F5-F18A-4E03-B201-3DE2839CC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0451" y="-996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0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Put a ring on his hand,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sandals on his feet.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BE2127-1894-4A92-8AD4-DF4CB7261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6228" y="-1066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74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579142" y="1301363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Bring the </a:t>
            </a:r>
            <a:r>
              <a:rPr lang="en-US" sz="3600" u="sng" dirty="0">
                <a:latin typeface="Century Gothic" panose="020B0502020202020204" pitchFamily="34" charset="0"/>
              </a:rPr>
              <a:t>fattened calf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555385" y="2284864"/>
            <a:ext cx="4304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kill it, and let’s eat,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4725259" y="2284864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celebrate;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E39DC-1A97-41BF-AAFF-34327E940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1989" y="-1025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00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this, my son, was dead,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is alive again.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5BED4E-9606-4472-81E7-69147E299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3245" y="-11293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0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7" y="1296550"/>
            <a:ext cx="282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was lost,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they began to celebrate.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F97728-5CD2-4D61-B0A7-B55442A67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3166" y="-1673673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7EA441-4DCA-4AD8-8F2A-F1B03343E28F}"/>
              </a:ext>
            </a:extLst>
          </p:cNvPr>
          <p:cNvSpPr/>
          <p:nvPr/>
        </p:nvSpPr>
        <p:spPr>
          <a:xfrm>
            <a:off x="3725103" y="1296549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is found.’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52358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690880" y="1249254"/>
            <a:ext cx="4402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“Now his elder 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4968358" y="1278864"/>
            <a:ext cx="360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was in the field.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136FBA-D0C1-4059-9524-18F5D3F3ED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3078" y="-1503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4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As he came near to the house,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heard music and dancing.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A71903-BA78-451D-B587-2D56429FF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4972" y="-986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50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famine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time when food is hard to get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BDD0-6ABD-4529-B549-D529CA190378}"/>
              </a:ext>
            </a:extLst>
          </p:cNvPr>
          <p:cNvSpPr/>
          <p:nvPr/>
        </p:nvSpPr>
        <p:spPr>
          <a:xfrm>
            <a:off x="3008910" y="1969334"/>
            <a:ext cx="3126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F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M 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 err="1">
                <a:latin typeface="Century Gothic" panose="020B0502020202020204" pitchFamily="34" charset="0"/>
              </a:rPr>
              <a:t>n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0AA757-7DAB-4CF1-93A9-7610F0A9D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2640" y="-1309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30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411357" y="1319796"/>
            <a:ext cx="243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called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2693123" y="1319796"/>
            <a:ext cx="6158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one of the servants to him,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411357" y="2254712"/>
            <a:ext cx="7112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asked what was going on.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B8AC7B-A938-4D0D-B915-C1CB67288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5223" y="-1058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0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him, ‘Your brother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has come, and your father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6292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has killed the </a:t>
            </a:r>
            <a:r>
              <a:rPr lang="en-US" sz="3600" u="sng" dirty="0">
                <a:latin typeface="Century Gothic" panose="020B0502020202020204" pitchFamily="34" charset="0"/>
              </a:rPr>
              <a:t>fattened calf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F61E8E-EC8B-4214-BC23-3AD3347F7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8663" y="-1160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60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047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because he has received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him back safe and healthy.’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35236D-004E-4959-9033-1DA7318C9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1097" y="-1074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39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he was angry,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would not go in.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0D925F-4BCF-479D-A07A-6B8A87596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0731" y="-967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72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Therefore, his father came out,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begged him.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5A7622-CEF3-4DAF-837B-708C8F657F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4971" y="-1040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30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he answered his father,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‘Behold, these many years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4277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have served you,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B7EAC9-2421-4E2A-BBD1-63D0AB797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6471" y="-106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 never disobeyed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commandment of yours,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D677A7-0FD8-4261-AD4C-CF3A91E5F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3166" y="-1080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40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you never gave me a goat,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I might celebrate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3618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my friends.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ABFE4F-3F76-432E-8926-8F27AACCF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6228" y="-1040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3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when this your son came,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has </a:t>
            </a:r>
            <a:r>
              <a:rPr lang="en-US" sz="3600" u="sng" dirty="0">
                <a:latin typeface="Century Gothic" panose="020B0502020202020204" pitchFamily="34" charset="0"/>
              </a:rPr>
              <a:t>devoured</a:t>
            </a:r>
            <a:r>
              <a:rPr lang="en-US" sz="3600" dirty="0">
                <a:latin typeface="Century Gothic" panose="020B0502020202020204" pitchFamily="34" charset="0"/>
              </a:rPr>
              <a:t> your living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3616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prostitutes,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FDFB54-C0AF-4F9A-BAFB-D7346DD4A0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0075" y="-1032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85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killed the </a:t>
            </a:r>
            <a:r>
              <a:rPr lang="en-US" sz="3600" u="sng" dirty="0">
                <a:latin typeface="Century Gothic" panose="020B0502020202020204" pitchFamily="34" charset="0"/>
              </a:rPr>
              <a:t>fattened calf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him.’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25766D-131D-46C5-9927-7AA21DAA2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9920" y="-1032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919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compassion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sorry for someone and wanting to help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DCCB7-FCEC-4870-BABD-AD5FF6C49E08}"/>
              </a:ext>
            </a:extLst>
          </p:cNvPr>
          <p:cNvSpPr/>
          <p:nvPr/>
        </p:nvSpPr>
        <p:spPr>
          <a:xfrm>
            <a:off x="2008637" y="1973139"/>
            <a:ext cx="5126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m – P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S –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sion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2F552-EE2B-4A7C-BD90-1D78B613C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1646" y="-1417621"/>
            <a:ext cx="827314" cy="8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06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5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“He said to him, ‘Son,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are always with me, and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970156" y="3510509"/>
            <a:ext cx="5243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all that is mine is yours.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14BE0D-A252-48D9-87A6-9C2CCF4C8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349" y="-1074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103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579141" y="1365358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it was </a:t>
            </a:r>
            <a:r>
              <a:rPr lang="en-US" sz="3600" u="sng" dirty="0">
                <a:latin typeface="Century Gothic" panose="020B0502020202020204" pitchFamily="34" charset="0"/>
              </a:rPr>
              <a:t>appropriate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579142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celebrate and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CC791-7312-4F46-846A-92EB1F03CAF8}"/>
              </a:ext>
            </a:extLst>
          </p:cNvPr>
          <p:cNvSpPr/>
          <p:nvPr/>
        </p:nvSpPr>
        <p:spPr>
          <a:xfrm>
            <a:off x="4604234" y="2372752"/>
            <a:ext cx="377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 glad, for this,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BBBF5B-C3EA-41AE-8B08-FA9DAD192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3086" y="-11243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4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30134-5189-481D-A47D-C787A175CDC8}"/>
              </a:ext>
            </a:extLst>
          </p:cNvPr>
          <p:cNvSpPr/>
          <p:nvPr/>
        </p:nvSpPr>
        <p:spPr>
          <a:xfrm>
            <a:off x="970156" y="1296550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your brother, was dead,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5E5A9-6B74-4498-ABCE-163156ABFCCA}"/>
              </a:ext>
            </a:extLst>
          </p:cNvPr>
          <p:cNvSpPr/>
          <p:nvPr/>
        </p:nvSpPr>
        <p:spPr>
          <a:xfrm>
            <a:off x="970156" y="2372752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is alive again.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822516-FA79-43F9-B5B7-D9A89D321637}"/>
              </a:ext>
            </a:extLst>
          </p:cNvPr>
          <p:cNvSpPr/>
          <p:nvPr/>
        </p:nvSpPr>
        <p:spPr>
          <a:xfrm>
            <a:off x="970156" y="3448954"/>
            <a:ext cx="717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was lost, and is found.’”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9E392-A300-46BA-8119-89482BADF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914" y="-996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8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fattened calf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young cow that is ready to be eaten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(F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T – </a:t>
            </a:r>
            <a:r>
              <a:rPr lang="en-US" sz="4400" dirty="0" err="1">
                <a:latin typeface="Century Gothic" panose="020B0502020202020204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n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</a:rPr>
              <a:t> c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>
                <a:latin typeface="Century Gothic" panose="020B0502020202020204" pitchFamily="34" charset="0"/>
              </a:rPr>
              <a:t>l</a:t>
            </a:r>
            <a:r>
              <a:rPr lang="en-US" sz="4400" dirty="0">
                <a:latin typeface="Century Gothic" panose="020B0502020202020204" pitchFamily="34" charset="0"/>
              </a:rPr>
              <a:t>f)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33E571-130C-4E03-B845-6D1367AFF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7461" y="-1143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iterate type="wd">
                                    <p:tmPct val="49474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devour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eat hungrily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27401" y="19267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 </a:t>
            </a:r>
            <a:r>
              <a:rPr lang="en-US" sz="4400" dirty="0">
                <a:latin typeface="Century Gothic" panose="020B0502020202020204" pitchFamily="34" charset="0"/>
              </a:rPr>
              <a:t>- V</a:t>
            </a:r>
            <a:r>
              <a:rPr lang="en-US" sz="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OU</a:t>
            </a:r>
            <a:r>
              <a:rPr lang="en-US" sz="4400" dirty="0">
                <a:latin typeface="Century Gothic" panose="020B0502020202020204" pitchFamily="34" charset="0"/>
              </a:rPr>
              <a:t>R)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6D3DB7-53F6-4DEB-9BF3-78382B3C8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5500" y="-1912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162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appropriate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right and proper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101696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6596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p – PR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</a:t>
            </a:r>
            <a:r>
              <a:rPr lang="en-US" sz="4400" dirty="0">
                <a:latin typeface="Century Gothic" panose="020B0502020202020204" pitchFamily="34" charset="0"/>
              </a:rPr>
              <a:t> – </a:t>
            </a:r>
            <a:r>
              <a:rPr lang="en-US" sz="4400" dirty="0" err="1">
                <a:latin typeface="Century Gothic" panose="020B0502020202020204" pitchFamily="34" charset="0"/>
              </a:rPr>
              <a:t>pr</a:t>
            </a:r>
            <a:r>
              <a:rPr lang="en-US" sz="44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t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2ED5DD-747A-4238-ABC4-9AD19AC15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3977" y="-116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30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287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114204" y="3553665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243522" y="1053339"/>
            <a:ext cx="86569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The Lost Son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226278" y="2392518"/>
            <a:ext cx="2482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Luke 15:11-32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510D2A-F10C-478F-849A-9C14FCBB4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0023" y="-1023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84170</TotalTime>
  <Words>690</Words>
  <Application>Microsoft Office PowerPoint</Application>
  <PresentationFormat>On-screen Show (16:10)</PresentationFormat>
  <Paragraphs>129</Paragraphs>
  <Slides>52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546</cp:revision>
  <dcterms:created xsi:type="dcterms:W3CDTF">2017-01-10T01:35:56Z</dcterms:created>
  <dcterms:modified xsi:type="dcterms:W3CDTF">2019-02-21T18:00:23Z</dcterms:modified>
</cp:coreProperties>
</file>