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357" r:id="rId2"/>
    <p:sldId id="257" r:id="rId3"/>
    <p:sldId id="258" r:id="rId4"/>
    <p:sldId id="385" r:id="rId5"/>
    <p:sldId id="395" r:id="rId6"/>
    <p:sldId id="397" r:id="rId7"/>
    <p:sldId id="414" r:id="rId8"/>
    <p:sldId id="415" r:id="rId9"/>
    <p:sldId id="416" r:id="rId10"/>
    <p:sldId id="417" r:id="rId11"/>
    <p:sldId id="352" r:id="rId12"/>
    <p:sldId id="409" r:id="rId13"/>
    <p:sldId id="410" r:id="rId14"/>
    <p:sldId id="330" r:id="rId15"/>
    <p:sldId id="376" r:id="rId16"/>
    <p:sldId id="378" r:id="rId17"/>
    <p:sldId id="418" r:id="rId18"/>
    <p:sldId id="419" r:id="rId19"/>
    <p:sldId id="354" r:id="rId20"/>
    <p:sldId id="398" r:id="rId21"/>
    <p:sldId id="420" r:id="rId22"/>
    <p:sldId id="401" r:id="rId23"/>
    <p:sldId id="382" r:id="rId24"/>
    <p:sldId id="421" r:id="rId25"/>
    <p:sldId id="408" r:id="rId26"/>
    <p:sldId id="349" r:id="rId27"/>
    <p:sldId id="366" r:id="rId28"/>
    <p:sldId id="389" r:id="rId29"/>
    <p:sldId id="363" r:id="rId30"/>
    <p:sldId id="365" r:id="rId31"/>
    <p:sldId id="390" r:id="rId32"/>
    <p:sldId id="422" r:id="rId33"/>
    <p:sldId id="423" r:id="rId34"/>
    <p:sldId id="424" r:id="rId35"/>
    <p:sldId id="425" r:id="rId36"/>
    <p:sldId id="347" r:id="rId37"/>
    <p:sldId id="426" r:id="rId38"/>
    <p:sldId id="427" r:id="rId39"/>
    <p:sldId id="428" r:id="rId40"/>
    <p:sldId id="339" r:id="rId41"/>
    <p:sldId id="399" r:id="rId42"/>
    <p:sldId id="411" r:id="rId43"/>
    <p:sldId id="412" r:id="rId44"/>
    <p:sldId id="403" r:id="rId45"/>
    <p:sldId id="368" r:id="rId46"/>
    <p:sldId id="429" r:id="rId47"/>
    <p:sldId id="430" r:id="rId4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06D4"/>
    <a:srgbClr val="1414B2"/>
    <a:srgbClr val="ED7D31"/>
    <a:srgbClr val="990000"/>
    <a:srgbClr val="FE9202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412" autoAdjust="0"/>
    <p:restoredTop sz="94280" autoAdjust="0"/>
  </p:normalViewPr>
  <p:slideViewPr>
    <p:cSldViewPr snapToGrid="0">
      <p:cViewPr varScale="1">
        <p:scale>
          <a:sx n="161" d="100"/>
          <a:sy n="161" d="100"/>
        </p:scale>
        <p:origin x="200" y="1424"/>
      </p:cViewPr>
      <p:guideLst/>
    </p:cSldViewPr>
  </p:slideViewPr>
  <p:outlineViewPr>
    <p:cViewPr>
      <p:scale>
        <a:sx n="33" d="100"/>
        <a:sy n="33" d="100"/>
      </p:scale>
      <p:origin x="0" y="-36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78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43707-40CE-1C4D-A342-DEBA2A69CDDC}" type="datetimeFigureOut">
              <a:rPr lang="en-US" smtClean="0"/>
              <a:t>9/25/18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AB4F1-E88B-3E4A-93A4-19F0B93E6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8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AB4F1-E88B-3E4A-93A4-19F0B93E65F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46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9/25/18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microsoft.com/office/2007/relationships/media" Target="../media/media22.mp3"/><Relationship Id="rId18" Type="http://schemas.openxmlformats.org/officeDocument/2006/relationships/image" Target="../media/image4.png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audio" Target="../media/media21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6" Type="http://schemas.microsoft.com/office/2007/relationships/media" Target="../media/media23.m4a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microsoft.com/office/2007/relationships/media" Target="../media/media21.mp3"/><Relationship Id="rId5" Type="http://schemas.microsoft.com/office/2007/relationships/media" Target="../media/media18.mp3"/><Relationship Id="rId15" Type="http://schemas.openxmlformats.org/officeDocument/2006/relationships/audio" Target="NULL" TargetMode="External"/><Relationship Id="rId10" Type="http://schemas.openxmlformats.org/officeDocument/2006/relationships/audio" Target="../media/media20.mp3"/><Relationship Id="rId19" Type="http://schemas.openxmlformats.org/officeDocument/2006/relationships/image" Target="../media/image3.png"/><Relationship Id="rId4" Type="http://schemas.openxmlformats.org/officeDocument/2006/relationships/audio" Target="../media/media17.mp3"/><Relationship Id="rId9" Type="http://schemas.microsoft.com/office/2007/relationships/media" Target="../media/media20.mp3"/><Relationship Id="rId14" Type="http://schemas.openxmlformats.org/officeDocument/2006/relationships/audio" Target="../media/media22.mp3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7" Type="http://schemas.openxmlformats.org/officeDocument/2006/relationships/image" Target="../media/image1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7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audio" Target="../media/media28.m4a"/><Relationship Id="rId5" Type="http://schemas.microsoft.com/office/2007/relationships/media" Target="../media/media28.m4a"/><Relationship Id="rId4" Type="http://schemas.openxmlformats.org/officeDocument/2006/relationships/audio" Target="../media/media25.m4a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9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1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2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3.m4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microsoft.com/office/2007/relationships/media" Target="../media/media36.mp3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audio" Target="../media/media35.mp3"/><Relationship Id="rId2" Type="http://schemas.openxmlformats.org/officeDocument/2006/relationships/audio" Target="../media/media16.mp3"/><Relationship Id="rId16" Type="http://schemas.openxmlformats.org/officeDocument/2006/relationships/image" Target="../media/image4.png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microsoft.com/office/2007/relationships/media" Target="../media/media35.mp3"/><Relationship Id="rId5" Type="http://schemas.microsoft.com/office/2007/relationships/media" Target="../media/media18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34.mp3"/><Relationship Id="rId4" Type="http://schemas.openxmlformats.org/officeDocument/2006/relationships/audio" Target="../media/media17.mp3"/><Relationship Id="rId9" Type="http://schemas.microsoft.com/office/2007/relationships/media" Target="../media/media34.mp3"/><Relationship Id="rId14" Type="http://schemas.openxmlformats.org/officeDocument/2006/relationships/audio" Target="../media/media36.mp3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4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audio" Target="../media/media39.m4a"/><Relationship Id="rId5" Type="http://schemas.microsoft.com/office/2007/relationships/media" Target="../media/media39.m4a"/><Relationship Id="rId4" Type="http://schemas.openxmlformats.org/officeDocument/2006/relationships/audio" Target="../media/media38.m4a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audio" Target="../media/media40.m4a"/><Relationship Id="rId5" Type="http://schemas.microsoft.com/office/2007/relationships/media" Target="../media/media40.m4a"/><Relationship Id="rId4" Type="http://schemas.openxmlformats.org/officeDocument/2006/relationships/audio" Target="../media/media38.m4a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42.m4a"/><Relationship Id="rId7" Type="http://schemas.openxmlformats.org/officeDocument/2006/relationships/image" Target="../media/image1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5.w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2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46.m4a"/><Relationship Id="rId7" Type="http://schemas.openxmlformats.org/officeDocument/2006/relationships/image" Target="../media/image1.png"/><Relationship Id="rId2" Type="http://schemas.microsoft.com/office/2007/relationships/media" Target="../media/media45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m4a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48.m4a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8.m4a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50.m4a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0.m4a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52.m4a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2.m4a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54.m4a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4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56.m4a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6.m4a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58.m4a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8.m4a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59.m4a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9.m4a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60.m4a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0.m4a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61.m4a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1.m4a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62.m4a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2.m4a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64.m4a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4.m4a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65.m4a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5.m4a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66.m4a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6.m4a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67.m4a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7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8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../media/media70.m4a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0.m4a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71.m4a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1.m4a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72.m4a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2.m4a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media" Target="../media/media74.m4a"/><Relationship Id="rId7" Type="http://schemas.openxmlformats.org/officeDocument/2006/relationships/image" Target="../media/image1.png"/><Relationship Id="rId2" Type="http://schemas.openxmlformats.org/officeDocument/2006/relationships/audio" Target="../media/media73.mp3"/><Relationship Id="rId1" Type="http://schemas.microsoft.com/office/2007/relationships/media" Target="../media/media73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4.m4a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../media/media76.m4a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6.m4a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77.m4a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7.m4a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78.m4a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8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7" name="Rectangle 6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572000" y="3146863"/>
            <a:ext cx="439141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Divisions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25566" y="1966494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9806" y="541184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Part 3</a:t>
            </a:r>
          </a:p>
        </p:txBody>
      </p:sp>
      <p:cxnSp>
        <p:nvCxnSpPr>
          <p:cNvPr id="16" name="Straight Connector 15"/>
          <p:cNvCxnSpPr>
            <a:cxnSpLocks/>
            <a:endCxn id="13" idx="0"/>
          </p:cNvCxnSpPr>
          <p:nvPr/>
        </p:nvCxnSpPr>
        <p:spPr>
          <a:xfrm>
            <a:off x="256478" y="1922972"/>
            <a:ext cx="8195644" cy="43522"/>
          </a:xfrm>
          <a:prstGeom prst="line">
            <a:avLst/>
          </a:prstGeom>
          <a:ln w="7620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1FD105D-6DB2-4B76-9D8A-D75B6BE83700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60E5E1-22DD-4887-9087-C64FC7C65B6C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ED48F3-3FEE-402C-935F-8CA2FE151C8D}"/>
              </a:ext>
            </a:extLst>
          </p:cNvPr>
          <p:cNvSpPr txBox="1"/>
          <p:nvPr/>
        </p:nvSpPr>
        <p:spPr>
          <a:xfrm>
            <a:off x="4214389" y="356313"/>
            <a:ext cx="43609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spc="-150" dirty="0">
                <a:solidFill>
                  <a:prstClr val="black"/>
                </a:solidFill>
                <a:latin typeface="Century Gothic" panose="020B0502020202020204" pitchFamily="34" charset="0"/>
              </a:rPr>
              <a:t>51. I am Alive: </a:t>
            </a:r>
          </a:p>
          <a:p>
            <a:pPr lvl="0"/>
            <a:r>
              <a:rPr lang="en-US" sz="4400" b="1" spc="-150" dirty="0">
                <a:solidFill>
                  <a:prstClr val="black"/>
                </a:solidFill>
                <a:latin typeface="Century Gothic" panose="020B0502020202020204" pitchFamily="34" charset="0"/>
              </a:rPr>
              <a:t>the Bible</a:t>
            </a:r>
            <a:endParaRPr lang="en-US" sz="4400" spc="-15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286184-A2C2-6B47-A0FE-97345A1F90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8639" y="-2370312"/>
            <a:ext cx="812800" cy="812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BA8C32-E74A-4C10-868C-89B0458742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378" y="2026485"/>
            <a:ext cx="2998724" cy="331677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FF3F8B-93C0-9B46-A622-D6DF5A2C0F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8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3" grpId="0" animBg="1"/>
      <p:bldP spid="15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Te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s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t</a:t>
            </a:r>
            <a:r>
              <a:rPr lang="en-US" sz="8000" dirty="0">
                <a:latin typeface="Century Gothic" panose="020B0502020202020204" pitchFamily="34" charset="0"/>
              </a:rPr>
              <a:t>a </a:t>
            </a:r>
            <a:r>
              <a:rPr lang="en-US" sz="8000" dirty="0" err="1">
                <a:latin typeface="Century Gothic" panose="020B0502020202020204" pitchFamily="34" charset="0"/>
              </a:rPr>
              <a:t>ment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Testament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9FC78C-BEA4-8F40-90AB-EAF264930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9107" y="-2229334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F64705-BDFA-DD4D-887E-C8F655B17B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4331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655455" y="3094445"/>
            <a:ext cx="2658100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spc="300" dirty="0" err="1">
                <a:latin typeface="Century Gothic" panose="020B0502020202020204" pitchFamily="34" charset="0"/>
              </a:rPr>
              <a:t>ti</a:t>
            </a:r>
            <a:r>
              <a:rPr lang="en-US" sz="7400" spc="300" dirty="0">
                <a:latin typeface="Century Gothic" panose="020B0502020202020204" pitchFamily="34" charset="0"/>
              </a:rPr>
              <a:t>  </a:t>
            </a:r>
            <a:r>
              <a:rPr lang="en-US" sz="7400" spc="300" dirty="0" err="1">
                <a:latin typeface="Century Gothic" panose="020B0502020202020204" pitchFamily="34" charset="0"/>
              </a:rPr>
              <a:t>er</a:t>
            </a:r>
            <a:r>
              <a:rPr lang="en-US" sz="7400" spc="300" dirty="0">
                <a:latin typeface="Century Gothic" panose="020B0502020202020204" pitchFamily="34" charset="0"/>
              </a:rPr>
              <a:t> </a:t>
            </a:r>
            <a:endParaRPr lang="en-US" sz="7400" spc="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495640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Tiger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1466374"/>
            <a:ext cx="8743188" cy="1451186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When you see one consonant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between two vowels,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divide after the first vowel.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Try this pattern first. </a:t>
            </a:r>
            <a:endParaRPr lang="en-US" sz="23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760861" y="4165096"/>
            <a:ext cx="813358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dirty="0" err="1">
                <a:latin typeface="Century Gothic" panose="020B0502020202020204" pitchFamily="34" charset="0"/>
              </a:rPr>
              <a:t>ti</a:t>
            </a:r>
            <a:r>
              <a:rPr lang="en-US" sz="7400" dirty="0">
                <a:latin typeface="Century Gothic" panose="020B0502020202020204" pitchFamily="34" charset="0"/>
              </a:rPr>
              <a:t>  </a:t>
            </a:r>
            <a:r>
              <a:rPr lang="en-US" sz="74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g</a:t>
            </a:r>
            <a:r>
              <a:rPr lang="en-US" sz="7400" dirty="0" err="1">
                <a:latin typeface="Century Gothic" panose="020B0502020202020204" pitchFamily="34" charset="0"/>
              </a:rPr>
              <a:t>er</a:t>
            </a:r>
            <a:endParaRPr lang="en-US" sz="74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87353" y="3257149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g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pic>
        <p:nvPicPr>
          <p:cNvPr id="17" name="clip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33994" y="4992073"/>
            <a:ext cx="609600" cy="609600"/>
          </a:xfrm>
          <a:prstGeom prst="rect">
            <a:avLst/>
          </a:prstGeom>
        </p:spPr>
      </p:pic>
      <p:pic>
        <p:nvPicPr>
          <p:cNvPr id="18" name="clip1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46694" y="97909"/>
            <a:ext cx="609600" cy="609600"/>
          </a:xfrm>
          <a:prstGeom prst="rect">
            <a:avLst/>
          </a:prstGeom>
        </p:spPr>
      </p:pic>
      <p:pic>
        <p:nvPicPr>
          <p:cNvPr id="21" name="clip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00406" y="97909"/>
            <a:ext cx="609600" cy="609600"/>
          </a:xfrm>
          <a:prstGeom prst="rect">
            <a:avLst/>
          </a:prstGeom>
        </p:spPr>
      </p:pic>
      <p:cxnSp>
        <p:nvCxnSpPr>
          <p:cNvPr id="25" name="Straight Connector 24"/>
          <p:cNvCxnSpPr>
            <a:cxnSpLocks/>
          </p:cNvCxnSpPr>
          <p:nvPr/>
        </p:nvCxnSpPr>
        <p:spPr>
          <a:xfrm>
            <a:off x="4316451" y="3215758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cli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00406" y="4992073"/>
            <a:ext cx="609600" cy="6096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8115299" y="4927600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115298" y="35382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-9144" y="4828414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lip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59906" y="5864414"/>
            <a:ext cx="609600" cy="609600"/>
          </a:xfrm>
          <a:prstGeom prst="rect">
            <a:avLst/>
          </a:prstGeom>
        </p:spPr>
      </p:pic>
      <p:pic>
        <p:nvPicPr>
          <p:cNvPr id="8" name="clip4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2116" y="4927600"/>
            <a:ext cx="609600" cy="6096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2701" y="4837762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try1st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7050" y="5976208"/>
            <a:ext cx="609600" cy="609600"/>
          </a:xfrm>
          <a:prstGeom prst="rect">
            <a:avLst/>
          </a:prstGeom>
        </p:spPr>
      </p:pic>
      <p:pic>
        <p:nvPicPr>
          <p:cNvPr id="36" name="REDO">
            <a:hlinkClick r:id="" action="ppaction://media"/>
            <a:extLst>
              <a:ext uri="{FF2B5EF4-FFF2-40B4-BE49-F238E27FC236}">
                <a16:creationId xmlns:a16="http://schemas.microsoft.com/office/drawing/2014/main" id="{105EAAB7-D7B2-4C03-818D-4D76C3DA8274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>
                  <p14:trim end="246.333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625910" y="58644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109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99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59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6" grpId="0" uiExpand="1"/>
      <p:bldP spid="3" grpId="0"/>
      <p:bldP spid="4" grpId="0" uiExpand="1" build="p"/>
      <p:bldP spid="19" grpId="0" uiExpand="1"/>
      <p:bldP spid="19" grpId="1"/>
      <p:bldP spid="9" grpId="0" uiExpand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5402" y="488649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0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Je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s</a:t>
            </a:r>
            <a:r>
              <a:rPr lang="en-US" sz="8000" dirty="0" err="1">
                <a:latin typeface="Century Gothic" panose="020B0502020202020204" pitchFamily="34" charset="0"/>
              </a:rPr>
              <a:t>us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Jesus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80941F-F314-CD45-A018-9D40084471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59198" y="-20071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33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ho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l</a:t>
            </a:r>
            <a:r>
              <a:rPr lang="en-US" sz="8000" dirty="0" err="1">
                <a:latin typeface="Century Gothic" panose="020B0502020202020204" pitchFamily="34" charset="0"/>
              </a:rPr>
              <a:t>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holy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AA6930-BF23-EE4E-BB96-B65CD6D27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1998" y="-2726500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F390C7-4D7C-404E-A8B9-C34208404F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361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5402" y="488649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0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o 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b</a:t>
            </a:r>
            <a:r>
              <a:rPr lang="en-US" sz="8000" dirty="0">
                <a:latin typeface="Century Gothic" panose="020B0502020202020204" pitchFamily="34" charset="0"/>
              </a:rPr>
              <a:t>ey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8934451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obey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80941F-F314-CD45-A018-9D40084471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9198" y="-2007197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296941-2965-BF43-AD88-2FC07D46816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480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884296" y="3111753"/>
            <a:ext cx="3613490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spc="300" dirty="0">
                <a:latin typeface="Century Gothic" panose="020B0502020202020204" pitchFamily="34" charset="0"/>
              </a:rPr>
              <a:t>ca   el </a:t>
            </a:r>
            <a:endParaRPr lang="en-US" sz="7400" spc="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540244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Camel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1474359"/>
            <a:ext cx="8743188" cy="174075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When you see one consonant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between two vowels,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divide</a:t>
            </a:r>
            <a:r>
              <a:rPr lang="en-US" sz="2300" dirty="0">
                <a:latin typeface="Century Gothic" panose="020B0502020202020204" pitchFamily="34" charset="0"/>
              </a:rPr>
              <a:t> </a:t>
            </a:r>
            <a:r>
              <a:rPr lang="en-US" sz="2300" b="1" dirty="0">
                <a:latin typeface="Century Gothic" panose="020B0502020202020204" pitchFamily="34" charset="0"/>
              </a:rPr>
              <a:t>after the first consonant.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Try this pattern second. </a:t>
            </a:r>
            <a:endParaRPr lang="en-US" sz="23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381762" y="4232633"/>
            <a:ext cx="813358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dirty="0">
                <a:latin typeface="Century Gothic" panose="020B0502020202020204" pitchFamily="34" charset="0"/>
              </a:rPr>
              <a:t>ca</a:t>
            </a:r>
            <a:r>
              <a:rPr lang="en-US" sz="7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m</a:t>
            </a:r>
            <a:r>
              <a:rPr lang="en-US" sz="7400" dirty="0">
                <a:latin typeface="Century Gothic" panose="020B0502020202020204" pitchFamily="34" charset="0"/>
              </a:rPr>
              <a:t>  el</a:t>
            </a:r>
            <a:endParaRPr lang="en-US" sz="74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130794" y="3267352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m 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5173640" y="3237206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NEW_camel">
            <a:hlinkClick r:id="" action="ppaction://media"/>
            <a:extLst>
              <a:ext uri="{FF2B5EF4-FFF2-40B4-BE49-F238E27FC236}">
                <a16:creationId xmlns:a16="http://schemas.microsoft.com/office/drawing/2014/main" id="{6253E64B-2500-4762-A638-A7D1DA028A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70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2156" y="5824652"/>
            <a:ext cx="812800" cy="812800"/>
          </a:xfrm>
          <a:prstGeom prst="rect">
            <a:avLst/>
          </a:prstGeom>
        </p:spPr>
      </p:pic>
      <p:pic>
        <p:nvPicPr>
          <p:cNvPr id="14" name="NEW_camel">
            <a:hlinkClick r:id="" action="ppaction://media"/>
            <a:extLst>
              <a:ext uri="{FF2B5EF4-FFF2-40B4-BE49-F238E27FC236}">
                <a16:creationId xmlns:a16="http://schemas.microsoft.com/office/drawing/2014/main" id="{6B94BAE1-ABDC-4633-A4AF-3A26F9B7A6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15" end="818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4986" y="58519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890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1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8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152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9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4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/>
      <p:bldP spid="3" grpId="0"/>
      <p:bldP spid="4" grpId="0" uiExpand="1" build="p"/>
      <p:bldP spid="19" grpId="0"/>
      <p:bldP spid="19" grpId="1"/>
      <p:bldP spid="9" grpId="0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e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v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dirty="0" err="1">
                <a:latin typeface="Century Gothic" panose="020B0502020202020204" pitchFamily="34" charset="0"/>
              </a:rPr>
              <a:t>e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r</a:t>
            </a:r>
            <a:r>
              <a:rPr lang="en-US" sz="8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 </a:t>
            </a:r>
            <a:r>
              <a:rPr lang="en-US" sz="8000" dirty="0"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every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F8A559-9D61-A942-818B-63E929D81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9198" y="-2833383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11A870-B099-9843-9908-31364F5C2E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176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dirty="0" err="1">
                <a:latin typeface="Century Gothic" panose="020B0502020202020204" pitchFamily="34" charset="0"/>
              </a:rPr>
              <a:t>sto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r</a:t>
            </a:r>
            <a:r>
              <a:rPr lang="en-US" sz="8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 </a:t>
            </a:r>
            <a:r>
              <a:rPr lang="en-US" sz="8000" dirty="0"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story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F8A559-9D61-A942-818B-63E929D81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9198" y="-2833383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61C8D0-6350-F14A-A9CE-E42AA86073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04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  fa</a:t>
            </a:r>
            <a:r>
              <a:rPr lang="en-US" sz="8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m  </a:t>
            </a:r>
            <a:r>
              <a:rPr lang="en-US" sz="8000" dirty="0" err="1">
                <a:latin typeface="Century Gothic" panose="020B0502020202020204" pitchFamily="34" charset="0"/>
              </a:rPr>
              <a:t>i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l</a:t>
            </a:r>
            <a:r>
              <a:rPr lang="en-US" sz="8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 </a:t>
            </a:r>
            <a:r>
              <a:rPr lang="en-US" sz="8000" dirty="0"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family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F8A559-9D61-A942-818B-63E929D81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9198" y="-2833383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B26DB5-6E90-1345-A223-679502F5A4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429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094300" y="2903110"/>
            <a:ext cx="1523174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spc="300" dirty="0">
                <a:latin typeface="Century Gothic" panose="020B0502020202020204" pitchFamily="34" charset="0"/>
              </a:rPr>
              <a:t>tu</a:t>
            </a:r>
            <a:r>
              <a:rPr lang="en-US" sz="7400" spc="600" dirty="0">
                <a:latin typeface="Century Gothic" panose="020B0502020202020204" pitchFamily="34" charset="0"/>
              </a:rPr>
              <a:t>r</a:t>
            </a:r>
            <a:endParaRPr lang="en-US" sz="7400" spc="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Turtle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1800045"/>
            <a:ext cx="8743188" cy="925951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500" b="1" dirty="0">
                <a:latin typeface="Century Gothic" panose="020B0502020202020204" pitchFamily="34" charset="0"/>
              </a:rPr>
              <a:t>When you see consonant-le, </a:t>
            </a:r>
          </a:p>
          <a:p>
            <a:pPr marL="0" indent="0" algn="ctr" fontAlgn="base">
              <a:buNone/>
            </a:pPr>
            <a:r>
              <a:rPr lang="en-US" sz="2500" b="1" dirty="0">
                <a:latin typeface="Century Gothic" panose="020B0502020202020204" pitchFamily="34" charset="0"/>
              </a:rPr>
              <a:t>count back three and divide.</a:t>
            </a:r>
            <a:endParaRPr lang="en-US" sz="25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628650" y="4079324"/>
            <a:ext cx="775182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spc="300" dirty="0">
                <a:latin typeface="Century Gothic" panose="020B0502020202020204" pitchFamily="34" charset="0"/>
              </a:rPr>
              <a:t>tur  </a:t>
            </a:r>
            <a:r>
              <a:rPr lang="en-US" sz="7400" b="1" spc="300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tle</a:t>
            </a:r>
            <a:r>
              <a:rPr lang="en-US" sz="7400" spc="300" dirty="0">
                <a:latin typeface="Century Gothic" panose="020B0502020202020204" pitchFamily="34" charset="0"/>
              </a:rPr>
              <a:t> </a:t>
            </a:r>
            <a:endParaRPr lang="en-US" sz="7400" spc="300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76202" y="325719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pic>
        <p:nvPicPr>
          <p:cNvPr id="17" name="clip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33994" y="4992073"/>
            <a:ext cx="609600" cy="609600"/>
          </a:xfrm>
          <a:prstGeom prst="rect">
            <a:avLst/>
          </a:prstGeom>
        </p:spPr>
      </p:pic>
      <p:pic>
        <p:nvPicPr>
          <p:cNvPr id="18" name="clip1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46694" y="97909"/>
            <a:ext cx="609600" cy="609600"/>
          </a:xfrm>
          <a:prstGeom prst="rect">
            <a:avLst/>
          </a:prstGeom>
        </p:spPr>
      </p:pic>
      <p:pic>
        <p:nvPicPr>
          <p:cNvPr id="21" name="clip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0406" y="97909"/>
            <a:ext cx="609600" cy="609600"/>
          </a:xfrm>
          <a:prstGeom prst="rect">
            <a:avLst/>
          </a:prstGeom>
        </p:spPr>
      </p:pic>
      <p:cxnSp>
        <p:nvCxnSpPr>
          <p:cNvPr id="25" name="Straight Connector 24"/>
          <p:cNvCxnSpPr>
            <a:cxnSpLocks/>
          </p:cNvCxnSpPr>
          <p:nvPr/>
        </p:nvCxnSpPr>
        <p:spPr>
          <a:xfrm>
            <a:off x="4495626" y="2903110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cli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0406" y="4992073"/>
            <a:ext cx="609600" cy="6096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8115299" y="4927600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115298" y="35382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-9144" y="4828414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83100" y="2922622"/>
            <a:ext cx="545342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b="1" spc="600" dirty="0">
                <a:solidFill>
                  <a:srgbClr val="1414B2"/>
                </a:solidFill>
                <a:latin typeface="Century Gothic" panose="020B0502020202020204" pitchFamily="34" charset="0"/>
              </a:rPr>
              <a:t>t</a:t>
            </a:r>
            <a:endParaRPr lang="en-US" sz="7400" dirty="0"/>
          </a:p>
        </p:txBody>
      </p:sp>
      <p:sp>
        <p:nvSpPr>
          <p:cNvPr id="20" name="Rectangle 19"/>
          <p:cNvSpPr/>
          <p:nvPr/>
        </p:nvSpPr>
        <p:spPr>
          <a:xfrm>
            <a:off x="4859236" y="2933560"/>
            <a:ext cx="450764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b="1" spc="300" dirty="0">
                <a:solidFill>
                  <a:srgbClr val="1414B2"/>
                </a:solidFill>
                <a:latin typeface="Century Gothic" panose="020B0502020202020204" pitchFamily="34" charset="0"/>
              </a:rPr>
              <a:t>l</a:t>
            </a:r>
            <a:endParaRPr lang="en-US" sz="7400" dirty="0"/>
          </a:p>
        </p:txBody>
      </p:sp>
      <p:sp>
        <p:nvSpPr>
          <p:cNvPr id="22" name="Rectangle 21"/>
          <p:cNvSpPr/>
          <p:nvPr/>
        </p:nvSpPr>
        <p:spPr>
          <a:xfrm>
            <a:off x="5084618" y="2903110"/>
            <a:ext cx="830677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b="1" spc="300" dirty="0">
                <a:solidFill>
                  <a:srgbClr val="1414B2"/>
                </a:solidFill>
                <a:latin typeface="Century Gothic" panose="020B0502020202020204" pitchFamily="34" charset="0"/>
              </a:rPr>
              <a:t>e</a:t>
            </a:r>
            <a:endParaRPr lang="en-US" sz="7400" dirty="0"/>
          </a:p>
        </p:txBody>
      </p:sp>
      <p:pic>
        <p:nvPicPr>
          <p:cNvPr id="7" name="clip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13632" y="7018993"/>
            <a:ext cx="609600" cy="609600"/>
          </a:xfrm>
          <a:prstGeom prst="rect">
            <a:avLst/>
          </a:prstGeom>
        </p:spPr>
      </p:pic>
      <p:pic>
        <p:nvPicPr>
          <p:cNvPr id="10" name="cli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95742" y="-1419219"/>
            <a:ext cx="609600" cy="609600"/>
          </a:xfrm>
          <a:prstGeom prst="rect">
            <a:avLst/>
          </a:prstGeom>
        </p:spPr>
      </p:pic>
      <p:pic>
        <p:nvPicPr>
          <p:cNvPr id="11" name="clip5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66323" y="-1740956"/>
            <a:ext cx="609600" cy="6096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915295" y="-1912784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16550" y="-1233096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903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1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48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8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167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20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/>
      <p:bldP spid="3" grpId="0"/>
      <p:bldP spid="4" grpId="0" uiExpand="1" build="p"/>
      <p:bldP spid="19" grpId="0"/>
      <p:bldP spid="19" grpId="1"/>
      <p:bldP spid="9" grpId="0"/>
      <p:bldP spid="5" grpId="0"/>
      <p:bldP spid="5" grpId="1"/>
      <p:bldP spid="20" grpId="0"/>
      <p:bldP spid="20" grpId="1"/>
      <p:bldP spid="22" grpId="0"/>
      <p:bldP spid="22" grpId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8D459AE-D3E0-4DD9-83F4-D5BB575F1BAF}"/>
              </a:ext>
            </a:extLst>
          </p:cNvPr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A311DFDD-235C-401D-A26E-5D96C5AB4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527033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7100" b="1" dirty="0">
                <a:latin typeface="Century Gothic" panose="020B0502020202020204" pitchFamily="34" charset="0"/>
              </a:rPr>
              <a:t>Dividing Words</a:t>
            </a:r>
            <a:endParaRPr lang="en-US" sz="7100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1FD6D3-67A3-410F-885D-FD9785927C4C}"/>
              </a:ext>
            </a:extLst>
          </p:cNvPr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FDC4E871-D26E-41AC-9B73-F0764BF0E7E7}"/>
              </a:ext>
            </a:extLst>
          </p:cNvPr>
          <p:cNvSpPr txBox="1">
            <a:spLocks/>
          </p:cNvSpPr>
          <p:nvPr/>
        </p:nvSpPr>
        <p:spPr>
          <a:xfrm>
            <a:off x="-1" y="2920095"/>
            <a:ext cx="9144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7100" b="1" dirty="0">
                <a:latin typeface="Century Gothic" panose="020B0502020202020204" pitchFamily="34" charset="0"/>
              </a:rPr>
              <a:t>Into Syllables</a:t>
            </a:r>
            <a:endParaRPr lang="en-US" sz="7100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1FF984-E112-49D5-BABE-7D7D927BEB3E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EE44CF-99F1-4178-ACB1-114E9C7A6587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EB14D9-A7AD-4147-9F07-F60B52AC99AD}"/>
              </a:ext>
            </a:extLst>
          </p:cNvPr>
          <p:cNvSpPr/>
          <p:nvPr/>
        </p:nvSpPr>
        <p:spPr>
          <a:xfrm>
            <a:off x="8403093" y="849299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D1A7C0-4610-454E-8D63-3AE7F7FC9C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" end="2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3405" y="5815406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7E7E69-DAD2-634A-BE8E-C04D0E2E1E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1999" y="-35836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8856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7" grpId="0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Bi  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ble</a:t>
            </a:r>
            <a:endParaRPr lang="en-US" sz="8000" b="1" dirty="0">
              <a:solidFill>
                <a:srgbClr val="1506D4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Bible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abbit-DISCIPLE">
            <a:hlinkClick r:id="" action="ppaction://media"/>
            <a:extLst>
              <a:ext uri="{FF2B5EF4-FFF2-40B4-BE49-F238E27FC236}">
                <a16:creationId xmlns:a16="http://schemas.microsoft.com/office/drawing/2014/main" id="{94D11ED0-C32F-4548-9CDF-4CCC6BB718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7074" y="4452992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48F548-46CC-4501-B116-90FC45633A3F}"/>
              </a:ext>
            </a:extLst>
          </p:cNvPr>
          <p:cNvSpPr/>
          <p:nvPr/>
        </p:nvSpPr>
        <p:spPr>
          <a:xfrm>
            <a:off x="364639" y="436462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C39BB7-6721-F14A-9F05-A0D941416A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9198" y="-2144333"/>
            <a:ext cx="812800" cy="8128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E8667D-815D-3F46-91CA-919A9297CE2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010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peo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ple</a:t>
            </a:r>
            <a:endParaRPr lang="en-US" sz="8000" b="1" dirty="0">
              <a:solidFill>
                <a:srgbClr val="1506D4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people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abbit-DISCIPLE">
            <a:hlinkClick r:id="" action="ppaction://media"/>
            <a:extLst>
              <a:ext uri="{FF2B5EF4-FFF2-40B4-BE49-F238E27FC236}">
                <a16:creationId xmlns:a16="http://schemas.microsoft.com/office/drawing/2014/main" id="{94D11ED0-C32F-4548-9CDF-4CCC6BB718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7074" y="4452992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48F548-46CC-4501-B116-90FC45633A3F}"/>
              </a:ext>
            </a:extLst>
          </p:cNvPr>
          <p:cNvSpPr/>
          <p:nvPr/>
        </p:nvSpPr>
        <p:spPr>
          <a:xfrm>
            <a:off x="364639" y="436462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C39BB7-6721-F14A-9F05-A0D941416A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9198" y="-2144333"/>
            <a:ext cx="812800" cy="8128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5A8919-D563-E743-A2DF-F382A7047E7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0049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69114" y="2755854"/>
            <a:ext cx="247882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400" dirty="0">
                <a:latin typeface="Century Gothic" panose="020B0502020202020204" pitchFamily="34" charset="0"/>
              </a:rPr>
              <a:t>ha</a:t>
            </a:r>
            <a:endParaRPr lang="en-US" sz="7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Hamster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1800045"/>
            <a:ext cx="8743188" cy="356521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b="1" dirty="0">
                <a:latin typeface="Century Gothic" panose="020B0502020202020204" pitchFamily="34" charset="0"/>
              </a:rPr>
              <a:t>When you see three consonants between two vowels,</a:t>
            </a: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596840" y="4078411"/>
            <a:ext cx="775182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spc="300" dirty="0">
                <a:latin typeface="Century Gothic" panose="020B0502020202020204" pitchFamily="34" charset="0"/>
              </a:rPr>
              <a:t>ha</a:t>
            </a:r>
            <a:r>
              <a:rPr lang="en-US" sz="7400" b="1" spc="300" dirty="0">
                <a:solidFill>
                  <a:srgbClr val="1414B2"/>
                </a:solidFill>
                <a:latin typeface="Century Gothic" panose="020B0502020202020204" pitchFamily="34" charset="0"/>
              </a:rPr>
              <a:t>m  </a:t>
            </a:r>
            <a:r>
              <a:rPr lang="en-US" sz="7400" b="1" spc="300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st</a:t>
            </a:r>
            <a:r>
              <a:rPr lang="en-US" sz="7400" spc="300" dirty="0" err="1">
                <a:latin typeface="Century Gothic" panose="020B0502020202020204" pitchFamily="34" charset="0"/>
              </a:rPr>
              <a:t>er</a:t>
            </a:r>
            <a:r>
              <a:rPr lang="en-US" sz="7400" spc="300" dirty="0">
                <a:latin typeface="Century Gothic" panose="020B0502020202020204" pitchFamily="34" charset="0"/>
              </a:rPr>
              <a:t> </a:t>
            </a:r>
            <a:endParaRPr lang="en-US" sz="7400" spc="300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417397" y="3311785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4624952" y="2890796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24890" y="-1006178"/>
            <a:ext cx="819110" cy="6054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07E078-92EB-4225-9ADA-747ACBBDA745}"/>
              </a:ext>
            </a:extLst>
          </p:cNvPr>
          <p:cNvSpPr/>
          <p:nvPr/>
        </p:nvSpPr>
        <p:spPr>
          <a:xfrm>
            <a:off x="2193784" y="2167773"/>
            <a:ext cx="4756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sz="2400" b="1" dirty="0">
                <a:latin typeface="Century Gothic" panose="020B0502020202020204" pitchFamily="34" charset="0"/>
              </a:rPr>
              <a:t>divide after the first consonant.</a:t>
            </a:r>
            <a:endParaRPr lang="en-US" sz="21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692631-AA7F-46C4-959A-9EFAFDC4A647}"/>
              </a:ext>
            </a:extLst>
          </p:cNvPr>
          <p:cNvSpPr/>
          <p:nvPr/>
        </p:nvSpPr>
        <p:spPr>
          <a:xfrm>
            <a:off x="3642288" y="2755854"/>
            <a:ext cx="2193229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b="1" spc="300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mst</a:t>
            </a:r>
            <a:r>
              <a:rPr lang="en-US" sz="7400" spc="3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endParaRPr lang="en-US" spc="3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C139C5-C974-4003-BB41-62D8BCC5D903}"/>
              </a:ext>
            </a:extLst>
          </p:cNvPr>
          <p:cNvSpPr/>
          <p:nvPr/>
        </p:nvSpPr>
        <p:spPr>
          <a:xfrm>
            <a:off x="4989396" y="2745655"/>
            <a:ext cx="170262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400" dirty="0" err="1">
                <a:latin typeface="Century Gothic" panose="020B0502020202020204" pitchFamily="34" charset="0"/>
              </a:rPr>
              <a:t>er</a:t>
            </a:r>
            <a:endParaRPr lang="en-US" sz="7400" dirty="0"/>
          </a:p>
        </p:txBody>
      </p:sp>
      <p:pic>
        <p:nvPicPr>
          <p:cNvPr id="18" name="Picture 17" descr="MC900111940[1]">
            <a:extLst>
              <a:ext uri="{FF2B5EF4-FFF2-40B4-BE49-F238E27FC236}">
                <a16:creationId xmlns:a16="http://schemas.microsoft.com/office/drawing/2014/main" id="{E2F7963C-3E7E-3443-9C66-F299A8FD746C}"/>
              </a:ext>
            </a:extLst>
          </p:cNvPr>
          <p:cNvPicPr/>
          <p:nvPr/>
        </p:nvPicPr>
        <p:blipFill>
          <a:blip r:embed="rId6" cstate="print">
            <a:lum bright="1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281" y="2489174"/>
            <a:ext cx="1449285" cy="1147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MC900111940[1]">
            <a:extLst>
              <a:ext uri="{FF2B5EF4-FFF2-40B4-BE49-F238E27FC236}">
                <a16:creationId xmlns:a16="http://schemas.microsoft.com/office/drawing/2014/main" id="{9000D248-5709-C044-96B9-849ABC804154}"/>
              </a:ext>
            </a:extLst>
          </p:cNvPr>
          <p:cNvPicPr/>
          <p:nvPr/>
        </p:nvPicPr>
        <p:blipFill>
          <a:blip r:embed="rId6" cstate="print">
            <a:lum bright="1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0434" y="2494372"/>
            <a:ext cx="1432873" cy="1147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82C316-A45A-AB45-8C68-894F0E73C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470" y="-1033484"/>
            <a:ext cx="812800" cy="8128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32BF4A-D3A8-884E-BE9E-A8DEAB0E3D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4780" y="-12866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8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152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11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7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/>
      <p:bldP spid="3" grpId="0"/>
      <p:bldP spid="4" grpId="0" uiExpand="1" build="p"/>
      <p:bldP spid="19" grpId="0"/>
      <p:bldP spid="19" grpId="1"/>
      <p:bldP spid="9" grpId="0"/>
      <p:bldP spid="36" grpId="0" animBg="1"/>
      <p:bldP spid="8" grpId="0"/>
      <p:bldP spid="5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e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x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pl</a:t>
            </a:r>
            <a:r>
              <a:rPr lang="en-US" sz="8000" dirty="0">
                <a:latin typeface="Century Gothic" panose="020B0502020202020204" pitchFamily="34" charset="0"/>
              </a:rPr>
              <a:t>ains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explains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ED4007-8C24-9841-9D41-BF7B4A0917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4899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i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n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cl</a:t>
            </a:r>
            <a:r>
              <a:rPr lang="en-US" sz="8000" dirty="0" err="1">
                <a:latin typeface="Century Gothic" panose="020B0502020202020204" pitchFamily="34" charset="0"/>
              </a:rPr>
              <a:t>udes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includes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99BEB8-DA4C-9047-991C-3538B27B0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691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solidFill>
                  <a:srgbClr val="ED7D31"/>
                </a:solidFill>
                <a:latin typeface="Century Gothic" panose="020B0502020202020204" pitchFamily="34" charset="0"/>
              </a:rPr>
              <a:t>Fox</a:t>
            </a:r>
            <a:r>
              <a:rPr lang="en-US" sz="4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es Suffixes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1792304"/>
            <a:ext cx="9143999" cy="45173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Keep the base word together.</a:t>
            </a:r>
            <a:endParaRPr lang="en-US" sz="23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336986" y="3926333"/>
            <a:ext cx="851534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smell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5969" y="2515718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spc="-100" dirty="0">
                <a:latin typeface="Century Gothic" panose="020B0502020202020204" pitchFamily="34" charset="0"/>
              </a:rPr>
              <a:t>smel</a:t>
            </a:r>
            <a:r>
              <a:rPr lang="en-US" sz="8000" u="sng" spc="100" dirty="0">
                <a:latin typeface="Century Gothic" panose="020B0502020202020204" pitchFamily="34" charset="0"/>
              </a:rPr>
              <a:t>l</a:t>
            </a:r>
            <a:r>
              <a:rPr lang="en-US" sz="8000" b="1" spc="100" dirty="0">
                <a:solidFill>
                  <a:srgbClr val="ED7D31"/>
                </a:solidFill>
                <a:latin typeface="Century Gothic" panose="020B0502020202020204" pitchFamily="34" charset="0"/>
              </a:rPr>
              <a:t>y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5360494" y="2426510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lip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9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5841" y="110014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20221" y="20176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809B69-392F-5B4C-936E-23FEC7B2DD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83693" y="-31384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3847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8400"/>
                                  </p:stCondLst>
                                  <p:iterate type="wd">
                                    <p:tmPct val="115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build="p"/>
      <p:bldP spid="7" grpId="0"/>
      <p:bldP spid="7" grpId="1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77517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pray 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er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93132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prayer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B55231-C1A7-0C48-AA7F-012FD3255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9198" y="-2696335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EB01C1-F1AE-1F4A-B15E-E11D0EE86D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59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9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church 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es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churches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2F1CE0-41E1-954F-887D-A1CC2E883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56000" y="-3003501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3171F5-6A1B-964E-B9B6-D28DAEB55A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087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9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look 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ing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looking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EB0B25-9D55-5841-B27D-D42D41FCD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9198" y="-1894286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9B9F9B-6B9C-674C-B617-44F06153EA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396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55215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Jew 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ish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787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Jewish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36C8B3-9168-D645-84CC-B307C0057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11938" y="-2866836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6D9598-8862-E14C-B3F7-DB780BE07C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223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995055" y="2951292"/>
            <a:ext cx="2945037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dirty="0" err="1">
                <a:latin typeface="Century Gothic" panose="020B0502020202020204" pitchFamily="34" charset="0"/>
              </a:rPr>
              <a:t>ra</a:t>
            </a:r>
            <a:r>
              <a:rPr lang="en-US" sz="7400" dirty="0">
                <a:latin typeface="Century Gothic" panose="020B0502020202020204" pitchFamily="34" charset="0"/>
              </a:rPr>
              <a:t>     it</a:t>
            </a:r>
            <a:endParaRPr lang="en-US" sz="7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56254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Rabbit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576" y="1558392"/>
            <a:ext cx="8743188" cy="1451186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When you see two consonants </a:t>
            </a:r>
          </a:p>
          <a:p>
            <a:pPr marL="0" indent="0" algn="ctr" fontAlgn="base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between two vowels, </a:t>
            </a:r>
          </a:p>
          <a:p>
            <a:pPr marL="0" indent="0" algn="ctr" fontAlgn="base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divide between the consonants.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0" indent="0" algn="ctr" fontAlgn="base">
              <a:buNone/>
            </a:pPr>
            <a:endParaRPr lang="en-US" sz="25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2" y="4091476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dirty="0" err="1">
                <a:latin typeface="Century Gothic" panose="020B0502020202020204" pitchFamily="34" charset="0"/>
              </a:rPr>
              <a:t>ra</a:t>
            </a:r>
            <a:r>
              <a:rPr lang="en-US" sz="74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b</a:t>
            </a:r>
            <a:r>
              <a:rPr lang="en-US" sz="7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r>
              <a:rPr lang="en-US" sz="7400" b="1" dirty="0">
                <a:latin typeface="Century Gothic" panose="020B0502020202020204" pitchFamily="34" charset="0"/>
              </a:rPr>
              <a:t> </a:t>
            </a:r>
            <a:r>
              <a:rPr lang="en-US" sz="7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b</a:t>
            </a:r>
            <a:r>
              <a:rPr lang="en-US" sz="7400" dirty="0">
                <a:latin typeface="Century Gothic" panose="020B0502020202020204" pitchFamily="34" charset="0"/>
              </a:rPr>
              <a:t>it</a:t>
            </a:r>
            <a:endParaRPr lang="en-US" sz="74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76202" y="3099530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bb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4648200" y="3040366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4B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4B2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225566" y="1966494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NEW_rabbit">
            <a:hlinkClick r:id="" action="ppaction://media"/>
            <a:extLst>
              <a:ext uri="{FF2B5EF4-FFF2-40B4-BE49-F238E27FC236}">
                <a16:creationId xmlns:a16="http://schemas.microsoft.com/office/drawing/2014/main" id="{12855E83-49A1-4093-BA65-21D8720A74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5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9200" y="5921288"/>
            <a:ext cx="812800" cy="812800"/>
          </a:xfrm>
          <a:prstGeom prst="rect">
            <a:avLst/>
          </a:prstGeom>
        </p:spPr>
      </p:pic>
      <p:pic>
        <p:nvPicPr>
          <p:cNvPr id="13" name="NEW_rabbit">
            <a:hlinkClick r:id="" action="ppaction://media"/>
            <a:extLst>
              <a:ext uri="{FF2B5EF4-FFF2-40B4-BE49-F238E27FC236}">
                <a16:creationId xmlns:a16="http://schemas.microsoft.com/office/drawing/2014/main" id="{07B96457-93F5-45E1-B201-2334640A5B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98" end="2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27292" y="59979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213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6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13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5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1520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1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" grpId="0"/>
      <p:bldP spid="3" grpId="0"/>
      <p:bldP spid="4" grpId="0" uiExpand="1" build="p"/>
      <p:bldP spid="19" grpId="0"/>
      <p:bldP spid="19" grpId="1"/>
      <p:bldP spid="9" grpId="0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say 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ings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sayings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684B5C-6327-BB45-8A5F-98C16915A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05723" y="-2519485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C81132-B514-6746-9750-0B1EF5158E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421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lov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ing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loving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21138B-17B7-A34D-98B8-58B3C081C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68430" y="-2647042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44E3B0-CDAD-F94B-B33B-1E17232CDD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9583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com 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ing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coming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21138B-17B7-A34D-98B8-58B3C081C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68430" y="-2647042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8BE57E-BD3B-424E-98EB-EB0042584B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957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call 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ing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calling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21138B-17B7-A34D-98B8-58B3C081C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68430" y="-2647042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754730-1EA7-7040-9E4B-5148486277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01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creat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ing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creating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21138B-17B7-A34D-98B8-58B3C081C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68430" y="-2647042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14052B-E8A1-2542-BD17-5F306B6E58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8220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 ma z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ing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amazing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21138B-17B7-A34D-98B8-58B3C081C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68430" y="-2647042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EE96CC-F6FB-B247-BB85-0AA1245EC6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087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start 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ed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started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398252-E9E2-3E47-BF14-B17C68CC2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9198" y="-3025803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917B2D-15FE-EE47-8F4F-13507F311D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035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ask 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ed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asked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398252-E9E2-3E47-BF14-B17C68CC2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9198" y="-3025803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C3195B-2CAE-6A4C-B44E-03542493D6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4008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fail 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ed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failed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398252-E9E2-3E47-BF14-B17C68CC2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9198" y="-3025803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58D6D6-6384-7D41-BB68-FF7BBEB103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695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call 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ed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called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398252-E9E2-3E47-BF14-B17C68CC2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9198" y="-3025803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D0F438-586F-9F4E-855E-CE35F46B67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1000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fu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n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n</a:t>
            </a:r>
            <a:r>
              <a:rPr lang="en-US" sz="8000" dirty="0" err="1">
                <a:latin typeface="Century Gothic" panose="020B0502020202020204" pitchFamily="34" charset="0"/>
              </a:rPr>
              <a:t>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1314449" y="2814594"/>
            <a:ext cx="6229351" cy="1250123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dirty="0">
                <a:latin typeface="Century Gothic" panose="020B0502020202020204" pitchFamily="34" charset="0"/>
              </a:rPr>
              <a:t>funny</a:t>
            </a:r>
            <a:endParaRPr lang="en-US" sz="74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18006D-C1BC-614E-A417-7712B8FB6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5046" y="-2995811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164743-1A5E-9340-B9ED-ADF6F2C797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2422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573697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Anteater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1658492"/>
            <a:ext cx="9143999" cy="45173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200" b="1" dirty="0">
                <a:latin typeface="Century Gothic" panose="020B0502020202020204" pitchFamily="34" charset="0"/>
              </a:rPr>
              <a:t>These compound words are made up of two smaller words.</a:t>
            </a:r>
            <a:endParaRPr lang="en-US" sz="22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1830452" y="2527239"/>
            <a:ext cx="286384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ant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9214" y="3356841"/>
            <a:ext cx="706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1</a:t>
            </a:r>
            <a:endParaRPr lang="en-US" sz="2400" dirty="0">
              <a:solidFill>
                <a:srgbClr val="1414B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9607" y="3344696"/>
            <a:ext cx="706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2</a:t>
            </a:r>
            <a:endParaRPr lang="en-US" sz="2400" dirty="0">
              <a:solidFill>
                <a:srgbClr val="1414B2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0" y="3887058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ant  eater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463279" y="2527240"/>
            <a:ext cx="3757807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eater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4078962" y="2525405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2580362" y="3381893"/>
            <a:ext cx="1448496" cy="12907"/>
          </a:xfrm>
          <a:prstGeom prst="line">
            <a:avLst/>
          </a:prstGeom>
          <a:ln w="38100">
            <a:solidFill>
              <a:srgbClr val="141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 flipV="1">
            <a:off x="4147179" y="3381893"/>
            <a:ext cx="2391407" cy="382"/>
          </a:xfrm>
          <a:prstGeom prst="line">
            <a:avLst/>
          </a:prstGeom>
          <a:ln w="38100">
            <a:solidFill>
              <a:srgbClr val="141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30EE47-6302-43F6-B7C0-899D74CBBE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71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1099" y="6009027"/>
            <a:ext cx="812800" cy="812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B80954-9E8D-459E-BFCC-FF0007A3DB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22" end="297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93935" y="6071653"/>
            <a:ext cx="812800" cy="8128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6516111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07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1630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4" grpId="0" build="p"/>
      <p:bldP spid="19" grpId="0"/>
      <p:bldP spid="2" grpId="0"/>
      <p:bldP spid="6" grpId="0"/>
      <p:bldP spid="8" grpId="0"/>
      <p:bldP spid="8" grpId="1"/>
      <p:bldP spid="9" grpId="0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him  self</a:t>
            </a:r>
            <a:endParaRPr lang="en-US" sz="8000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himself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903583-79FF-EE41-98E6-58B2A9410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9198" y="-2669344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BAD2D0-5EA9-D141-9765-7436AF4818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9959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for  gave</a:t>
            </a:r>
            <a:endParaRPr lang="en-US" sz="8000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forgave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903583-79FF-EE41-98E6-58B2A9410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9198" y="-2669344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D86773-36F3-F546-81F6-D6958ED9E7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062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on  going</a:t>
            </a:r>
            <a:endParaRPr lang="en-US" sz="8000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ongoing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903583-79FF-EE41-98E6-58B2A9410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9198" y="-2669344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E0E829-60CD-7E49-98F2-2B31A0E2A1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987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Other Syllable Divisions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2282024"/>
            <a:ext cx="9143999" cy="39632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Some words don’t fit so neatly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into standard syllable division patterns.</a:t>
            </a:r>
            <a:endParaRPr lang="en-US" sz="23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574504" y="514748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BANANA">
            <a:hlinkClick r:id="" action="ppaction://media"/>
            <a:extLst>
              <a:ext uri="{FF2B5EF4-FFF2-40B4-BE49-F238E27FC236}">
                <a16:creationId xmlns:a16="http://schemas.microsoft.com/office/drawing/2014/main" id="{19376D86-6C8D-42E0-A011-A1ADACCB2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1899" y="1412687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1E3A55-DA75-4D61-9971-44AD7E025630}"/>
              </a:ext>
            </a:extLst>
          </p:cNvPr>
          <p:cNvSpPr/>
          <p:nvPr/>
        </p:nvSpPr>
        <p:spPr>
          <a:xfrm>
            <a:off x="114300" y="1404540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374DE5-D73B-DC49-B475-0ED9BF8D25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21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  bout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about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FDE77B-8978-174B-B72E-0EE04284C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0862" y="-2617567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62D489-F583-4F4D-B5EC-DBCDFBDDF8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621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  live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alive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FDE77B-8978-174B-B72E-0EE04284C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0862" y="-2617567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3FB38D-268D-FD4B-A6E0-B6D9D92AC7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7596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Century Gothic" panose="020B0502020202020204" pitchFamily="34" charset="0"/>
              </a:rPr>
              <a:t>a  ma zing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amazing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FDE77B-8978-174B-B72E-0EE04284C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0862" y="-2617567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6A68BA-A638-184D-A664-CBC4AE5E75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340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wri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t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t</a:t>
            </a:r>
            <a:r>
              <a:rPr lang="en-US" sz="8000" dirty="0">
                <a:latin typeface="Century Gothic" panose="020B0502020202020204" pitchFamily="34" charset="0"/>
              </a:rPr>
              <a:t>en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8820151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written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DC021B-F7EF-B342-997D-FC06E4E2B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93292" y="-2343389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265213-8EEB-6C45-B100-583770B46E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3037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le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t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t</a:t>
            </a:r>
            <a:r>
              <a:rPr lang="en-US" sz="8000" dirty="0" err="1">
                <a:latin typeface="Century Gothic" panose="020B0502020202020204" pitchFamily="34" charset="0"/>
              </a:rPr>
              <a:t>ers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letters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9FC78C-BEA4-8F40-90AB-EAF264930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9107" y="-2229334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793CAF-6F39-5A43-B69B-EB04E5144E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831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i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n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v</a:t>
            </a:r>
            <a:r>
              <a:rPr lang="en-US" sz="8000" dirty="0" err="1">
                <a:latin typeface="Century Gothic" panose="020B0502020202020204" pitchFamily="34" charset="0"/>
              </a:rPr>
              <a:t>ites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invites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9FC78C-BEA4-8F40-90AB-EAF264930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9107" y="-2229334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F7E90C-F523-1E45-A346-E885C333AE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753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go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s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p</a:t>
            </a:r>
            <a:r>
              <a:rPr lang="en-US" sz="8000" dirty="0" err="1">
                <a:latin typeface="Century Gothic" panose="020B0502020202020204" pitchFamily="34" charset="0"/>
              </a:rPr>
              <a:t>els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gospels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9FC78C-BEA4-8F40-90AB-EAF264930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9107" y="-2229334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4A0D5C-7A53-0940-AEFA-3BA410B75C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716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I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s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r</a:t>
            </a:r>
            <a:r>
              <a:rPr lang="en-US" sz="8000" dirty="0" err="1">
                <a:latin typeface="Century Gothic" panose="020B0502020202020204" pitchFamily="34" charset="0"/>
              </a:rPr>
              <a:t>a</a:t>
            </a:r>
            <a:r>
              <a:rPr lang="en-US" sz="8000" dirty="0">
                <a:latin typeface="Century Gothic" panose="020B0502020202020204" pitchFamily="34" charset="0"/>
              </a:rPr>
              <a:t> el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Israel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9FC78C-BEA4-8F40-90AB-EAF264930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9107" y="-2229334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D18C59-2794-254E-8C18-8885BA2000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451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02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52842</TotalTime>
  <Words>299</Words>
  <Application>Microsoft Macintosh PowerPoint</Application>
  <PresentationFormat>On-screen Show (16:10)</PresentationFormat>
  <Paragraphs>135</Paragraphs>
  <Slides>47</Slides>
  <Notes>1</Notes>
  <HiddenSlides>0</HiddenSlides>
  <MMClips>106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Century Gothic</vt:lpstr>
      <vt:lpstr>Office Theme</vt:lpstr>
      <vt:lpstr>PowerPoint Presentation</vt:lpstr>
      <vt:lpstr>Dividing Words</vt:lpstr>
      <vt:lpstr>Rabbit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Tiger Words</vt:lpstr>
      <vt:lpstr>PowerPoint Presentation</vt:lpstr>
      <vt:lpstr>PowerPoint Presentation</vt:lpstr>
      <vt:lpstr>PowerPoint Presentation</vt:lpstr>
      <vt:lpstr>Camel Words</vt:lpstr>
      <vt:lpstr>PowerPoint Presentation</vt:lpstr>
      <vt:lpstr>PowerPoint Presentation</vt:lpstr>
      <vt:lpstr>PowerPoint Presentation</vt:lpstr>
      <vt:lpstr>Turtle Words</vt:lpstr>
      <vt:lpstr>PowerPoint Presentation</vt:lpstr>
      <vt:lpstr>PowerPoint Presentation</vt:lpstr>
      <vt:lpstr>Hamster Words</vt:lpstr>
      <vt:lpstr>PowerPoint Presentation</vt:lpstr>
      <vt:lpstr>PowerPoint Presentation</vt:lpstr>
      <vt:lpstr>Foxes Suffixes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Anteater Words</vt:lpstr>
      <vt:lpstr>PowerPoint Presentation</vt:lpstr>
      <vt:lpstr>PowerPoint Presentation</vt:lpstr>
      <vt:lpstr>PowerPoint Presentation</vt:lpstr>
      <vt:lpstr>Other Syllable Divisions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Raymond McCurdy</cp:lastModifiedBy>
  <cp:revision>433</cp:revision>
  <dcterms:created xsi:type="dcterms:W3CDTF">2017-01-10T01:35:56Z</dcterms:created>
  <dcterms:modified xsi:type="dcterms:W3CDTF">2018-09-26T02:46:13Z</dcterms:modified>
</cp:coreProperties>
</file>