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324" r:id="rId2"/>
    <p:sldId id="382" r:id="rId3"/>
    <p:sldId id="383" r:id="rId4"/>
    <p:sldId id="296" r:id="rId5"/>
    <p:sldId id="297" r:id="rId6"/>
    <p:sldId id="329" r:id="rId7"/>
    <p:sldId id="370" r:id="rId8"/>
    <p:sldId id="330" r:id="rId9"/>
    <p:sldId id="372" r:id="rId10"/>
    <p:sldId id="301" r:id="rId11"/>
    <p:sldId id="342" r:id="rId12"/>
    <p:sldId id="349" r:id="rId13"/>
    <p:sldId id="371" r:id="rId14"/>
    <p:sldId id="343" r:id="rId15"/>
    <p:sldId id="381" r:id="rId16"/>
    <p:sldId id="384" r:id="rId17"/>
    <p:sldId id="308" r:id="rId18"/>
    <p:sldId id="373" r:id="rId19"/>
    <p:sldId id="352" r:id="rId20"/>
    <p:sldId id="385" r:id="rId21"/>
    <p:sldId id="374" r:id="rId22"/>
    <p:sldId id="375" r:id="rId23"/>
    <p:sldId id="331" r:id="rId24"/>
    <p:sldId id="325" r:id="rId25"/>
    <p:sldId id="332" r:id="rId26"/>
    <p:sldId id="333" r:id="rId27"/>
    <p:sldId id="386" r:id="rId28"/>
    <p:sldId id="337" r:id="rId29"/>
    <p:sldId id="376" r:id="rId30"/>
    <p:sldId id="345" r:id="rId31"/>
    <p:sldId id="344" r:id="rId32"/>
    <p:sldId id="387" r:id="rId33"/>
    <p:sldId id="348" r:id="rId34"/>
    <p:sldId id="314" r:id="rId35"/>
    <p:sldId id="377" r:id="rId36"/>
    <p:sldId id="378" r:id="rId37"/>
    <p:sldId id="355" r:id="rId38"/>
    <p:sldId id="388" r:id="rId39"/>
    <p:sldId id="317" r:id="rId40"/>
    <p:sldId id="389" r:id="rId41"/>
    <p:sldId id="360" r:id="rId42"/>
    <p:sldId id="390" r:id="rId43"/>
    <p:sldId id="358" r:id="rId44"/>
    <p:sldId id="379" r:id="rId45"/>
    <p:sldId id="391" r:id="rId46"/>
    <p:sldId id="323" r:id="rId47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D03"/>
    <a:srgbClr val="FE9202"/>
    <a:srgbClr val="1506D4"/>
    <a:srgbClr val="99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554" autoAdjust="0"/>
    <p:restoredTop sz="94280" autoAdjust="0"/>
  </p:normalViewPr>
  <p:slideViewPr>
    <p:cSldViewPr snapToGrid="0">
      <p:cViewPr varScale="1">
        <p:scale>
          <a:sx n="87" d="100"/>
          <a:sy n="87" d="100"/>
        </p:scale>
        <p:origin x="192" y="163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AA139-AC96-EB45-87E2-86A918BBEC0B}" type="datetimeFigureOut">
              <a:rPr lang="en-US" smtClean="0"/>
              <a:t>5/31/18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E0BF6-30B1-764D-964F-5028B4F8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77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audio" Target="../media/media44.m4a"/><Relationship Id="rId5" Type="http://schemas.microsoft.com/office/2007/relationships/media" Target="../media/media44.m4a"/><Relationship Id="rId4" Type="http://schemas.openxmlformats.org/officeDocument/2006/relationships/audio" Target="../media/media43.mp3"/><Relationship Id="rId9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6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audio" Target="../media/media47.m4a"/><Relationship Id="rId5" Type="http://schemas.microsoft.com/office/2007/relationships/media" Target="../media/media47.m4a"/><Relationship Id="rId4" Type="http://schemas.openxmlformats.org/officeDocument/2006/relationships/audio" Target="../media/media46.mp3"/><Relationship Id="rId9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6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audio" Target="../media/media48.m4a"/><Relationship Id="rId5" Type="http://schemas.microsoft.com/office/2007/relationships/media" Target="../media/media48.m4a"/><Relationship Id="rId4" Type="http://schemas.openxmlformats.org/officeDocument/2006/relationships/audio" Target="../media/media46.mp3"/><Relationship Id="rId9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684418" y="3113237"/>
            <a:ext cx="4165951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800" dirty="0">
                <a:latin typeface="Century Gothic" panose="020B0502020202020204" pitchFamily="34" charset="0"/>
              </a:rPr>
              <a:t>Syllable Charts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089956" y="1313219"/>
            <a:ext cx="29987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Part 1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256478" y="1900670"/>
            <a:ext cx="6144322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C48E067-2079-4609-BBA1-BA4F717FBD2E}"/>
              </a:ext>
            </a:extLst>
          </p:cNvPr>
          <p:cNvSpPr txBox="1"/>
          <p:nvPr/>
        </p:nvSpPr>
        <p:spPr>
          <a:xfrm>
            <a:off x="149087" y="629651"/>
            <a:ext cx="8701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entury Gothic" panose="020B0502020202020204" pitchFamily="34" charset="0"/>
              </a:rPr>
              <a:t>19. Jesus Walks on the Water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15" name="Picture 14" descr="JesusWalkingWater">
            <a:extLst>
              <a:ext uri="{FF2B5EF4-FFF2-40B4-BE49-F238E27FC236}">
                <a16:creationId xmlns:a16="http://schemas.microsoft.com/office/drawing/2014/main" id="{3927B048-8E1B-5044-AFB7-102EAEAC106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9"/>
          <a:stretch>
            <a:fillRect/>
          </a:stretch>
        </p:blipFill>
        <p:spPr bwMode="auto">
          <a:xfrm>
            <a:off x="759880" y="1977887"/>
            <a:ext cx="2569729" cy="3404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B58A05-719A-394A-9DD3-7B7B90523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960567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B93F439-9CC0-5C40-B0B5-2555EE43ACB4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9118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9697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  <p:bldP spid="14" grpId="0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8283" y="1318382"/>
            <a:ext cx="2967971" cy="117261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966253" y="1318382"/>
            <a:ext cx="3205738" cy="117261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J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sus</a:t>
            </a:r>
            <a:r>
              <a:rPr lang="en-US" sz="5000" dirty="0">
                <a:latin typeface="Century Gothic" panose="020B0502020202020204" pitchFamily="34" charset="0"/>
              </a:rPr>
              <a:t>                                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CE5F9F-FE5E-4ECC-A4C4-28AC261A3C7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8290764-ED04-B34A-A8C9-041F71154C74}"/>
              </a:ext>
            </a:extLst>
          </p:cNvPr>
          <p:cNvSpPr txBox="1">
            <a:spLocks/>
          </p:cNvSpPr>
          <p:nvPr/>
        </p:nvSpPr>
        <p:spPr>
          <a:xfrm>
            <a:off x="998282" y="2885629"/>
            <a:ext cx="2967971" cy="117261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45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8491417-8D6B-F647-9A20-5516ECB879DC}"/>
              </a:ext>
            </a:extLst>
          </p:cNvPr>
          <p:cNvSpPr txBox="1">
            <a:spLocks/>
          </p:cNvSpPr>
          <p:nvPr/>
        </p:nvSpPr>
        <p:spPr>
          <a:xfrm>
            <a:off x="4085137" y="2885629"/>
            <a:ext cx="2967971" cy="117261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P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ter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37FEE76-415E-894B-BB50-FD0D370E7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2" y="-939767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496BC81-6B3C-D64C-9D2F-A152957E79A4}"/>
              </a:ext>
            </a:extLst>
          </p:cNvPr>
          <p:cNvSpPr/>
          <p:nvPr/>
        </p:nvSpPr>
        <p:spPr>
          <a:xfrm>
            <a:off x="8279502" y="-124262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9264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8" grpId="0" build="p"/>
      <p:bldP spid="5" grpId="0" build="p"/>
      <p:bldP spid="6" grpId="0" build="p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3601" y="1392436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233601" y="2605486"/>
            <a:ext cx="432352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dis c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 </a:t>
            </a:r>
            <a:r>
              <a:rPr lang="en-US" sz="5000" dirty="0" err="1">
                <a:latin typeface="Century Gothic" panose="020B0502020202020204" pitchFamily="34" charset="0"/>
              </a:rPr>
              <a:t>ples</a:t>
            </a: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3685F6-F6D6-AB45-8995-5D8CD1BDBA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242621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0BB1BB-481C-254D-B3EA-DA17B4CD00C1}"/>
              </a:ext>
            </a:extLst>
          </p:cNvPr>
          <p:cNvSpPr/>
          <p:nvPr/>
        </p:nvSpPr>
        <p:spPr>
          <a:xfrm>
            <a:off x="8279502" y="-124262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34640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8" grpId="0" uiExpand="1" build="p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3370" y="2282505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FABD4A9-B29E-AA4D-81A3-70AE88D3E9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242621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7E2B39-0F66-B84C-BB51-64B5637C5250}"/>
              </a:ext>
            </a:extLst>
          </p:cNvPr>
          <p:cNvSpPr/>
          <p:nvPr/>
        </p:nvSpPr>
        <p:spPr>
          <a:xfrm>
            <a:off x="8279502" y="-124262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42555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8361" y="2123956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tr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u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ly</a:t>
            </a: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FBB7F4-361C-BE40-9609-CE60E13451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346167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58DAA3-A332-A649-973D-E4B081D5C430}"/>
              </a:ext>
            </a:extLst>
          </p:cNvPr>
          <p:cNvSpPr/>
          <p:nvPr/>
        </p:nvSpPr>
        <p:spPr>
          <a:xfrm>
            <a:off x="8279502" y="-124262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39441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689" y="1997654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cr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43E89B-DE84-4CE8-8907-BB46964AC78F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30D7C45-D6CA-EF4D-8130-1DC2A0D1B1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346167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6D99605-D51E-1F43-90E5-40356983862D}"/>
              </a:ext>
            </a:extLst>
          </p:cNvPr>
          <p:cNvSpPr/>
          <p:nvPr/>
        </p:nvSpPr>
        <p:spPr>
          <a:xfrm>
            <a:off x="8279502" y="-124262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0703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43E89B-DE84-4CE8-8907-BB46964AC78F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F6F2BDB-45F9-6B4A-9961-C5D877AF698B}"/>
              </a:ext>
            </a:extLst>
          </p:cNvPr>
          <p:cNvSpPr txBox="1">
            <a:spLocks/>
          </p:cNvSpPr>
          <p:nvPr/>
        </p:nvSpPr>
        <p:spPr>
          <a:xfrm>
            <a:off x="3678056" y="1689639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tru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100DDC0-726B-3346-9FAA-7A78E4D502BF}"/>
              </a:ext>
            </a:extLst>
          </p:cNvPr>
          <p:cNvSpPr txBox="1">
            <a:spLocks/>
          </p:cNvSpPr>
          <p:nvPr/>
        </p:nvSpPr>
        <p:spPr>
          <a:xfrm>
            <a:off x="3678056" y="2902689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real 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7D93CE-524C-7547-9B6D-3FAC6F1660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346167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46559D-FA62-9549-AEDD-BF1ACA9401B4}"/>
              </a:ext>
            </a:extLst>
          </p:cNvPr>
          <p:cNvSpPr/>
          <p:nvPr/>
        </p:nvSpPr>
        <p:spPr>
          <a:xfrm>
            <a:off x="8279502" y="-124262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09969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uiExpand="1" build="p"/>
      <p:bldP spid="5" grpId="0" uiExpand="1" build="p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7828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 silent e syllable has 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001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one consonant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152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a silent e at 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317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951257" y="3830197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c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00256" y="384168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3199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056824" y="3849195"/>
            <a:ext cx="194482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v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3121" y="-91882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6812C-3D79-BD40-8524-7E64A727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4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5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9" grpId="0"/>
      <p:bldP spid="10" grpId="0"/>
      <p:bldP spid="15" grpId="0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5208" y="923753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498CAA-91A5-4772-851F-A556EAFAA026}"/>
              </a:ext>
            </a:extLst>
          </p:cNvPr>
          <p:cNvSpPr txBox="1">
            <a:spLocks/>
          </p:cNvSpPr>
          <p:nvPr/>
        </p:nvSpPr>
        <p:spPr>
          <a:xfrm>
            <a:off x="1613229" y="2114454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v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4297679" y="923753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v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20E4949-2073-3040-BA3E-2548F8192805}"/>
              </a:ext>
            </a:extLst>
          </p:cNvPr>
          <p:cNvSpPr txBox="1">
            <a:spLocks/>
          </p:cNvSpPr>
          <p:nvPr/>
        </p:nvSpPr>
        <p:spPr>
          <a:xfrm>
            <a:off x="4495700" y="2114454"/>
            <a:ext cx="2981482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v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endParaRPr lang="en-US" sz="4500" dirty="0">
              <a:solidFill>
                <a:srgbClr val="00B05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38509B-7083-B448-96F3-DCAA9B2095B3}"/>
              </a:ext>
            </a:extLst>
          </p:cNvPr>
          <p:cNvSpPr txBox="1">
            <a:spLocks/>
          </p:cNvSpPr>
          <p:nvPr/>
        </p:nvSpPr>
        <p:spPr>
          <a:xfrm>
            <a:off x="1613229" y="3305154"/>
            <a:ext cx="3863232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a </a:t>
            </a:r>
            <a:r>
              <a:rPr lang="en-US" sz="5000" dirty="0" err="1">
                <a:latin typeface="Century Gothic" panose="020B0502020202020204" pitchFamily="34" charset="0"/>
              </a:rPr>
              <a:t>m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 err="1">
                <a:latin typeface="Century Gothic" panose="020B0502020202020204" pitchFamily="34" charset="0"/>
              </a:rPr>
              <a:t>z</a:t>
            </a:r>
            <a:r>
              <a:rPr lang="en-US" sz="5000" b="1" dirty="0" err="1"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d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08C7D7-A201-5748-9376-839B9D29B8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242621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DDBBB3-68B6-8049-AB37-E1CA41D39104}"/>
              </a:ext>
            </a:extLst>
          </p:cNvPr>
          <p:cNvSpPr/>
          <p:nvPr/>
        </p:nvSpPr>
        <p:spPr>
          <a:xfrm>
            <a:off x="8279502" y="-124262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322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4" grpId="0" build="p"/>
      <p:bldP spid="5" grpId="0" build="p"/>
      <p:bldP spid="6" grpId="0" build="p"/>
      <p:bldP spid="7" grpId="0" build="p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9625" y="1433544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3342430" y="2836740"/>
            <a:ext cx="3028225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a </a:t>
            </a:r>
            <a:r>
              <a:rPr lang="en-US" sz="5000" dirty="0" err="1">
                <a:latin typeface="Century Gothic" panose="020B0502020202020204" pitchFamily="34" charset="0"/>
              </a:rPr>
              <a:t>rr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b="1" dirty="0" err="1"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d</a:t>
            </a:r>
            <a:endParaRPr lang="en-US" sz="4500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4608EC-8D8B-5A4B-B6D2-C4221C702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242621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07F2C63-24D6-1C4D-9485-8D3DE6D558DD}"/>
              </a:ext>
            </a:extLst>
          </p:cNvPr>
          <p:cNvSpPr/>
          <p:nvPr/>
        </p:nvSpPr>
        <p:spPr>
          <a:xfrm>
            <a:off x="8279502" y="-124262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55406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build="p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0402" y="1485577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a 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2915047" y="2888773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03A24D-1F32-934A-98A6-D8E7FC4662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242621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0EB1F8-A488-E444-BC2A-C28BE57C7C57}"/>
              </a:ext>
            </a:extLst>
          </p:cNvPr>
          <p:cNvSpPr/>
          <p:nvPr/>
        </p:nvSpPr>
        <p:spPr>
          <a:xfrm>
            <a:off x="8279502" y="-124262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3783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build="p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60868"/>
            <a:ext cx="9144000" cy="99417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 dirty="0">
                <a:latin typeface="Century Gothic" panose="020B0502020202020204" pitchFamily="34" charset="0"/>
              </a:rPr>
            </a:br>
            <a:r>
              <a:rPr lang="en-US" sz="84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Syllable Types</a:t>
            </a:r>
            <a:endParaRPr lang="en-US" sz="8400" dirty="0">
              <a:solidFill>
                <a:srgbClr val="99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Many vowel teams 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one names 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 make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and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4062" y="2177674"/>
            <a:ext cx="2629295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a </a:t>
            </a:r>
            <a:r>
              <a:rPr lang="en-US" sz="5000" dirty="0" err="1">
                <a:latin typeface="Century Gothic" panose="020B0502020202020204" pitchFamily="34" charset="0"/>
              </a:rPr>
              <a:t>fr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ai</a:t>
            </a:r>
            <a:r>
              <a:rPr lang="en-US" sz="5000" dirty="0" err="1">
                <a:latin typeface="Century Gothic" panose="020B0502020202020204" pitchFamily="34" charset="0"/>
              </a:rPr>
              <a:t>d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AB0C41-ADDB-2644-874D-CE46818246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346167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E5DCFD-FEF0-0B47-98C4-827B28CC3067}"/>
              </a:ext>
            </a:extLst>
          </p:cNvPr>
          <p:cNvSpPr/>
          <p:nvPr/>
        </p:nvSpPr>
        <p:spPr>
          <a:xfrm>
            <a:off x="8279502" y="-124262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7313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4062" y="2177674"/>
            <a:ext cx="2629295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pr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E326AA-8986-5145-988C-2DB4B750A9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346167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3C2066-02E7-8748-A97D-07CE3D666AFC}"/>
              </a:ext>
            </a:extLst>
          </p:cNvPr>
          <p:cNvSpPr/>
          <p:nvPr/>
        </p:nvSpPr>
        <p:spPr>
          <a:xfrm>
            <a:off x="8279502" y="-124262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68611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2715224" y="923753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0CFFB-14B0-4F80-8213-77E26BE6F3B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473B0A-95B3-44DE-81A6-533204B80A03}"/>
              </a:ext>
            </a:extLst>
          </p:cNvPr>
          <p:cNvSpPr txBox="1">
            <a:spLocks/>
          </p:cNvSpPr>
          <p:nvPr/>
        </p:nvSpPr>
        <p:spPr>
          <a:xfrm>
            <a:off x="2989238" y="3257205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l </a:t>
            </a:r>
            <a:r>
              <a:rPr lang="en-US" sz="5000" dirty="0" err="1">
                <a:latin typeface="Century Gothic" panose="020B0502020202020204" pitchFamily="34" charset="0"/>
              </a:rPr>
              <a:t>ly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8F8BACD-9ED2-430C-AEB1-CC988D3D9AD2}"/>
              </a:ext>
            </a:extLst>
          </p:cNvPr>
          <p:cNvSpPr txBox="1">
            <a:spLocks/>
          </p:cNvSpPr>
          <p:nvPr/>
        </p:nvSpPr>
        <p:spPr>
          <a:xfrm>
            <a:off x="2989238" y="2035223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ch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9E379B-21CE-0247-988B-B3DF1BB576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346167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CCE6721-6049-D744-902C-76E651442A14}"/>
              </a:ext>
            </a:extLst>
          </p:cNvPr>
          <p:cNvSpPr/>
          <p:nvPr/>
        </p:nvSpPr>
        <p:spPr>
          <a:xfrm>
            <a:off x="8279502" y="-124262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92165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uiExpand="1" build="p"/>
      <p:bldP spid="4" grpId="0" uiExpand="1" build="p"/>
      <p:bldP spid="5" grpId="0" uiExpand="1" build="p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9639" y="1396568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ie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0A9B20-215C-4AB2-B237-65A90EDF5E88}"/>
              </a:ext>
            </a:extLst>
          </p:cNvPr>
          <p:cNvSpPr txBox="1">
            <a:spLocks/>
          </p:cNvSpPr>
          <p:nvPr/>
        </p:nvSpPr>
        <p:spPr>
          <a:xfrm>
            <a:off x="3239638" y="2819280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cr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ie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AFCD01-59DC-7E48-BCAE-716E32D620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740" y="-1346167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01F085D-B7AE-2345-82CD-F16BAD7F2F57}"/>
              </a:ext>
            </a:extLst>
          </p:cNvPr>
          <p:cNvSpPr/>
          <p:nvPr/>
        </p:nvSpPr>
        <p:spPr>
          <a:xfrm>
            <a:off x="8279502" y="-124262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4364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uiExpand="1" build="p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7472" y="1337598"/>
            <a:ext cx="2235151" cy="1422712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igh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507472" y="2889030"/>
            <a:ext cx="3024693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igh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3FB222-B235-4EED-A083-6D715C9802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7B2D4C-CDB1-1C44-A46C-E0FBF062DF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346167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12D93A-7CEB-1942-9EFA-6B63EA660864}"/>
              </a:ext>
            </a:extLst>
          </p:cNvPr>
          <p:cNvSpPr/>
          <p:nvPr/>
        </p:nvSpPr>
        <p:spPr>
          <a:xfrm>
            <a:off x="8279502" y="-124262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3530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8" grpId="0" uiExpand="1" build="p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4062" y="2177674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oa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2C9F20-0842-2F44-ACC1-80EEB766AB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294394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80BEF75-3E7C-6D44-B701-CC17361B17A7}"/>
              </a:ext>
            </a:extLst>
          </p:cNvPr>
          <p:cNvSpPr/>
          <p:nvPr/>
        </p:nvSpPr>
        <p:spPr>
          <a:xfrm>
            <a:off x="8279502" y="-124262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7153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1965" y="-86780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Other Sounds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171486"/>
            <a:ext cx="8165432" cy="608290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Sometimes vowel teams make other sounds.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332757" y="3267447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96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D968B-FA0E-4E46-8F2B-0B1C50FC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-1057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3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3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6641" y="2177674"/>
            <a:ext cx="2729993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7473E1-95D3-5841-BE78-11E7DEB79B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242621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1BAF1B-6D82-4743-B8EC-9995D8707707}"/>
              </a:ext>
            </a:extLst>
          </p:cNvPr>
          <p:cNvSpPr/>
          <p:nvPr/>
        </p:nvSpPr>
        <p:spPr>
          <a:xfrm>
            <a:off x="8279502" y="-124262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3291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6641" y="2177674"/>
            <a:ext cx="2729993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ow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C3E056-76C2-7A42-92FB-D71F675530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346167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02C806-6C92-E049-97FA-10F9FFC55B23}"/>
              </a:ext>
            </a:extLst>
          </p:cNvPr>
          <p:cNvSpPr/>
          <p:nvPr/>
        </p:nvSpPr>
        <p:spPr>
          <a:xfrm>
            <a:off x="8279502" y="-124262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16623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714C90A4-AC53-42AF-8F0B-EDDFB4AC9F19}"/>
              </a:ext>
            </a:extLst>
          </p:cNvPr>
          <p:cNvSpPr txBox="1">
            <a:spLocks/>
          </p:cNvSpPr>
          <p:nvPr/>
        </p:nvSpPr>
        <p:spPr>
          <a:xfrm>
            <a:off x="628650" y="707509"/>
            <a:ext cx="7886700" cy="99417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Closed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Short Vowel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6A71747-F5D2-4EBB-B59A-92E19B56E5B3}"/>
              </a:ext>
            </a:extLst>
          </p:cNvPr>
          <p:cNvSpPr txBox="1">
            <a:spLocks/>
          </p:cNvSpPr>
          <p:nvPr/>
        </p:nvSpPr>
        <p:spPr>
          <a:xfrm>
            <a:off x="1600792" y="1797469"/>
            <a:ext cx="5942415" cy="451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 closed syllable has one vowel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51D1A3-3FE2-4877-A3A0-142D37DE9B5F}"/>
              </a:ext>
            </a:extLst>
          </p:cNvPr>
          <p:cNvSpPr txBox="1">
            <a:spLocks/>
          </p:cNvSpPr>
          <p:nvPr/>
        </p:nvSpPr>
        <p:spPr>
          <a:xfrm>
            <a:off x="1200147" y="2344996"/>
            <a:ext cx="6800729" cy="4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one or more consonants, 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59C833A-A051-46F0-9539-E424065C38B6}"/>
              </a:ext>
            </a:extLst>
          </p:cNvPr>
          <p:cNvSpPr txBox="1">
            <a:spLocks/>
          </p:cNvSpPr>
          <p:nvPr/>
        </p:nvSpPr>
        <p:spPr>
          <a:xfrm>
            <a:off x="1510383" y="2915592"/>
            <a:ext cx="5712613" cy="5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 vowel is short.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06000D0-3B86-4C9D-A0B6-BED284F2EDEA}"/>
              </a:ext>
            </a:extLst>
          </p:cNvPr>
          <p:cNvSpPr txBox="1">
            <a:spLocks/>
          </p:cNvSpPr>
          <p:nvPr/>
        </p:nvSpPr>
        <p:spPr>
          <a:xfrm>
            <a:off x="4236361" y="3458113"/>
            <a:ext cx="6876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B5CD2261-5816-4229-A9AD-412E34A29084}"/>
              </a:ext>
            </a:extLst>
          </p:cNvPr>
          <p:cNvSpPr txBox="1">
            <a:spLocks/>
          </p:cNvSpPr>
          <p:nvPr/>
        </p:nvSpPr>
        <p:spPr>
          <a:xfrm>
            <a:off x="4954739" y="3483515"/>
            <a:ext cx="82319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E91C2D1-2232-4E00-8092-9786497F59F7}"/>
              </a:ext>
            </a:extLst>
          </p:cNvPr>
          <p:cNvSpPr txBox="1">
            <a:spLocks/>
          </p:cNvSpPr>
          <p:nvPr/>
        </p:nvSpPr>
        <p:spPr>
          <a:xfrm>
            <a:off x="4299180" y="3483516"/>
            <a:ext cx="55973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˘</a:t>
            </a:r>
            <a:endParaRPr lang="en-US" sz="9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9F009-0AC4-4B3E-8793-D173E744D94D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3EFAF-8468-430F-9EEE-62F92247CC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1A2E68-6A5D-4AFC-A45A-27D5B4350FC0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EAF36-FC2D-4C45-AC75-B86C155B671B}"/>
              </a:ext>
            </a:extLst>
          </p:cNvPr>
          <p:cNvSpPr/>
          <p:nvPr/>
        </p:nvSpPr>
        <p:spPr>
          <a:xfrm>
            <a:off x="3220960" y="3340053"/>
            <a:ext cx="10791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5E463-1FEF-5543-8A33-7B04C4F6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741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6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 build="p"/>
      <p:bldP spid="26" grpId="0"/>
      <p:bldP spid="27" grpId="0"/>
      <p:bldP spid="28" grpId="0"/>
      <p:bldP spid="29" grpId="0"/>
      <p:bldP spid="30" grpId="0"/>
      <p:bldP spid="35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2177674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j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2F8174-FAB9-FD40-A65E-E0B41402A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346167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B9D3AB-42C0-9F4B-9C7E-440E6B9EFCC4}"/>
              </a:ext>
            </a:extLst>
          </p:cNvPr>
          <p:cNvSpPr/>
          <p:nvPr/>
        </p:nvSpPr>
        <p:spPr>
          <a:xfrm>
            <a:off x="8279502" y="-124262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41599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1512038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wa</a:t>
            </a:r>
            <a:r>
              <a:rPr lang="en-US" sz="5000" dirty="0">
                <a:latin typeface="Century Gothic" panose="020B0502020202020204" pitchFamily="34" charset="0"/>
              </a:rPr>
              <a:t>lk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E1276A-8370-43A1-A7E6-2B5A86271ACD}"/>
              </a:ext>
            </a:extLst>
          </p:cNvPr>
          <p:cNvSpPr txBox="1">
            <a:spLocks/>
          </p:cNvSpPr>
          <p:nvPr/>
        </p:nvSpPr>
        <p:spPr>
          <a:xfrm>
            <a:off x="2786887" y="2937457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wa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ter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7F53BE9-1770-2640-B1D9-B658007EC1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346167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D650AE-2131-8D47-8984-21C49B46D4F6}"/>
              </a:ext>
            </a:extLst>
          </p:cNvPr>
          <p:cNvSpPr/>
          <p:nvPr/>
        </p:nvSpPr>
        <p:spPr>
          <a:xfrm>
            <a:off x="8279502" y="-124262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168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R-controlled syllables have 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an 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“r” changes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97009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956059" y="3615690"/>
            <a:ext cx="95935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64981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3" grpId="0" animBg="1"/>
      <p:bldP spid="14" grpId="0"/>
      <p:bldP spid="14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3567" y="3057819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st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B00117-D7FB-4BF2-B466-118762911119}"/>
              </a:ext>
            </a:extLst>
          </p:cNvPr>
          <p:cNvSpPr txBox="1">
            <a:spLocks/>
          </p:cNvSpPr>
          <p:nvPr/>
        </p:nvSpPr>
        <p:spPr>
          <a:xfrm>
            <a:off x="2893567" y="1635108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A1FE1A-0BCA-8143-8396-98B3313D6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242621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13F8FA-7B80-B648-B244-612BD4EDCC56}"/>
              </a:ext>
            </a:extLst>
          </p:cNvPr>
          <p:cNvSpPr/>
          <p:nvPr/>
        </p:nvSpPr>
        <p:spPr>
          <a:xfrm>
            <a:off x="8279502" y="-124262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52258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4545">
                <p:cTn id="16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7484" y="2196856"/>
            <a:ext cx="2183883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Pe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t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74AC6A-8879-6448-9457-0B46149651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6395" y="-1242621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B50275-52F8-A340-8D02-05D1CDC5E858}"/>
              </a:ext>
            </a:extLst>
          </p:cNvPr>
          <p:cNvSpPr/>
          <p:nvPr/>
        </p:nvSpPr>
        <p:spPr>
          <a:xfrm>
            <a:off x="8279502" y="-124262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9076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7485" y="2196856"/>
            <a:ext cx="1798716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EA8837-077C-2F47-8C37-3D0AAB3CE1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6395" y="-1242621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8A27DF-FA26-BC45-9379-BE2DDA9B4075}"/>
              </a:ext>
            </a:extLst>
          </p:cNvPr>
          <p:cNvSpPr/>
          <p:nvPr/>
        </p:nvSpPr>
        <p:spPr>
          <a:xfrm>
            <a:off x="8279502" y="-124262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19767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7485" y="2196856"/>
            <a:ext cx="1988306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sh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ore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3D6338-6BE1-584F-8AB5-C2FBBEB9D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6395" y="-1242621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FED555-7519-2B4B-8AA4-4CB65D53D8E5}"/>
              </a:ext>
            </a:extLst>
          </p:cNvPr>
          <p:cNvSpPr/>
          <p:nvPr/>
        </p:nvSpPr>
        <p:spPr>
          <a:xfrm>
            <a:off x="8279502" y="-124262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2989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7485" y="2196856"/>
            <a:ext cx="1798716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oar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84D1A2-7253-3D49-9D3C-16F91EE286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6395" y="-1242621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48110A-E109-7440-9E51-831E391283DB}"/>
              </a:ext>
            </a:extLst>
          </p:cNvPr>
          <p:cNvSpPr/>
          <p:nvPr/>
        </p:nvSpPr>
        <p:spPr>
          <a:xfrm>
            <a:off x="8279502" y="-124262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4884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01965" y="-88436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Consonant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 l-e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1272" y="1976414"/>
            <a:ext cx="8601456" cy="437602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When you see consonant l-e at the end of a word,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71272" y="2518061"/>
            <a:ext cx="8601456" cy="468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count back three.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71272" y="3042317"/>
            <a:ext cx="8601456" cy="51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“l-e” makes the /–le/ sound.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70760" y="3742849"/>
            <a:ext cx="97466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73176" y="3746607"/>
            <a:ext cx="2223511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pur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5262294" y="3742849"/>
            <a:ext cx="878268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5794339" y="3742849"/>
            <a:ext cx="93775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21E58C-AE08-494D-8BE2-6AB103E9688A}"/>
              </a:ext>
            </a:extLst>
          </p:cNvPr>
          <p:cNvCxnSpPr>
            <a:cxnSpLocks/>
          </p:cNvCxnSpPr>
          <p:nvPr/>
        </p:nvCxnSpPr>
        <p:spPr>
          <a:xfrm>
            <a:off x="4739000" y="3929395"/>
            <a:ext cx="0" cy="122513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464B2A-8F4B-2C4E-9305-FCCD66AB4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00" y="-10875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33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3" grpId="0"/>
      <p:bldP spid="7" grpId="0"/>
      <p:bldP spid="7" grpId="1"/>
      <p:bldP spid="8" grpId="0"/>
      <p:bldP spid="12" grpId="0"/>
      <p:bldP spid="12" grpId="1"/>
      <p:bldP spid="13" grpId="0"/>
      <p:bldP spid="13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5920" y="2095431"/>
            <a:ext cx="4895950" cy="160009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dis ci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ple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endParaRPr lang="en-US" sz="5000" b="1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A7C03B-EF76-8B46-8533-BF14B48A6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740" y="-1346167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D1D01E-A448-7C49-855E-EE9D880945A8}"/>
              </a:ext>
            </a:extLst>
          </p:cNvPr>
          <p:cNvSpPr/>
          <p:nvPr/>
        </p:nvSpPr>
        <p:spPr>
          <a:xfrm>
            <a:off x="8279502" y="-124262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1880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5589" y="2713547"/>
            <a:ext cx="3960323" cy="1316285"/>
          </a:xfrm>
        </p:spPr>
        <p:txBody>
          <a:bodyPr numCol="2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075589" y="1496610"/>
            <a:ext cx="3868011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nd</a:t>
            </a:r>
            <a:endParaRPr lang="en-US" sz="45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965962" y="1496610"/>
            <a:ext cx="5958064" cy="1360890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nd</a:t>
            </a:r>
            <a:endParaRPr lang="en-US" sz="45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D076FED-0E26-4884-871A-AA5DB3E55D2A}"/>
              </a:ext>
            </a:extLst>
          </p:cNvPr>
          <p:cNvSpPr txBox="1">
            <a:spLocks/>
          </p:cNvSpPr>
          <p:nvPr/>
        </p:nvSpPr>
        <p:spPr>
          <a:xfrm>
            <a:off x="4965962" y="2713547"/>
            <a:ext cx="3960323" cy="1316285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ABC9BA-B1EA-D249-927E-B6F5548B0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03141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32F1C83-26D2-5345-A1DD-1EEF1F661EAA}"/>
              </a:ext>
            </a:extLst>
          </p:cNvPr>
          <p:cNvSpPr/>
          <p:nvPr/>
        </p:nvSpPr>
        <p:spPr>
          <a:xfrm>
            <a:off x="8061787" y="-799595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2105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97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E0D79EE-933C-44C8-BC3B-66BBDD7636EC}"/>
              </a:ext>
            </a:extLst>
          </p:cNvPr>
          <p:cNvSpPr/>
          <p:nvPr/>
        </p:nvSpPr>
        <p:spPr>
          <a:xfrm>
            <a:off x="8280333" y="-1013454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223B6DF1-6BA4-445A-8D49-8221A220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0DE9207-AEB6-43D4-95A0-35566100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66" y="2012043"/>
            <a:ext cx="7520267" cy="57822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These syllables or words are closed,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F21771E-F070-4FAC-A002-5EA52561B63B}"/>
              </a:ext>
            </a:extLst>
          </p:cNvPr>
          <p:cNvSpPr txBox="1">
            <a:spLocks/>
          </p:cNvSpPr>
          <p:nvPr/>
        </p:nvSpPr>
        <p:spPr>
          <a:xfrm>
            <a:off x="811865" y="2578074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so the vowel should be short, 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5702C31-5C18-465C-A8A7-059F4398E05F}"/>
              </a:ext>
            </a:extLst>
          </p:cNvPr>
          <p:cNvSpPr txBox="1">
            <a:spLocks/>
          </p:cNvSpPr>
          <p:nvPr/>
        </p:nvSpPr>
        <p:spPr>
          <a:xfrm>
            <a:off x="976459" y="3144105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but the vowel is long.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4AB4D608-DC5B-4CC2-8C8E-C2F86B881988}"/>
              </a:ext>
            </a:extLst>
          </p:cNvPr>
          <p:cNvSpPr txBox="1">
            <a:spLocks/>
          </p:cNvSpPr>
          <p:nvPr/>
        </p:nvSpPr>
        <p:spPr>
          <a:xfrm>
            <a:off x="3478120" y="3781135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c</a:t>
            </a:r>
            <a:r>
              <a:rPr lang="en-US" sz="6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704D89F-F5A0-4F2A-8267-4581B04B39A1}"/>
              </a:ext>
            </a:extLst>
          </p:cNvPr>
          <p:cNvSpPr txBox="1">
            <a:spLocks/>
          </p:cNvSpPr>
          <p:nvPr/>
        </p:nvSpPr>
        <p:spPr>
          <a:xfrm>
            <a:off x="3831300" y="3457285"/>
            <a:ext cx="14805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6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B812FC-C10A-4153-B47B-2930339BABF7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E2E4E6-0DD3-47E2-A99C-5FABF77BD7AB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0B2955-3066-D646-BC64-46EF9A7D2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59" y="-10007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18" grpId="0"/>
      <p:bldP spid="22" grpId="0"/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2778E2-D349-4B53-B2CD-778F003BA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3786" y="2195639"/>
            <a:ext cx="4040217" cy="1399681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ost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A990E22-7174-6143-846E-EA1437660D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740" y="-1242621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453FF53-006D-4F40-9DA9-351E726B7B7E}"/>
              </a:ext>
            </a:extLst>
          </p:cNvPr>
          <p:cNvSpPr/>
          <p:nvPr/>
        </p:nvSpPr>
        <p:spPr>
          <a:xfrm>
            <a:off x="8279502" y="-124262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9434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-</a:t>
            </a:r>
            <a:r>
              <a:rPr lang="en-US" sz="4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nk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/-ng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“-</a:t>
            </a:r>
            <a:r>
              <a:rPr lang="en-US" sz="2700" b="1" dirty="0" err="1">
                <a:latin typeface="Century Gothic" panose="020B0502020202020204" pitchFamily="34" charset="0"/>
              </a:rPr>
              <a:t>nk</a:t>
            </a:r>
            <a:r>
              <a:rPr lang="en-US" sz="2700" b="1" dirty="0">
                <a:latin typeface="Century Gothic" panose="020B0502020202020204" pitchFamily="34" charset="0"/>
              </a:rPr>
              <a:t>” and “-ng”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change the sound of the vowel.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700354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b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5161786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th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E67972-57A3-AE4E-BD3A-A9A9B2AE8A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194" y="-10236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3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51515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3786" y="2144766"/>
            <a:ext cx="4040217" cy="150142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str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ong</a:t>
            </a:r>
            <a:endParaRPr lang="en-US" sz="50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D094999-222E-8B44-8D70-30AAE79D97A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4537" y="-1242621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FEEFB7F-6189-1A43-95AC-31D12302733B}"/>
              </a:ext>
            </a:extLst>
          </p:cNvPr>
          <p:cNvSpPr/>
          <p:nvPr/>
        </p:nvSpPr>
        <p:spPr>
          <a:xfrm>
            <a:off x="8279502" y="-124262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32196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4242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3786" y="2144766"/>
            <a:ext cx="4040217" cy="150142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ink</a:t>
            </a:r>
            <a:endParaRPr lang="en-US" sz="50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A447A3-E6AF-8A46-9330-D57E4066019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629" y="-1346167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4985A58-9DB5-8343-A4E7-EC9F4B5CFFBF}"/>
              </a:ext>
            </a:extLst>
          </p:cNvPr>
          <p:cNvSpPr/>
          <p:nvPr/>
        </p:nvSpPr>
        <p:spPr>
          <a:xfrm>
            <a:off x="8279502" y="-124262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4524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575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301965" y="-93375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63731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schwa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0258" y="1807236"/>
            <a:ext cx="8021406" cy="1044985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schwa syllable has an “a” that sounds</a:t>
            </a:r>
          </a:p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 like the /u/ in banana.</a:t>
            </a:r>
            <a:r>
              <a:rPr lang="en-US" sz="30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20258" y="2783884"/>
            <a:ext cx="8021406" cy="656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banana is even shaped like a short u.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602562" y="4430960"/>
            <a:ext cx="807044" cy="419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982698" y="4430959"/>
            <a:ext cx="807044" cy="4192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40764" y="3339206"/>
            <a:ext cx="5602986" cy="12313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7200" dirty="0" err="1">
                <a:latin typeface="Century Gothic" panose="020B0502020202020204" pitchFamily="34" charset="0"/>
              </a:rPr>
              <a:t>b</a:t>
            </a:r>
            <a:r>
              <a:rPr lang="en-US" sz="72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</a:t>
            </a:r>
            <a:r>
              <a:rPr lang="en-US" sz="7200" dirty="0">
                <a:latin typeface="Century Gothic" panose="020B0502020202020204" pitchFamily="34" charset="0"/>
              </a:rPr>
              <a:t>nan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a</a:t>
            </a:r>
          </a:p>
        </p:txBody>
      </p:sp>
      <p:sp>
        <p:nvSpPr>
          <p:cNvPr id="13" name="Arrow: Right 12"/>
          <p:cNvSpPr/>
          <p:nvPr/>
        </p:nvSpPr>
        <p:spPr>
          <a:xfrm rot="18093150">
            <a:off x="2456214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2">
            <a:extLst>
              <a:ext uri="{FF2B5EF4-FFF2-40B4-BE49-F238E27FC236}">
                <a16:creationId xmlns:a16="http://schemas.microsoft.com/office/drawing/2014/main" id="{491B5C84-59CE-614B-8CA6-D536F5EF1E77}"/>
              </a:ext>
            </a:extLst>
          </p:cNvPr>
          <p:cNvSpPr/>
          <p:nvPr/>
        </p:nvSpPr>
        <p:spPr>
          <a:xfrm rot="18093150">
            <a:off x="6009017" y="5146727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New">
            <a:hlinkClick r:id="" action="ppaction://media"/>
            <a:extLst>
              <a:ext uri="{FF2B5EF4-FFF2-40B4-BE49-F238E27FC236}">
                <a16:creationId xmlns:a16="http://schemas.microsoft.com/office/drawing/2014/main" id="{455622D9-8CAE-E24B-8721-E165585E2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2542" y="-10342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6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3" grpId="0"/>
      <p:bldP spid="10" grpId="0" uiExpand="1" build="p"/>
      <p:bldP spid="13" grpId="0" animBg="1"/>
      <p:bldP spid="13" grpId="1" animBg="1"/>
      <p:bldP spid="19" grpId="0" animBg="1"/>
      <p:bldP spid="19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832296" y="2256608"/>
            <a:ext cx="3628918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a  </a:t>
            </a:r>
            <a:r>
              <a:rPr lang="en-US" sz="5000" dirty="0" err="1">
                <a:latin typeface="Century Gothic" panose="020B0502020202020204" pitchFamily="34" charset="0"/>
              </a:rPr>
              <a:t>fraid</a:t>
            </a:r>
            <a:endParaRPr lang="en-US" sz="45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1397885" y="1697381"/>
            <a:ext cx="807044" cy="41922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E9FE09-C043-4240-8AF4-7C6C8EE7B9AA}"/>
              </a:ext>
            </a:extLst>
          </p:cNvPr>
          <p:cNvSpPr txBox="1">
            <a:spLocks/>
          </p:cNvSpPr>
          <p:nvPr/>
        </p:nvSpPr>
        <p:spPr>
          <a:xfrm>
            <a:off x="1045951" y="1038828"/>
            <a:ext cx="3366547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a  </a:t>
            </a:r>
            <a:r>
              <a:rPr lang="en-US" sz="5000" dirty="0">
                <a:latin typeface="Century Gothic" panose="020B0502020202020204" pitchFamily="34" charset="0"/>
              </a:rPr>
              <a:t>cross</a:t>
            </a:r>
            <a:endParaRPr lang="en-US" sz="45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C0997F1-C952-974D-B129-72C10E472596}"/>
              </a:ext>
            </a:extLst>
          </p:cNvPr>
          <p:cNvSpPr txBox="1">
            <a:spLocks/>
          </p:cNvSpPr>
          <p:nvPr/>
        </p:nvSpPr>
        <p:spPr>
          <a:xfrm>
            <a:off x="1373331" y="3550032"/>
            <a:ext cx="3198667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a  </a:t>
            </a:r>
            <a:r>
              <a:rPr lang="en-US" sz="5000" dirty="0" err="1">
                <a:latin typeface="Century Gothic" panose="020B0502020202020204" pitchFamily="34" charset="0"/>
              </a:rPr>
              <a:t>mazed</a:t>
            </a:r>
            <a:endParaRPr lang="en-US" sz="45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411E23-E71A-4D43-A86A-699D6CABEB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1437643" y="2931904"/>
            <a:ext cx="807044" cy="4192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F553B-35CF-984E-A9E6-F0C85A1C43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1397881" y="4247247"/>
            <a:ext cx="807044" cy="41922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B3FDCCC-5DB5-4D4C-92D0-96A2A63B2DBC}"/>
              </a:ext>
            </a:extLst>
          </p:cNvPr>
          <p:cNvSpPr txBox="1">
            <a:spLocks/>
          </p:cNvSpPr>
          <p:nvPr/>
        </p:nvSpPr>
        <p:spPr>
          <a:xfrm>
            <a:off x="4652609" y="1042405"/>
            <a:ext cx="3782860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a  </a:t>
            </a:r>
            <a:r>
              <a:rPr lang="en-US" sz="5000" dirty="0">
                <a:latin typeface="Century Gothic" panose="020B0502020202020204" pitchFamily="34" charset="0"/>
              </a:rPr>
              <a:t>lone</a:t>
            </a:r>
            <a:endParaRPr lang="en-US" sz="45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0FAC770-5E29-1F49-8405-5D6F8C3957BE}"/>
              </a:ext>
            </a:extLst>
          </p:cNvPr>
          <p:cNvSpPr txBox="1">
            <a:spLocks/>
          </p:cNvSpPr>
          <p:nvPr/>
        </p:nvSpPr>
        <p:spPr>
          <a:xfrm>
            <a:off x="5068465" y="2151391"/>
            <a:ext cx="3265637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a  </a:t>
            </a:r>
            <a:r>
              <a:rPr lang="en-US" sz="5000" dirty="0" err="1">
                <a:latin typeface="Century Gothic" panose="020B0502020202020204" pitchFamily="34" charset="0"/>
              </a:rPr>
              <a:t>rrived</a:t>
            </a:r>
            <a:endParaRPr lang="en-US" sz="45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9A31B4-A61E-074F-B79D-A238C31D81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277338" y="2857629"/>
            <a:ext cx="807044" cy="4192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663C39-465C-184F-9535-193543A8C5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277339" y="1744557"/>
            <a:ext cx="807044" cy="41922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AEFE19-4D5F-C549-AA76-6A5407BB0D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07" y="-1346167"/>
            <a:ext cx="812800" cy="8128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532B980-8CB4-704B-A933-6F7DD2CECA9D}"/>
              </a:ext>
            </a:extLst>
          </p:cNvPr>
          <p:cNvSpPr/>
          <p:nvPr/>
        </p:nvSpPr>
        <p:spPr>
          <a:xfrm>
            <a:off x="8279502" y="-124262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1262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5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95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40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40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uiExpand="1" build="p"/>
      <p:bldP spid="5" grpId="0" uiExpand="1" build="p"/>
      <p:bldP spid="6" grpId="0" uiExpand="1" build="p"/>
      <p:bldP spid="10" grpId="0" uiExpand="1" build="p"/>
      <p:bldP spid="13" grpId="0" uiExpand="1" build="p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909583" y="1279306"/>
            <a:ext cx="337034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lp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909583" y="2920141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ll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730232" y="1231137"/>
            <a:ext cx="365037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lt</a:t>
            </a:r>
            <a:endParaRPr lang="en-US" sz="45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C1F9C8-51F3-4EE9-B118-61D991ABEE61}"/>
              </a:ext>
            </a:extLst>
          </p:cNvPr>
          <p:cNvSpPr txBox="1">
            <a:spLocks/>
          </p:cNvSpPr>
          <p:nvPr/>
        </p:nvSpPr>
        <p:spPr>
          <a:xfrm>
            <a:off x="4730232" y="2920141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nt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E895541-DBC5-E141-8C92-A677F789FA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74208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02CD5BD-D815-F749-87CE-343BFD96F6A4}"/>
              </a:ext>
            </a:extLst>
          </p:cNvPr>
          <p:cNvSpPr/>
          <p:nvPr/>
        </p:nvSpPr>
        <p:spPr>
          <a:xfrm>
            <a:off x="7994235" y="-870662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0695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>
                <p:cTn id="22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066039" y="1461689"/>
            <a:ext cx="475612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s-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103889" y="2843310"/>
            <a:ext cx="3534911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lls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2B4BEB-AAC9-47D2-9C0B-F425AEDB596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001DE1-BA56-4DA6-AE1C-8101AA51095E}"/>
              </a:ext>
            </a:extLst>
          </p:cNvPr>
          <p:cNvSpPr txBox="1">
            <a:spLocks/>
          </p:cNvSpPr>
          <p:nvPr/>
        </p:nvSpPr>
        <p:spPr>
          <a:xfrm>
            <a:off x="4967417" y="1461689"/>
            <a:ext cx="475612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endParaRPr lang="en-US" sz="45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78DD50-8015-488E-9002-660F1A56F831}"/>
              </a:ext>
            </a:extLst>
          </p:cNvPr>
          <p:cNvSpPr txBox="1">
            <a:spLocks/>
          </p:cNvSpPr>
          <p:nvPr/>
        </p:nvSpPr>
        <p:spPr>
          <a:xfrm>
            <a:off x="5020507" y="2843310"/>
            <a:ext cx="371201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nd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3A469B8-03DE-1844-B956-1881137398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887994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DAB08D-3BE4-7849-8A39-482221AA8BF7}"/>
              </a:ext>
            </a:extLst>
          </p:cNvPr>
          <p:cNvSpPr/>
          <p:nvPr/>
        </p:nvSpPr>
        <p:spPr>
          <a:xfrm>
            <a:off x="8279502" y="-887994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8310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066039" y="1461689"/>
            <a:ext cx="475612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103889" y="2843310"/>
            <a:ext cx="3534911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p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2B4BEB-AAC9-47D2-9C0B-F425AEDB596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001DE1-BA56-4DA6-AE1C-8101AA51095E}"/>
              </a:ext>
            </a:extLst>
          </p:cNvPr>
          <p:cNvSpPr txBox="1">
            <a:spLocks/>
          </p:cNvSpPr>
          <p:nvPr/>
        </p:nvSpPr>
        <p:spPr>
          <a:xfrm>
            <a:off x="4967417" y="1461689"/>
            <a:ext cx="475612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-cr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ss</a:t>
            </a:r>
            <a:endParaRPr lang="en-US" sz="45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78DD50-8015-488E-9002-660F1A56F831}"/>
              </a:ext>
            </a:extLst>
          </p:cNvPr>
          <p:cNvSpPr txBox="1">
            <a:spLocks/>
          </p:cNvSpPr>
          <p:nvPr/>
        </p:nvSpPr>
        <p:spPr>
          <a:xfrm>
            <a:off x="5020507" y="2843310"/>
            <a:ext cx="371201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59571E-30C9-F141-A2A0-F9C3EAD60B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39767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F7347BF-5D60-314F-A04E-3B2189871EE0}"/>
              </a:ext>
            </a:extLst>
          </p:cNvPr>
          <p:cNvSpPr/>
          <p:nvPr/>
        </p:nvSpPr>
        <p:spPr>
          <a:xfrm>
            <a:off x="7944994" y="-939767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3133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234196" y="1296663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p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234196" y="2845549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123145" y="1301570"/>
            <a:ext cx="525795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F956EE1-55AF-3141-9EAD-6B3D0BA42AB6}"/>
              </a:ext>
            </a:extLst>
          </p:cNvPr>
          <p:cNvSpPr txBox="1">
            <a:spLocks/>
          </p:cNvSpPr>
          <p:nvPr/>
        </p:nvSpPr>
        <p:spPr>
          <a:xfrm>
            <a:off x="5123145" y="2794365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j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st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A25347-1FAF-034E-A3B4-F8CE099A5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887994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E2DA1ED-E3AB-2E4F-8FC7-FDD7ACBE7D9A}"/>
              </a:ext>
            </a:extLst>
          </p:cNvPr>
          <p:cNvSpPr/>
          <p:nvPr/>
        </p:nvSpPr>
        <p:spPr>
          <a:xfrm>
            <a:off x="8279502" y="-887994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1965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06">
                <p:cTn id="22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 open syllable has 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no consonant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after 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88245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5155190" y="4757439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165046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386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0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50166</TotalTime>
  <Words>368</Words>
  <Application>Microsoft Macintosh PowerPoint</Application>
  <PresentationFormat>On-screen Show (16:10)</PresentationFormat>
  <Paragraphs>141</Paragraphs>
  <Slides>46</Slides>
  <Notes>0</Notes>
  <HiddenSlides>0</HiddenSlides>
  <MMClips>52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Calibri</vt:lpstr>
      <vt:lpstr>Calibri Light</vt:lpstr>
      <vt:lpstr>Century Gothic</vt:lpstr>
      <vt:lpstr>Courier New</vt:lpstr>
      <vt:lpstr>Ebrima</vt:lpstr>
      <vt:lpstr>Office Theme</vt:lpstr>
      <vt:lpstr>PowerPoint Presentation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PowerPoint Presentation</vt:lpstr>
      <vt:lpstr>PowerPoint Presentation</vt:lpstr>
      <vt:lpstr>Vowel Teams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Other Sounds</vt:lpstr>
      <vt:lpstr>PowerPoint Presentation</vt:lpstr>
      <vt:lpstr>PowerPoint Presentation</vt:lpstr>
      <vt:lpstr>PowerPoint Presentation</vt:lpstr>
      <vt:lpstr>PowerPoint Presentation</vt:lpstr>
      <vt:lpstr>R - Controlled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Consonant –  l-e</vt:lpstr>
      <vt:lpstr>PowerPoint Presentation</vt:lpstr>
      <vt:lpstr>Other Sounds – Long Vowel</vt:lpstr>
      <vt:lpstr>PowerPoint Presentation</vt:lpstr>
      <vt:lpstr>Other Sounds – -nk/-ng</vt:lpstr>
      <vt:lpstr>PowerPoint Presentation</vt:lpstr>
      <vt:lpstr>PowerPoint Presentation</vt:lpstr>
      <vt:lpstr>Other Sounds – schwa</vt:lpstr>
      <vt:lpstr>PowerPoint Presentation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Microsoft Office User</cp:lastModifiedBy>
  <cp:revision>436</cp:revision>
  <dcterms:created xsi:type="dcterms:W3CDTF">2017-01-10T01:35:56Z</dcterms:created>
  <dcterms:modified xsi:type="dcterms:W3CDTF">2018-05-31T22:30:43Z</dcterms:modified>
</cp:coreProperties>
</file>