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7" r:id="rId2"/>
    <p:sldId id="407" r:id="rId3"/>
    <p:sldId id="408" r:id="rId4"/>
    <p:sldId id="296" r:id="rId5"/>
    <p:sldId id="385" r:id="rId6"/>
    <p:sldId id="392" r:id="rId7"/>
    <p:sldId id="409" r:id="rId8"/>
    <p:sldId id="359" r:id="rId9"/>
    <p:sldId id="396" r:id="rId10"/>
    <p:sldId id="394" r:id="rId11"/>
    <p:sldId id="395" r:id="rId12"/>
    <p:sldId id="393" r:id="rId13"/>
    <p:sldId id="331" r:id="rId14"/>
    <p:sldId id="410" r:id="rId15"/>
    <p:sldId id="377" r:id="rId16"/>
    <p:sldId id="378" r:id="rId17"/>
    <p:sldId id="397" r:id="rId18"/>
    <p:sldId id="398" r:id="rId19"/>
    <p:sldId id="411" r:id="rId20"/>
    <p:sldId id="381" r:id="rId21"/>
    <p:sldId id="399" r:id="rId22"/>
    <p:sldId id="400" r:id="rId23"/>
    <p:sldId id="412" r:id="rId24"/>
    <p:sldId id="382" r:id="rId25"/>
    <p:sldId id="413" r:id="rId26"/>
    <p:sldId id="387" r:id="rId27"/>
    <p:sldId id="401" r:id="rId28"/>
    <p:sldId id="414" r:id="rId29"/>
    <p:sldId id="340" r:id="rId30"/>
    <p:sldId id="383" r:id="rId31"/>
    <p:sldId id="391" r:id="rId32"/>
    <p:sldId id="415" r:id="rId33"/>
    <p:sldId id="347" r:id="rId34"/>
    <p:sldId id="349" r:id="rId35"/>
    <p:sldId id="403" r:id="rId36"/>
    <p:sldId id="402" r:id="rId37"/>
    <p:sldId id="363" r:id="rId38"/>
    <p:sldId id="404" r:id="rId39"/>
    <p:sldId id="416" r:id="rId40"/>
    <p:sldId id="405" r:id="rId4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99CC"/>
    <a:srgbClr val="1506D4"/>
    <a:srgbClr val="1414B2"/>
    <a:srgbClr val="990000"/>
    <a:srgbClr val="FE9202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017" autoAdjust="0"/>
    <p:restoredTop sz="94280" autoAdjust="0"/>
  </p:normalViewPr>
  <p:slideViewPr>
    <p:cSldViewPr snapToGrid="0">
      <p:cViewPr varScale="1">
        <p:scale>
          <a:sx n="97" d="100"/>
          <a:sy n="97" d="100"/>
        </p:scale>
        <p:origin x="216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25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26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.w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1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8.m4a"/><Relationship Id="rId7" Type="http://schemas.microsoft.com/office/2007/relationships/hdphoto" Target="../media/hdphoto1.wdp"/><Relationship Id="rId2" Type="http://schemas.microsoft.com/office/2007/relationships/media" Target="../media/media37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3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7" Type="http://schemas.openxmlformats.org/officeDocument/2006/relationships/image" Target="../media/image3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image" Target="../media/image6.wm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7" name="Rectangle 6"/>
          <p:cNvSpPr/>
          <p:nvPr/>
        </p:nvSpPr>
        <p:spPr>
          <a:xfrm>
            <a:off x="150312" y="4313320"/>
            <a:ext cx="1138989" cy="93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0" y="3146863"/>
            <a:ext cx="439141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Divisions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225566" y="1966494"/>
            <a:ext cx="453112" cy="371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FD105D-6DB2-4B76-9D8A-D75B6BE83700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60E5E1-22DD-4887-9087-C64FC7C65B6C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DC8E91-CBC4-4E8B-897E-E810914842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6" end="37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5722" y="5817849"/>
            <a:ext cx="812800" cy="812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26D278-7868-47FB-9BDE-8BA059074BC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6854" r="-2381" b="3479"/>
          <a:stretch/>
        </p:blipFill>
        <p:spPr>
          <a:xfrm>
            <a:off x="1348932" y="2250157"/>
            <a:ext cx="2998724" cy="30970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8D007C-F150-47E3-8973-077DDA055DCC}"/>
              </a:ext>
            </a:extLst>
          </p:cNvPr>
          <p:cNvSpPr txBox="1"/>
          <p:nvPr/>
        </p:nvSpPr>
        <p:spPr>
          <a:xfrm>
            <a:off x="5977662" y="1493767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Part 3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FCEFC4-BE2B-4A19-8B93-4CD55C6383E5}"/>
              </a:ext>
            </a:extLst>
          </p:cNvPr>
          <p:cNvCxnSpPr>
            <a:cxnSpLocks/>
          </p:cNvCxnSpPr>
          <p:nvPr/>
        </p:nvCxnSpPr>
        <p:spPr>
          <a:xfrm>
            <a:off x="256478" y="2081218"/>
            <a:ext cx="6144322" cy="0"/>
          </a:xfrm>
          <a:prstGeom prst="line">
            <a:avLst/>
          </a:prstGeom>
          <a:ln w="7620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5A323BE-1D80-4E4C-94A0-8101537998C9}"/>
              </a:ext>
            </a:extLst>
          </p:cNvPr>
          <p:cNvSpPr txBox="1"/>
          <p:nvPr/>
        </p:nvSpPr>
        <p:spPr>
          <a:xfrm>
            <a:off x="224257" y="495567"/>
            <a:ext cx="8626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5. A Dream Come True: </a:t>
            </a:r>
          </a:p>
          <a:p>
            <a:r>
              <a:rPr lang="en-US" sz="4400" b="1" dirty="0">
                <a:latin typeface="Century Gothic" panose="020B0502020202020204" pitchFamily="34" charset="0"/>
              </a:rPr>
              <a:t>Simeon and Anna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pic>
        <p:nvPicPr>
          <p:cNvPr id="32" name="Title">
            <a:hlinkClick r:id="" action="ppaction://media"/>
            <a:extLst>
              <a:ext uri="{FF2B5EF4-FFF2-40B4-BE49-F238E27FC236}">
                <a16:creationId xmlns:a16="http://schemas.microsoft.com/office/drawing/2014/main" id="{940EAB9A-12D2-4ADA-8F3C-DACC83B5EE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8" end="457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8574" y="-905112"/>
            <a:ext cx="673974" cy="67397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DB11740-7BC3-45B3-809B-2A13F4B64B2D}"/>
              </a:ext>
            </a:extLst>
          </p:cNvPr>
          <p:cNvSpPr/>
          <p:nvPr/>
        </p:nvSpPr>
        <p:spPr>
          <a:xfrm>
            <a:off x="8000103" y="59391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/>
      <p:bldP spid="29" grpId="0"/>
      <p:bldP spid="31" grpId="0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Ja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</a:t>
            </a:r>
            <a:r>
              <a:rPr lang="en-US" sz="8000" dirty="0">
                <a:latin typeface="Century Gothic" panose="020B0502020202020204" pitchFamily="34" charset="0"/>
              </a:rPr>
              <a:t>ob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Jacob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" end="513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717" y="-114722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420186-D35F-410C-A82A-6C564E4C0FD3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484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ba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8000" dirty="0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baby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" end="3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104" y="-11037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A4BF38-C94C-485C-AA24-DC432E603E48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281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ti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 err="1">
                <a:latin typeface="Century Gothic" panose="020B0502020202020204" pitchFamily="34" charset="0"/>
              </a:rPr>
              <a:t>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tiny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" end="18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938" y="-15101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4A1A95-F2D0-4238-9DF9-696B4215EA4D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24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err="1">
                <a:latin typeface="Century Gothic" panose="020B0502020202020204" pitchFamily="34" charset="0"/>
              </a:rPr>
              <a:t>eph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Joseph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" end="32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306" y="-1098737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EF2D97D-E703-4EA5-83DE-44849A1551E5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891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84296" y="3111753"/>
            <a:ext cx="361349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ca   el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0244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Camel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74359"/>
            <a:ext cx="8743188" cy="174075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</a:t>
            </a:r>
            <a:r>
              <a:rPr lang="en-US" sz="2300" dirty="0">
                <a:latin typeface="Century Gothic" panose="020B0502020202020204" pitchFamily="34" charset="0"/>
              </a:rPr>
              <a:t> </a:t>
            </a:r>
            <a:r>
              <a:rPr lang="en-US" sz="2300" b="1" dirty="0">
                <a:latin typeface="Century Gothic" panose="020B0502020202020204" pitchFamily="34" charset="0"/>
              </a:rPr>
              <a:t>after the first consonant.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second.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381762" y="4232633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>
                <a:latin typeface="Century Gothic" panose="020B0502020202020204" pitchFamily="34" charset="0"/>
              </a:rPr>
              <a:t>ca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</a:t>
            </a:r>
            <a:r>
              <a:rPr lang="en-US" sz="7400" dirty="0">
                <a:latin typeface="Century Gothic" panose="020B0502020202020204" pitchFamily="34" charset="0"/>
              </a:rPr>
              <a:t>  el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130794" y="326735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m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5173640" y="323720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496340" y="-858303"/>
            <a:ext cx="647660" cy="6271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C900356151[1]">
            <a:extLst>
              <a:ext uri="{FF2B5EF4-FFF2-40B4-BE49-F238E27FC236}">
                <a16:creationId xmlns:a16="http://schemas.microsoft.com/office/drawing/2014/main" id="{093F8DA3-17EE-9149-A90D-30D6F83A4DF9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45" y="855351"/>
            <a:ext cx="2212975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MC900356151[1]">
            <a:extLst>
              <a:ext uri="{FF2B5EF4-FFF2-40B4-BE49-F238E27FC236}">
                <a16:creationId xmlns:a16="http://schemas.microsoft.com/office/drawing/2014/main" id="{A617D307-EA61-134F-9FE1-430217B4E4E1}"/>
              </a:ext>
            </a:extLst>
          </p:cNvPr>
          <p:cNvPicPr/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680" y="855351"/>
            <a:ext cx="2159044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A08D0-2BD1-AB41-86B0-BC69DF579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06" y="-823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300"/>
                                  </p:stCondLst>
                                  <p:iterate type="wd">
                                    <p:tmPct val="81818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>
                <a:latin typeface="Century Gothic" panose="020B0502020202020204" pitchFamily="34" charset="0"/>
              </a:rPr>
              <a:t>   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every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" end="2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770" y="-11037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7A0DDA-C51C-4CA8-B126-8DA427FAECC0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73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ents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parents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" end="29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062" y="-126798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706B7D-9039-4324-86DE-BBED7729A868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76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</a:t>
            </a:r>
            <a:r>
              <a:rPr lang="en-US" sz="8000" dirty="0">
                <a:latin typeface="Century Gothic" panose="020B0502020202020204" pitchFamily="34" charset="0"/>
              </a:rPr>
              <a:t>  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Mary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" end="5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4228" y="-11037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E24B96-A7B1-44E9-8748-9F26C73CEE3D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701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hea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v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dirty="0" err="1">
                <a:latin typeface="Century Gothic" panose="020B0502020202020204" pitchFamily="34" charset="0"/>
              </a:rPr>
              <a:t>en</a:t>
            </a:r>
            <a:endParaRPr lang="en-US" sz="80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heaven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" end="4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927" y="-95829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1218B74-5240-4CE9-9988-4F9FFD5A4B27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59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94300" y="2826910"/>
            <a:ext cx="152317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>
                <a:latin typeface="Century Gothic" panose="020B0502020202020204" pitchFamily="34" charset="0"/>
              </a:rPr>
              <a:t>tu</a:t>
            </a:r>
            <a:r>
              <a:rPr lang="en-US" sz="7400" spc="600" dirty="0">
                <a:latin typeface="Century Gothic" panose="020B0502020202020204" pitchFamily="34" charset="0"/>
              </a:rPr>
              <a:t>r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Turtle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92595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When you see consonant-l-e, </a:t>
            </a:r>
          </a:p>
          <a:p>
            <a:pPr marL="0" indent="0" algn="ctr" fontAlgn="base">
              <a:buNone/>
            </a:pPr>
            <a:r>
              <a:rPr lang="en-US" sz="2500" b="1" dirty="0">
                <a:latin typeface="Century Gothic" panose="020B0502020202020204" pitchFamily="34" charset="0"/>
              </a:rPr>
              <a:t>count back three and divide.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628650" y="4079324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tur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tle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495626" y="2903110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83100" y="2846422"/>
            <a:ext cx="545342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600" dirty="0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endParaRPr lang="en-US" sz="7400" dirty="0"/>
          </a:p>
        </p:txBody>
      </p:sp>
      <p:sp>
        <p:nvSpPr>
          <p:cNvPr id="20" name="Rectangle 19"/>
          <p:cNvSpPr/>
          <p:nvPr/>
        </p:nvSpPr>
        <p:spPr>
          <a:xfrm>
            <a:off x="4821136" y="2857360"/>
            <a:ext cx="450764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endParaRPr lang="en-US" sz="7400" dirty="0"/>
          </a:p>
        </p:txBody>
      </p:sp>
      <p:sp>
        <p:nvSpPr>
          <p:cNvPr id="22" name="Rectangle 21"/>
          <p:cNvSpPr/>
          <p:nvPr/>
        </p:nvSpPr>
        <p:spPr>
          <a:xfrm>
            <a:off x="5065568" y="2826910"/>
            <a:ext cx="83067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e</a:t>
            </a:r>
            <a:endParaRPr lang="en-US" sz="7400" dirty="0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496340" y="-928047"/>
            <a:ext cx="64766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MC900391444[1]">
            <a:extLst>
              <a:ext uri="{FF2B5EF4-FFF2-40B4-BE49-F238E27FC236}">
                <a16:creationId xmlns:a16="http://schemas.microsoft.com/office/drawing/2014/main" id="{3ED682D8-3315-EA49-B67D-07BD315AA070}"/>
              </a:ext>
            </a:extLst>
          </p:cNvPr>
          <p:cNvPicPr/>
          <p:nvPr/>
        </p:nvPicPr>
        <p:blipFill rotWithShape="1"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-11906"/>
          <a:stretch/>
        </p:blipFill>
        <p:spPr bwMode="auto">
          <a:xfrm>
            <a:off x="209549" y="707509"/>
            <a:ext cx="2042795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MC900391444[1]">
            <a:extLst>
              <a:ext uri="{FF2B5EF4-FFF2-40B4-BE49-F238E27FC236}">
                <a16:creationId xmlns:a16="http://schemas.microsoft.com/office/drawing/2014/main" id="{D6FC43B1-5CDF-3C45-B6EE-72A3228E6F76}"/>
              </a:ext>
            </a:extLst>
          </p:cNvPr>
          <p:cNvPicPr/>
          <p:nvPr/>
        </p:nvPicPr>
        <p:blipFill rotWithShape="1"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-11906"/>
          <a:stretch/>
        </p:blipFill>
        <p:spPr bwMode="auto">
          <a:xfrm flipH="1">
            <a:off x="7005641" y="625331"/>
            <a:ext cx="1928810" cy="119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E53D8-7ACF-DB45-AF7F-D4C6B2C8DA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" end="375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0" y="-1031738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4FF9AA-DE73-4E54-854A-50A311A9AB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42" end="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946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6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136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5" dur="12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6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5" grpId="0"/>
      <p:bldP spid="5" grpId="1"/>
      <p:bldP spid="20" grpId="0"/>
      <p:bldP spid="20" grpId="1"/>
      <p:bldP spid="22" grpId="0"/>
      <p:bldP spid="22" grpId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459AE-D3E0-4DD9-83F4-D5BB575F1BAF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311DFDD-235C-401D-A26E-5D96C5AB4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7033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Dividing Words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1FD6D3-67A3-410F-885D-FD9785927C4C}"/>
              </a:ext>
            </a:extLst>
          </p:cNvPr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DC4E871-D26E-41AC-9B73-F0764BF0E7E7}"/>
              </a:ext>
            </a:extLst>
          </p:cNvPr>
          <p:cNvSpPr txBox="1">
            <a:spLocks/>
          </p:cNvSpPr>
          <p:nvPr/>
        </p:nvSpPr>
        <p:spPr>
          <a:xfrm>
            <a:off x="-1" y="2920095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7100" b="1" dirty="0">
                <a:latin typeface="Century Gothic" panose="020B0502020202020204" pitchFamily="34" charset="0"/>
              </a:rPr>
              <a:t>Into Syllables</a:t>
            </a:r>
            <a:endParaRPr lang="en-US" sz="71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FF984-E112-49D5-BABE-7D7D927BEB3E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EE44CF-99F1-4178-ACB1-114E9C7A6587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B14D9-A7AD-4147-9F07-F60B52AC99AD}"/>
              </a:ext>
            </a:extLst>
          </p:cNvPr>
          <p:cNvSpPr/>
          <p:nvPr/>
        </p:nvSpPr>
        <p:spPr>
          <a:xfrm>
            <a:off x="8331199" y="-957517"/>
            <a:ext cx="812800" cy="69144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D1A7C0-4610-454E-8D63-3AE7F7FC9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" end="2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05" y="5962747"/>
            <a:ext cx="812800" cy="8128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5A096B-6491-2449-9539-67C0590351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05" y="-9774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7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tem 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temple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" end="2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943" y="-137026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B244C4-A3BC-4765-BC7E-F2D00F3057A9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170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peo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ple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people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35" end="32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6674" y="-1040390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9D8B5A-2C1E-4CF1-B5E2-846CBAEF05BB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877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99819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lit </a:t>
            </a:r>
            <a:r>
              <a:rPr lang="en-US" sz="8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tle</a:t>
            </a:r>
            <a:endParaRPr lang="en-US" sz="8000" b="1" dirty="0">
              <a:solidFill>
                <a:srgbClr val="1506D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15434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little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abbit-DISCIPLE">
            <a:hlinkClick r:id="" action="ppaction://media"/>
            <a:extLst>
              <a:ext uri="{FF2B5EF4-FFF2-40B4-BE49-F238E27FC236}">
                <a16:creationId xmlns:a16="http://schemas.microsoft.com/office/drawing/2014/main" id="{94D11ED0-C32F-4548-9CDF-4CCC6BB71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074" y="4452992"/>
            <a:ext cx="609600" cy="609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48F548-46CC-4501-B116-90FC45633A3F}"/>
              </a:ext>
            </a:extLst>
          </p:cNvPr>
          <p:cNvSpPr/>
          <p:nvPr/>
        </p:nvSpPr>
        <p:spPr>
          <a:xfrm>
            <a:off x="364639" y="436462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69" end="543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6674" y="-957176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E72C7B-0DA4-46D6-AB8D-0A0FFC2F1910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235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69114" y="2755854"/>
            <a:ext cx="247882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>
                <a:latin typeface="Century Gothic" panose="020B0502020202020204" pitchFamily="34" charset="0"/>
              </a:rPr>
              <a:t>ha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Hamster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800045"/>
            <a:ext cx="8743188" cy="35652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When you see three consonants between two vowels,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840" y="4078411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ha</a:t>
            </a:r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m  </a:t>
            </a:r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st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417397" y="3311785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24952" y="289079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24890" y="-1006178"/>
            <a:ext cx="819110" cy="605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7E078-92EB-4225-9ADA-747ACBBDA745}"/>
              </a:ext>
            </a:extLst>
          </p:cNvPr>
          <p:cNvSpPr/>
          <p:nvPr/>
        </p:nvSpPr>
        <p:spPr>
          <a:xfrm>
            <a:off x="2193784" y="2167773"/>
            <a:ext cx="4756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400" b="1" dirty="0">
                <a:latin typeface="Century Gothic" panose="020B0502020202020204" pitchFamily="34" charset="0"/>
              </a:rPr>
              <a:t>divide after the first consonant.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92631-AA7F-46C4-959A-9EFAFDC4A647}"/>
              </a:ext>
            </a:extLst>
          </p:cNvPr>
          <p:cNvSpPr/>
          <p:nvPr/>
        </p:nvSpPr>
        <p:spPr>
          <a:xfrm>
            <a:off x="3642288" y="2755854"/>
            <a:ext cx="2193229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b="1" spc="300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mst</a:t>
            </a:r>
            <a:r>
              <a:rPr lang="en-US" sz="7400" spc="3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en-US" spc="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C139C5-C974-4003-BB41-62D8BCC5D903}"/>
              </a:ext>
            </a:extLst>
          </p:cNvPr>
          <p:cNvSpPr/>
          <p:nvPr/>
        </p:nvSpPr>
        <p:spPr>
          <a:xfrm>
            <a:off x="4989396" y="2745655"/>
            <a:ext cx="17026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dirty="0"/>
          </a:p>
        </p:txBody>
      </p:sp>
      <p:pic>
        <p:nvPicPr>
          <p:cNvPr id="18" name="Picture 17" descr="MC900111940[1]">
            <a:extLst>
              <a:ext uri="{FF2B5EF4-FFF2-40B4-BE49-F238E27FC236}">
                <a16:creationId xmlns:a16="http://schemas.microsoft.com/office/drawing/2014/main" id="{E2F7963C-3E7E-3443-9C66-F299A8FD746C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81" y="2489174"/>
            <a:ext cx="1449285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MC900111940[1]">
            <a:extLst>
              <a:ext uri="{FF2B5EF4-FFF2-40B4-BE49-F238E27FC236}">
                <a16:creationId xmlns:a16="http://schemas.microsoft.com/office/drawing/2014/main" id="{9000D248-5709-C044-96B9-849ABC804154}"/>
              </a:ext>
            </a:extLst>
          </p:cNvPr>
          <p:cNvPicPr/>
          <p:nvPr/>
        </p:nvPicPr>
        <p:blipFill>
          <a:blip r:embed="rId6" cstate="print">
            <a:lum bright="12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434" y="2494372"/>
            <a:ext cx="1432873" cy="114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82C316-A45A-AB45-8C68-894F0E73C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470" y="-1033484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32BF4A-D3A8-884E-BE9E-A8DEAB0E3D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780" y="-12866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52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7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6" grpId="0" animBg="1"/>
      <p:bldP spid="8" grpId="0"/>
      <p:bldP spid="5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hu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>
                <a:latin typeface="Century Gothic" panose="020B0502020202020204" pitchFamily="34" charset="0"/>
              </a:rPr>
              <a:t> 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dr</a:t>
            </a:r>
            <a:r>
              <a:rPr lang="en-US" sz="8000" dirty="0" err="1">
                <a:latin typeface="Century Gothic" panose="020B0502020202020204" pitchFamily="34" charset="0"/>
              </a:rPr>
              <a:t>eds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hundreds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" end="28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108" y="-1065284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0DBC6B-1A81-405F-91CD-EEEFC65A1EF6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489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724759" y="2712497"/>
            <a:ext cx="2650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400" spc="320" dirty="0">
                <a:latin typeface="Century Gothic" panose="020B0502020202020204" pitchFamily="34" charset="0"/>
              </a:rPr>
              <a:t>l</a:t>
            </a:r>
            <a:r>
              <a:rPr lang="en-US" sz="7400" b="1" spc="320" dirty="0">
                <a:solidFill>
                  <a:srgbClr val="1414B2"/>
                </a:solidFill>
                <a:latin typeface="Century Gothic" panose="020B0502020202020204" pitchFamily="34" charset="0"/>
              </a:rPr>
              <a:t>io</a:t>
            </a:r>
            <a:r>
              <a:rPr lang="en-US" sz="7400" spc="320" dirty="0">
                <a:latin typeface="Century Gothic" panose="020B0502020202020204" pitchFamily="34" charset="0"/>
              </a:rPr>
              <a:t>n</a:t>
            </a:r>
            <a:endParaRPr lang="en-US" sz="7400" spc="3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0913"/>
            <a:ext cx="7886700" cy="895356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Lion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386243"/>
            <a:ext cx="8743188" cy="77032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If a word has two vowels together </a:t>
            </a:r>
          </a:p>
          <a:p>
            <a:pPr marL="0" indent="0" algn="ctr" fontAlgn="base">
              <a:buNone/>
            </a:pPr>
            <a:r>
              <a:rPr lang="en-US" b="1" dirty="0">
                <a:latin typeface="Century Gothic" panose="020B0502020202020204" pitchFamily="34" charset="0"/>
              </a:rPr>
              <a:t>that make two different sounds,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76297" y="4012418"/>
            <a:ext cx="775182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spc="300" dirty="0">
                <a:latin typeface="Century Gothic" panose="020B0502020202020204" pitchFamily="34" charset="0"/>
              </a:rPr>
              <a:t>l</a:t>
            </a:r>
            <a:r>
              <a:rPr lang="en-US" sz="7400" b="1" spc="300" dirty="0">
                <a:solidFill>
                  <a:srgbClr val="1414B2"/>
                </a:solidFill>
                <a:latin typeface="Century Gothic" panose="020B0502020202020204" pitchFamily="34" charset="0"/>
              </a:rPr>
              <a:t>i  o</a:t>
            </a:r>
            <a:r>
              <a:rPr lang="en-US" sz="7400" spc="300" dirty="0">
                <a:latin typeface="Century Gothic" panose="020B0502020202020204" pitchFamily="34" charset="0"/>
              </a:rPr>
              <a:t>n </a:t>
            </a:r>
            <a:endParaRPr lang="en-US" sz="7400" spc="300" dirty="0"/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25719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283757" y="283620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46694" y="-940005"/>
            <a:ext cx="759166" cy="613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7E078-92EB-4225-9ADA-747ACBBDA745}"/>
              </a:ext>
            </a:extLst>
          </p:cNvPr>
          <p:cNvSpPr/>
          <p:nvPr/>
        </p:nvSpPr>
        <p:spPr>
          <a:xfrm>
            <a:off x="2421411" y="2167773"/>
            <a:ext cx="430117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100" b="1" dirty="0">
                <a:latin typeface="Century Gothic" panose="020B0502020202020204" pitchFamily="34" charset="0"/>
              </a:rPr>
              <a:t>divide between the two vowels.</a:t>
            </a:r>
            <a:endParaRPr lang="en-US" sz="210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 descr="MC900135089[1]">
            <a:extLst>
              <a:ext uri="{FF2B5EF4-FFF2-40B4-BE49-F238E27FC236}">
                <a16:creationId xmlns:a16="http://schemas.microsoft.com/office/drawing/2014/main" id="{BAAACD83-B961-AB46-B563-4E2C90FBD978}"/>
              </a:ext>
            </a:extLst>
          </p:cNvPr>
          <p:cNvPicPr/>
          <p:nvPr/>
        </p:nvPicPr>
        <p:blipFill>
          <a:blip r:embed="rId4">
            <a:grayscl/>
            <a:biLevel thresh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588" y="1819938"/>
            <a:ext cx="2218690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35089[1]">
            <a:extLst>
              <a:ext uri="{FF2B5EF4-FFF2-40B4-BE49-F238E27FC236}">
                <a16:creationId xmlns:a16="http://schemas.microsoft.com/office/drawing/2014/main" id="{D58701DE-FE15-4549-81E9-DF1A806D6065}"/>
              </a:ext>
            </a:extLst>
          </p:cNvPr>
          <p:cNvPicPr/>
          <p:nvPr/>
        </p:nvPicPr>
        <p:blipFill>
          <a:blip r:embed="rId4">
            <a:grayscl/>
            <a:biLevel thresh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697" y="1865324"/>
            <a:ext cx="2158550" cy="163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F0F659-D4F9-514D-9D6D-9BC9B0D10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97" y="-9758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9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26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36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Sim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e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o</a:t>
            </a:r>
            <a:r>
              <a:rPr lang="en-US" sz="8000" dirty="0">
                <a:latin typeface="Century Gothic" panose="020B0502020202020204" pitchFamily="34" charset="0"/>
              </a:rPr>
              <a:t>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Simeon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" end="33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465" y="-95829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A9DCDC-43A4-49D1-BFE8-8E487F9DACD3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588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Mes</a:t>
            </a:r>
            <a:r>
              <a:rPr lang="en-US" sz="8000" dirty="0">
                <a:latin typeface="Century Gothic" panose="020B0502020202020204" pitchFamily="34" charset="0"/>
              </a:rPr>
              <a:t> </a:t>
            </a:r>
            <a:r>
              <a:rPr lang="en-US" sz="8000" dirty="0" err="1">
                <a:latin typeface="Century Gothic" panose="020B0502020202020204" pitchFamily="34" charset="0"/>
              </a:rPr>
              <a:t>s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i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a</a:t>
            </a:r>
            <a:r>
              <a:rPr lang="en-US" sz="8000" dirty="0">
                <a:latin typeface="Century Gothic" panose="020B0502020202020204" pitchFamily="34" charset="0"/>
              </a:rPr>
              <a:t>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Messiah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" end="27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064" y="-95829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DB2DBA-B30E-4B76-90F6-13C9C1B54620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759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73697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Anteater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658492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These compound words are made up of two smaller words.</a:t>
            </a: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830452" y="2527239"/>
            <a:ext cx="28638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9214" y="3356841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1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89607" y="3344696"/>
            <a:ext cx="706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2</a:t>
            </a:r>
            <a:endParaRPr lang="en-US" sz="2400" dirty="0">
              <a:solidFill>
                <a:srgbClr val="1414B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38870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ant  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463279" y="2527240"/>
            <a:ext cx="3757807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eater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078962" y="2525405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 flipV="1">
            <a:off x="2580362" y="3381893"/>
            <a:ext cx="1448496" cy="12907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4147179" y="3381893"/>
            <a:ext cx="2391407" cy="382"/>
          </a:xfrm>
          <a:prstGeom prst="line">
            <a:avLst/>
          </a:prstGeom>
          <a:ln w="38100">
            <a:solidFill>
              <a:srgbClr val="1414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8505A2D-A2AE-9042-AE54-BEA42559B73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22" y="2234418"/>
            <a:ext cx="1932940" cy="10623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3A160F-EB03-EC4D-90DC-0CA05E0E1AEC}"/>
              </a:ext>
            </a:extLst>
          </p:cNvPr>
          <p:cNvPicPr/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01" y="2347051"/>
            <a:ext cx="1775078" cy="106235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500802-9468-194F-A3CA-B2990E3978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16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340" y="-944730"/>
            <a:ext cx="812800" cy="8128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E66AC4-E6F6-46EB-9335-9EEDB8B2C1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879" y="-9064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1390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4" grpId="0" build="p"/>
      <p:bldP spid="19" grpId="0"/>
      <p:bldP spid="2" grpId="0"/>
      <p:bldP spid="6" grpId="0"/>
      <p:bldP spid="8" grpId="0"/>
      <p:bldP spid="8" grpId="1"/>
      <p:bldP spid="9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new  born</a:t>
            </a:r>
            <a:endParaRPr lang="en-US" sz="8000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newborn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" end="31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983" y="-1247582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F88606-A91A-464D-9821-A901526D551A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58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995055" y="2951292"/>
            <a:ext cx="2945037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dirty="0">
                <a:latin typeface="Century Gothic" panose="020B0502020202020204" pitchFamily="34" charset="0"/>
              </a:rPr>
              <a:t>     it</a:t>
            </a:r>
            <a:endParaRPr lang="en-US" sz="7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56254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Rabbit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3" y="1576306"/>
            <a:ext cx="9143999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When you see two consonants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divide between the consonants.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 algn="ctr" fontAlgn="base">
              <a:buNone/>
            </a:pP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2" y="4091476"/>
            <a:ext cx="8820144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ra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latin typeface="Century Gothic" panose="020B0502020202020204" pitchFamily="34" charset="0"/>
              </a:rPr>
              <a:t> </a:t>
            </a:r>
            <a:r>
              <a:rPr lang="en-US" sz="74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7400" dirty="0">
                <a:latin typeface="Century Gothic" panose="020B0502020202020204" pitchFamily="34" charset="0"/>
              </a:rPr>
              <a:t>it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2" y="30995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bb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648200" y="3040366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414B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B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325566[1]">
            <a:extLst>
              <a:ext uri="{FF2B5EF4-FFF2-40B4-BE49-F238E27FC236}">
                <a16:creationId xmlns:a16="http://schemas.microsoft.com/office/drawing/2014/main" id="{2C3F93C7-78D1-B542-9FEA-8FA8D46858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62716"/>
            <a:ext cx="1369060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325566[1]">
            <a:extLst>
              <a:ext uri="{FF2B5EF4-FFF2-40B4-BE49-F238E27FC236}">
                <a16:creationId xmlns:a16="http://schemas.microsoft.com/office/drawing/2014/main" id="{553F5934-2ADD-0945-93B1-CAE2977920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99341" y="752708"/>
            <a:ext cx="1316009" cy="185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F35930-4250-3142-BF31-FC74B8347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300" y="-13176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32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1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3" grpId="0"/>
      <p:bldP spid="4" grpId="0" uiExpand="1" build="p"/>
      <p:bldP spid="19" grpId="0"/>
      <p:bldP spid="19" grpId="1"/>
      <p:bldP spid="9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dirty="0">
                <a:latin typeface="Century Gothic" panose="020B0502020202020204" pitchFamily="34" charset="0"/>
              </a:rPr>
              <a:t>to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into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" end="27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297" y="-924841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610C7E-3875-4B4E-BE97-CA41840B18D2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229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up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dirty="0">
                <a:latin typeface="Century Gothic" panose="020B0502020202020204" pitchFamily="34" charset="0"/>
              </a:rPr>
              <a:t>on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upon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" end="33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976" y="-1098737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C9BD36-986B-4F58-832D-51623AEE5A3D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581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Foxes Suffixes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45173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dirty="0">
                <a:latin typeface="Century Gothic" panose="020B0502020202020204" pitchFamily="34" charset="0"/>
              </a:rPr>
              <a:t>Focus on your base word.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36986" y="3926333"/>
            <a:ext cx="851534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fox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5969" y="251571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spc="-100" dirty="0">
                <a:latin typeface="Century Gothic" panose="020B0502020202020204" pitchFamily="34" charset="0"/>
              </a:rPr>
              <a:t>fox </a:t>
            </a:r>
            <a:r>
              <a:rPr lang="en-US" sz="8000" b="1" u="sng" spc="100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es</a:t>
            </a:r>
            <a:endParaRPr lang="en-US" sz="8000" b="1" spc="100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4756385" y="2445364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lip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9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5841" y="110014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020221" y="20176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713A98-980B-4797-8773-F9E5CFC7AFBE}"/>
              </a:ext>
            </a:extLst>
          </p:cNvPr>
          <p:cNvSpPr/>
          <p:nvPr/>
        </p:nvSpPr>
        <p:spPr>
          <a:xfrm>
            <a:off x="8515350" y="-819150"/>
            <a:ext cx="628650" cy="5406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69F2F2-024B-3840-8F62-4001AF815275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3" y="980725"/>
            <a:ext cx="2035738" cy="1623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F6E0A8-3E99-524E-A421-53DA327BEA3E}"/>
              </a:ext>
            </a:extLst>
          </p:cNvPr>
          <p:cNvPicPr/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549" y="1015390"/>
            <a:ext cx="1944691" cy="16172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247E0-C075-3943-A3C1-D391C71DEB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2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17480"/>
            <a:ext cx="812800" cy="8128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720E45-1034-40C5-8A1D-65E8F726E1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5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7440" y="-955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2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129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6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 build="p"/>
      <p:bldP spid="7" grpId="0"/>
      <p:bldP spid="7" grpId="1"/>
      <p:bldP spid="19" grpId="0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walk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ed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walked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8" end="40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966" y="-1267981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6170DD-5965-4595-91A7-EBF457C19C45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035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nam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named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" end="87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842" y="-109263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E35FC0-5C71-4419-9FB9-D4AB58CF6F61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592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liv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lived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1" end="18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464" y="-1092637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579-42EB-4DB9-B4B9-9926AC7DB709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636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77517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u="sng" dirty="0">
                <a:latin typeface="Century Gothic" panose="020B0502020202020204" pitchFamily="34" charset="0"/>
              </a:rPr>
              <a:t>amaz</a:t>
            </a:r>
            <a:r>
              <a:rPr lang="en-US" sz="8000" b="1" u="sng" dirty="0">
                <a:solidFill>
                  <a:srgbClr val="ED7D31"/>
                </a:solidFill>
                <a:latin typeface="Century Gothic" panose="020B0502020202020204" pitchFamily="34" charset="0"/>
              </a:rPr>
              <a:t>e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93132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amazed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" end="2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097" y="-1040390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17CD16-4A5F-4FD5-B853-CBFDBB75DF88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0183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Jew  </a:t>
            </a:r>
            <a:r>
              <a:rPr lang="en-US" sz="80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ish</a:t>
            </a:r>
            <a:endParaRPr lang="en-US" sz="8000" b="1" dirty="0">
              <a:solidFill>
                <a:srgbClr val="ED7D3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08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Jewish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" end="33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847" y="-107033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FA1049-1C2D-49B5-A485-8A9D96B7DD5A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2239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55215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curl  </a:t>
            </a:r>
            <a:r>
              <a:rPr lang="en-US" sz="80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70830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curly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ED7D3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" end="25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9930" y="-1172075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76E5D1-4A0A-4192-B37E-398F94F87BA4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74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Other Syllable Divisions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1792304"/>
            <a:ext cx="9143999" cy="88604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Some words don’t fit so neatly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into standard syllable division patterns.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2780461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dirty="0">
                <a:latin typeface="Century Gothic" panose="020B0502020202020204" pitchFamily="34" charset="0"/>
              </a:rPr>
              <a:t>way</a:t>
            </a:r>
            <a:endParaRPr lang="en-US" sz="8000" b="1" dirty="0">
              <a:solidFill>
                <a:srgbClr val="FE9202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1" y="3946558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away</a:t>
            </a:r>
            <a:endParaRPr lang="en-US" sz="8000" b="1" dirty="0">
              <a:solidFill>
                <a:srgbClr val="1414B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15350" y="-834081"/>
            <a:ext cx="628649" cy="6028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BANANA">
            <a:hlinkClick r:id="" action="ppaction://media"/>
            <a:extLst>
              <a:ext uri="{FF2B5EF4-FFF2-40B4-BE49-F238E27FC236}">
                <a16:creationId xmlns:a16="http://schemas.microsoft.com/office/drawing/2014/main" id="{19376D86-6C8D-42E0-A011-A1ADACCB2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899" y="1412687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1E3A55-DA75-4D61-9971-44AD7E025630}"/>
              </a:ext>
            </a:extLst>
          </p:cNvPr>
          <p:cNvSpPr/>
          <p:nvPr/>
        </p:nvSpPr>
        <p:spPr>
          <a:xfrm>
            <a:off x="114300" y="1404540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575DBB-9A48-2C44-AD08-03751A1339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" y="-9984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5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900"/>
                                  </p:stCondLst>
                                  <p:iterate type="wd">
                                    <p:tmPct val="77778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4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7" grpId="0"/>
      <p:bldP spid="1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u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t</a:t>
            </a:r>
            <a:r>
              <a:rPr lang="en-US" sz="8000" dirty="0" err="1">
                <a:latin typeface="Century Gothic" panose="020B0502020202020204" pitchFamily="34" charset="0"/>
              </a:rPr>
              <a:t>il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until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792" y="-110378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97ED51-111A-4659-8260-FA4C58FC95F2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21762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  bout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2937377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about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70C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3" end="37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9532" y="-1205528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0D63F2-1867-4F5A-995F-B0B2B0B26C98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650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n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n</a:t>
            </a:r>
            <a:r>
              <a:rPr lang="en-US" sz="8000" dirty="0" err="1">
                <a:latin typeface="Century Gothic" panose="020B0502020202020204" pitchFamily="34" charset="0"/>
              </a:rPr>
              <a:t>a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Anna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" end="36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565" y="-110378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EFD6F8-9E52-4915-9AD4-0B6E35C125AC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242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Century Gothic" panose="020B0502020202020204" pitchFamily="34" charset="0"/>
              </a:rPr>
              <a:t>Me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s</a:t>
            </a:r>
            <a:r>
              <a:rPr lang="en-US" sz="8000" dirty="0" err="1">
                <a:latin typeface="Century Gothic" panose="020B0502020202020204" pitchFamily="34" charset="0"/>
              </a:rPr>
              <a:t>i</a:t>
            </a:r>
            <a:r>
              <a:rPr lang="en-US" sz="8000" dirty="0">
                <a:latin typeface="Century Gothic" panose="020B0502020202020204" pitchFamily="34" charset="0"/>
              </a:rPr>
              <a:t> ah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Messiah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" end="16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3390" y="-1103788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A0221C-E7E4-4374-809F-83685FC5EC27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199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655455" y="3094445"/>
            <a:ext cx="2658100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00" spc="300" dirty="0" err="1">
                <a:latin typeface="Century Gothic" panose="020B0502020202020204" pitchFamily="34" charset="0"/>
              </a:rPr>
              <a:t>ti</a:t>
            </a:r>
            <a:r>
              <a:rPr lang="en-US" sz="7400" spc="300" dirty="0">
                <a:latin typeface="Century Gothic" panose="020B0502020202020204" pitchFamily="34" charset="0"/>
              </a:rPr>
              <a:t>  </a:t>
            </a:r>
            <a:r>
              <a:rPr lang="en-US" sz="7400" spc="300" dirty="0" err="1">
                <a:latin typeface="Century Gothic" panose="020B0502020202020204" pitchFamily="34" charset="0"/>
              </a:rPr>
              <a:t>er</a:t>
            </a:r>
            <a:r>
              <a:rPr lang="en-US" sz="7400" spc="300" dirty="0">
                <a:latin typeface="Century Gothic" panose="020B0502020202020204" pitchFamily="34" charset="0"/>
              </a:rPr>
              <a:t> </a:t>
            </a:r>
            <a:endParaRPr lang="en-US" sz="7400" spc="3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495640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Tiger Words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406" y="1466374"/>
            <a:ext cx="8743188" cy="1451186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When you see one consonant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between two vowels,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divide after the first vowel. </a:t>
            </a:r>
          </a:p>
          <a:p>
            <a:pPr marL="0" indent="0" algn="ctr" fontAlgn="base">
              <a:buNone/>
            </a:pPr>
            <a:r>
              <a:rPr lang="en-US" sz="2300" b="1" dirty="0">
                <a:latin typeface="Century Gothic" panose="020B0502020202020204" pitchFamily="34" charset="0"/>
              </a:rPr>
              <a:t>Try this pattern first. 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760861" y="4165096"/>
            <a:ext cx="813358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400" dirty="0" err="1">
                <a:latin typeface="Century Gothic" panose="020B0502020202020204" pitchFamily="34" charset="0"/>
              </a:rPr>
              <a:t>ti</a:t>
            </a:r>
            <a:r>
              <a:rPr lang="en-US" sz="7400" dirty="0">
                <a:latin typeface="Century Gothic" panose="020B0502020202020204" pitchFamily="34" charset="0"/>
              </a:rPr>
              <a:t>  </a:t>
            </a:r>
            <a:r>
              <a:rPr lang="en-US" sz="7400" b="1" dirty="0" err="1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r>
              <a:rPr lang="en-US" sz="7400" dirty="0" err="1">
                <a:latin typeface="Century Gothic" panose="020B0502020202020204" pitchFamily="34" charset="0"/>
              </a:rPr>
              <a:t>er</a:t>
            </a:r>
            <a:endParaRPr lang="en-US" sz="74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87353" y="3257149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g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316451" y="3215758"/>
            <a:ext cx="0" cy="1038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li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406" y="4992073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9144" y="4828414"/>
            <a:ext cx="1028699" cy="789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458240" y="-895999"/>
            <a:ext cx="685760" cy="5884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MC900183858[1]">
            <a:extLst>
              <a:ext uri="{FF2B5EF4-FFF2-40B4-BE49-F238E27FC236}">
                <a16:creationId xmlns:a16="http://schemas.microsoft.com/office/drawing/2014/main" id="{EC74F70E-F7B6-7544-B877-770B8D59A1F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398" y="937231"/>
            <a:ext cx="1647189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MC900183858[1]">
            <a:extLst>
              <a:ext uri="{FF2B5EF4-FFF2-40B4-BE49-F238E27FC236}">
                <a16:creationId xmlns:a16="http://schemas.microsoft.com/office/drawing/2014/main" id="{2AFF167B-D9D1-1245-B90E-3EB8718F9451}"/>
              </a:ext>
            </a:extLst>
          </p:cNvPr>
          <p:cNvPicPr/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12" y="942186"/>
            <a:ext cx="1647190" cy="16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068F5C-48E7-7549-9044-16A1A3918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50" y="-997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2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137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3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uiExpand="1"/>
      <p:bldP spid="3" grpId="0"/>
      <p:bldP spid="4" grpId="0" uiExpand="1" build="p"/>
      <p:bldP spid="19" grpId="0" uiExpand="1"/>
      <p:bldP spid="19" grpId="1"/>
      <p:bldP spid="9" grpId="0" uiExpand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 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b</a:t>
            </a:r>
            <a:r>
              <a:rPr lang="en-US" sz="8000" dirty="0">
                <a:latin typeface="Century Gothic" panose="020B0502020202020204" pitchFamily="34" charset="0"/>
              </a:rPr>
              <a:t>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Obed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" end="68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9602" y="-110378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B0785D-5E9C-4EC4-A977-228EBCF458E5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723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 txBox="1">
            <a:spLocks/>
          </p:cNvSpPr>
          <p:nvPr/>
        </p:nvSpPr>
        <p:spPr>
          <a:xfrm>
            <a:off x="-1" y="1488668"/>
            <a:ext cx="9143999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  </a:t>
            </a:r>
            <a:r>
              <a:rPr lang="en-US" sz="8000" b="1" dirty="0">
                <a:solidFill>
                  <a:srgbClr val="1414B2"/>
                </a:solidFill>
                <a:latin typeface="Century Gothic" panose="020B0502020202020204" pitchFamily="34" charset="0"/>
              </a:rPr>
              <a:t>l</a:t>
            </a:r>
            <a:r>
              <a:rPr lang="en-US" sz="8000" dirty="0">
                <a:latin typeface="Century Gothic" panose="020B0502020202020204" pitchFamily="34" charset="0"/>
              </a:rPr>
              <a:t>i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-1" y="3004283"/>
            <a:ext cx="9143998" cy="106043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latin typeface="Century Gothic" panose="020B0502020202020204" pitchFamily="34" charset="0"/>
              </a:rPr>
              <a:t>Eli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" end="24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798" y="-1147223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C9E7EA-C40C-4F15-AA8C-D6E1C21C92DE}"/>
              </a:ext>
            </a:extLst>
          </p:cNvPr>
          <p:cNvSpPr/>
          <p:nvPr/>
        </p:nvSpPr>
        <p:spPr>
          <a:xfrm>
            <a:off x="8062237" y="4390539"/>
            <a:ext cx="600499" cy="602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244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51963</TotalTime>
  <Words>297</Words>
  <Application>Microsoft Macintosh PowerPoint</Application>
  <PresentationFormat>On-screen Show (16:10)</PresentationFormat>
  <Paragraphs>127</Paragraphs>
  <Slides>40</Slides>
  <Notes>0</Notes>
  <HiddenSlides>0</HiddenSlides>
  <MMClips>51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Century Gothic</vt:lpstr>
      <vt:lpstr>Office Theme</vt:lpstr>
      <vt:lpstr>PowerPoint Presentation</vt:lpstr>
      <vt:lpstr>Dividing Words</vt:lpstr>
      <vt:lpstr>Rabbit Words</vt:lpstr>
      <vt:lpstr>PowerPoint Presentation</vt:lpstr>
      <vt:lpstr>PowerPoint Presentation</vt:lpstr>
      <vt:lpstr>PowerPoint Presentation</vt:lpstr>
      <vt:lpstr>Tiger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Camel Words</vt:lpstr>
      <vt:lpstr>PowerPoint Presentation</vt:lpstr>
      <vt:lpstr>PowerPoint Presentation</vt:lpstr>
      <vt:lpstr>PowerPoint Presentation</vt:lpstr>
      <vt:lpstr>PowerPoint Presentation</vt:lpstr>
      <vt:lpstr>Turtle Words</vt:lpstr>
      <vt:lpstr>PowerPoint Presentation</vt:lpstr>
      <vt:lpstr>PowerPoint Presentation</vt:lpstr>
      <vt:lpstr>PowerPoint Presentation</vt:lpstr>
      <vt:lpstr>Hamster Words</vt:lpstr>
      <vt:lpstr>PowerPoint Presentation</vt:lpstr>
      <vt:lpstr>Lion Words</vt:lpstr>
      <vt:lpstr>PowerPoint Presentation</vt:lpstr>
      <vt:lpstr>PowerPoint Presentation</vt:lpstr>
      <vt:lpstr>Anteater Words</vt:lpstr>
      <vt:lpstr>PowerPoint Presentation</vt:lpstr>
      <vt:lpstr>PowerPoint Presentation</vt:lpstr>
      <vt:lpstr>PowerPoint Presentation</vt:lpstr>
      <vt:lpstr>Foxes Suffixes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Syllable Divisions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418</cp:revision>
  <dcterms:created xsi:type="dcterms:W3CDTF">2017-01-10T01:35:56Z</dcterms:created>
  <dcterms:modified xsi:type="dcterms:W3CDTF">2018-03-14T00:19:14Z</dcterms:modified>
</cp:coreProperties>
</file>