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24" r:id="rId2"/>
    <p:sldId id="389" r:id="rId3"/>
    <p:sldId id="390" r:id="rId4"/>
    <p:sldId id="296" r:id="rId5"/>
    <p:sldId id="297" r:id="rId6"/>
    <p:sldId id="370" r:id="rId7"/>
    <p:sldId id="328" r:id="rId8"/>
    <p:sldId id="329" r:id="rId9"/>
    <p:sldId id="391" r:id="rId10"/>
    <p:sldId id="303" r:id="rId11"/>
    <p:sldId id="342" r:id="rId12"/>
    <p:sldId id="349" r:id="rId13"/>
    <p:sldId id="372" r:id="rId14"/>
    <p:sldId id="392" r:id="rId15"/>
    <p:sldId id="308" r:id="rId16"/>
    <p:sldId id="351" r:id="rId17"/>
    <p:sldId id="352" r:id="rId18"/>
    <p:sldId id="393" r:id="rId19"/>
    <p:sldId id="325" r:id="rId20"/>
    <p:sldId id="374" r:id="rId21"/>
    <p:sldId id="373" r:id="rId22"/>
    <p:sldId id="375" r:id="rId23"/>
    <p:sldId id="332" r:id="rId24"/>
    <p:sldId id="335" r:id="rId25"/>
    <p:sldId id="394" r:id="rId26"/>
    <p:sldId id="337" r:id="rId27"/>
    <p:sldId id="344" r:id="rId28"/>
    <p:sldId id="384" r:id="rId29"/>
    <p:sldId id="345" r:id="rId30"/>
    <p:sldId id="385" r:id="rId31"/>
    <p:sldId id="354" r:id="rId32"/>
    <p:sldId id="395" r:id="rId33"/>
    <p:sldId id="348" r:id="rId34"/>
    <p:sldId id="386" r:id="rId35"/>
    <p:sldId id="314" r:id="rId36"/>
    <p:sldId id="355" r:id="rId37"/>
    <p:sldId id="378" r:id="rId38"/>
    <p:sldId id="356" r:id="rId39"/>
    <p:sldId id="396" r:id="rId40"/>
    <p:sldId id="317" r:id="rId41"/>
    <p:sldId id="397" r:id="rId42"/>
    <p:sldId id="360" r:id="rId43"/>
    <p:sldId id="398" r:id="rId44"/>
    <p:sldId id="320" r:id="rId45"/>
    <p:sldId id="387" r:id="rId46"/>
    <p:sldId id="388" r:id="rId47"/>
    <p:sldId id="399" r:id="rId48"/>
    <p:sldId id="323" r:id="rId49"/>
    <p:sldId id="383" r:id="rId50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9202"/>
    <a:srgbClr val="1506D4"/>
    <a:srgbClr val="99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146" autoAdjust="0"/>
    <p:restoredTop sz="94280" autoAdjust="0"/>
  </p:normalViewPr>
  <p:slideViewPr>
    <p:cSldViewPr snapToGrid="0">
      <p:cViewPr varScale="1">
        <p:scale>
          <a:sx n="123" d="100"/>
          <a:sy n="123" d="100"/>
        </p:scale>
        <p:origin x="200" y="9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848526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671863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04271"/>
            <a:ext cx="1971675" cy="48431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04271"/>
            <a:ext cx="5800725" cy="484319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9989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786492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424782"/>
            <a:ext cx="7886700" cy="2377281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824553"/>
            <a:ext cx="7886700" cy="1250156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31399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521354"/>
            <a:ext cx="3886200" cy="362611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108553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04271"/>
            <a:ext cx="7886700" cy="110463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400969"/>
            <a:ext cx="3868340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087563"/>
            <a:ext cx="3868340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400969"/>
            <a:ext cx="3887391" cy="686593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87563"/>
            <a:ext cx="3887391" cy="307049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25133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419718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8496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822855"/>
            <a:ext cx="4629150" cy="4061354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7500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81000"/>
            <a:ext cx="2949178" cy="13335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822855"/>
            <a:ext cx="4629150" cy="4061354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714500"/>
            <a:ext cx="2949178" cy="3176323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2D290-2637-4B94-8104-6B5BAE47F8C3}" type="datetimeFigureOut">
              <a:rPr lang="en-US" smtClean="0"/>
              <a:t>3/16/18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46676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04271"/>
            <a:ext cx="7886700" cy="110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1354"/>
            <a:ext cx="7886700" cy="3626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2D290-2637-4B94-8104-6B5BAE47F8C3}" type="datetimeFigureOut">
              <a:rPr lang="en-US" smtClean="0"/>
              <a:t>3/16/18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5296959"/>
            <a:ext cx="30861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5296959"/>
            <a:ext cx="2057400" cy="3042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549F71-2717-45BE-B8F7-98A6F744D5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988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4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6" Type="http://schemas.openxmlformats.org/officeDocument/2006/relationships/audio" Target="../media/media45.m4a"/><Relationship Id="rId5" Type="http://schemas.microsoft.com/office/2007/relationships/media" Target="../media/media45.m4a"/><Relationship Id="rId4" Type="http://schemas.openxmlformats.org/officeDocument/2006/relationships/audio" Target="../media/media44.mp3"/><Relationship Id="rId9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audio" Target="../media/media48.m4a"/><Relationship Id="rId5" Type="http://schemas.microsoft.com/office/2007/relationships/media" Target="../media/media48.m4a"/><Relationship Id="rId4" Type="http://schemas.openxmlformats.org/officeDocument/2006/relationships/audio" Target="../media/media47.mp3"/><Relationship Id="rId9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audio" Target="../media/media49.m4a"/><Relationship Id="rId5" Type="http://schemas.microsoft.com/office/2007/relationships/media" Target="../media/media49.m4a"/><Relationship Id="rId4" Type="http://schemas.openxmlformats.org/officeDocument/2006/relationships/audio" Target="../media/media47.mp3"/><Relationship Id="rId9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47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audio" Target="../media/media50.m4a"/><Relationship Id="rId5" Type="http://schemas.microsoft.com/office/2007/relationships/media" Target="../media/media50.m4a"/><Relationship Id="rId4" Type="http://schemas.openxmlformats.org/officeDocument/2006/relationships/audio" Target="../media/media47.mp3"/><Relationship Id="rId9" Type="http://schemas.openxmlformats.org/officeDocument/2006/relationships/image" Target="../media/image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4684418" y="3113237"/>
            <a:ext cx="4165951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800" dirty="0">
                <a:latin typeface="Century Gothic" panose="020B0502020202020204" pitchFamily="34" charset="0"/>
              </a:rPr>
              <a:t>Syllable Charts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089956" y="1313219"/>
            <a:ext cx="29987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6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Part 1</a:t>
            </a:r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>
          <a:xfrm>
            <a:off x="256478" y="1900670"/>
            <a:ext cx="6144322" cy="0"/>
          </a:xfrm>
          <a:prstGeom prst="line">
            <a:avLst/>
          </a:prstGeom>
          <a:ln w="76200">
            <a:solidFill>
              <a:srgbClr val="99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C48E067-2079-4609-BBA1-BA4F717FBD2E}"/>
              </a:ext>
            </a:extLst>
          </p:cNvPr>
          <p:cNvSpPr txBox="1"/>
          <p:nvPr/>
        </p:nvSpPr>
        <p:spPr>
          <a:xfrm>
            <a:off x="460278" y="698727"/>
            <a:ext cx="8938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entury Gothic" panose="020B0502020202020204" pitchFamily="34" charset="0"/>
              </a:rPr>
              <a:t>9. Jesus Gets Baptized</a:t>
            </a:r>
            <a:endParaRPr lang="en-US" sz="4000" dirty="0">
              <a:latin typeface="Century Gothic" panose="020B0502020202020204" pitchFamily="34" charset="0"/>
            </a:endParaRPr>
          </a:p>
        </p:txBody>
      </p:sp>
      <p:pic>
        <p:nvPicPr>
          <p:cNvPr id="13" name="Picture 12" descr="/Users/carolhale/Desktop/01_SyllableBible/IVANSdrawings/ImagesForReadWithMeBible/300dpi_JPEGs/SENT_to_FBI/1_7_JesusComesToOurWorld/JohnBaptizesJesus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3903" y="1996068"/>
            <a:ext cx="2478066" cy="3386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8639" y="-169560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1181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6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0104" y="1153236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022730" y="1246295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45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D698BDC-4849-488A-9A5F-E000AD12FCDA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830731" y="2328996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J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 err="1">
                <a:latin typeface="Century Gothic" panose="020B0502020202020204" pitchFamily="34" charset="0"/>
              </a:rPr>
              <a:t>sus</a:t>
            </a:r>
            <a:endParaRPr lang="en-US" sz="450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839189" y="3483255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 err="1">
                <a:latin typeface="Century Gothic" panose="020B0502020202020204" pitchFamily="34" charset="0"/>
              </a:rPr>
              <a:t>gan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005813" y="2437610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 </a:t>
            </a:r>
            <a:r>
              <a:rPr lang="en-US" sz="5000" dirty="0">
                <a:latin typeface="Century Gothic" panose="020B0502020202020204" pitchFamily="34" charset="0"/>
              </a:rPr>
              <a:t>gin</a:t>
            </a:r>
            <a:endParaRPr lang="en-US" sz="4500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6510CC-2AE3-554A-8246-9CB34D531A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22730" y="-245750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6070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98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6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  <p:bldP spid="7" grpId="0" uiExpand="1" build="p"/>
      <p:bldP spid="6" grpId="0" build="p"/>
      <p:bldP spid="9" grpId="0" build="p"/>
      <p:bldP spid="10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4104" y="923753"/>
            <a:ext cx="2772891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375665" y="2049697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>
                <a:latin typeface="Century Gothic" panose="020B0502020202020204" pitchFamily="34" charset="0"/>
              </a:rPr>
              <a:t>pen</a:t>
            </a: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459492" y="3262747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Ch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 </a:t>
            </a:r>
            <a:r>
              <a:rPr lang="en-US" sz="5000" dirty="0" err="1">
                <a:latin typeface="Century Gothic" panose="020B0502020202020204" pitchFamily="34" charset="0"/>
              </a:rPr>
              <a:t>sen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7551" y="-24383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34640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3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8" grpId="0" uiExpand="1" build="p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5982" y="2136803"/>
            <a:ext cx="1648107" cy="1213050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m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sz="45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647582" y="3120029"/>
            <a:ext cx="1648107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sk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sz="4500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647582" y="923753"/>
            <a:ext cx="1648107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5941" y="-2184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2555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30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build="p"/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689EE7-1A8E-4AE4-A2D0-3C606F1ED977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408385" y="2035076"/>
            <a:ext cx="2772891" cy="1213050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read 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y</a:t>
            </a:r>
            <a:br>
              <a:rPr lang="en-US" sz="5000" dirty="0">
                <a:latin typeface="Century Gothic" panose="020B0502020202020204" pitchFamily="34" charset="0"/>
              </a:rPr>
            </a:br>
            <a:br>
              <a:rPr lang="en-US" sz="5000" dirty="0">
                <a:latin typeface="Century Gothic" panose="020B0502020202020204" pitchFamily="34" charset="0"/>
              </a:rPr>
            </a:br>
            <a:endParaRPr lang="en-US" sz="45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98819" y="-20362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3550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98485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Silent </a:t>
            </a:r>
            <a:r>
              <a:rPr lang="en-US" sz="4600" b="1" dirty="0">
                <a:latin typeface="Century Gothic" panose="020B0502020202020204" pitchFamily="34" charset="0"/>
              </a:rPr>
              <a:t>e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0683" y="1782849"/>
            <a:ext cx="8242634" cy="51726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 silent e syllable has one vowel, 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628650" y="2300112"/>
            <a:ext cx="8242634" cy="5143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one consonant </a:t>
            </a: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535094" y="2815265"/>
            <a:ext cx="4645994" cy="4797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a silent e at the end.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280052" y="3331768"/>
            <a:ext cx="3906474" cy="5050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951257" y="3830197"/>
            <a:ext cx="1879689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c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300256" y="3841689"/>
            <a:ext cx="81898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793957" y="3431995"/>
            <a:ext cx="96332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itle 2"/>
          <p:cNvSpPr txBox="1">
            <a:spLocks/>
          </p:cNvSpPr>
          <p:nvPr/>
        </p:nvSpPr>
        <p:spPr>
          <a:xfrm>
            <a:off x="4056824" y="3849195"/>
            <a:ext cx="194482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v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303121" y="-918827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126812C-3D79-BD40-8524-7E64A7275D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8425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60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96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7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20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4" grpId="0" uiExpand="1" build="p"/>
      <p:bldP spid="5" grpId="0" uiExpand="1" build="p"/>
      <p:bldP spid="6" grpId="0" uiExpand="1" build="p"/>
      <p:bldP spid="7" grpId="0" uiExpand="1" build="p"/>
      <p:bldP spid="8" grpId="0"/>
      <p:bldP spid="9" grpId="0"/>
      <p:bldP spid="10" grpId="0"/>
      <p:bldP spid="15" grpId="0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0402" y="2088882"/>
            <a:ext cx="2882471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endParaRPr lang="en-US" sz="4500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12873" y="-23029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3227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1026" y="3242704"/>
            <a:ext cx="3943588" cy="1403196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bap </a:t>
            </a:r>
            <a:r>
              <a:rPr lang="en-US" sz="5000" dirty="0" err="1">
                <a:latin typeface="Century Gothic" panose="020B0502020202020204" pitchFamily="34" charset="0"/>
              </a:rPr>
              <a:t>t</a:t>
            </a:r>
            <a:r>
              <a:rPr lang="en-US" sz="5000" b="1" dirty="0" err="1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 err="1">
                <a:latin typeface="Century Gothic" panose="020B0502020202020204" pitchFamily="34" charset="0"/>
              </a:rPr>
              <a:t>z</a:t>
            </a:r>
            <a:r>
              <a:rPr lang="en-US" sz="5000" b="1" dirty="0" err="1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A498CAA-91A5-4772-851F-A556EAFAA026}"/>
              </a:ext>
            </a:extLst>
          </p:cNvPr>
          <p:cNvSpPr txBox="1">
            <a:spLocks/>
          </p:cNvSpPr>
          <p:nvPr/>
        </p:nvSpPr>
        <p:spPr>
          <a:xfrm>
            <a:off x="2857397" y="2088727"/>
            <a:ext cx="2509634" cy="160060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spc="300" dirty="0">
                <a:latin typeface="Century Gothic" panose="020B0502020202020204" pitchFamily="34" charset="0"/>
              </a:rPr>
              <a:t>t</a:t>
            </a:r>
            <a:r>
              <a:rPr lang="en-US" sz="5000" b="1" spc="300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spc="300" dirty="0">
                <a:latin typeface="Century Gothic" panose="020B0502020202020204" pitchFamily="34" charset="0"/>
              </a:rPr>
              <a:t>m</a:t>
            </a:r>
            <a:r>
              <a:rPr lang="en-US" sz="5000" b="1" spc="300" dirty="0">
                <a:latin typeface="Century Gothic" panose="020B0502020202020204" pitchFamily="34" charset="0"/>
              </a:rPr>
              <a:t>e</a:t>
            </a:r>
            <a:endParaRPr lang="en-US" sz="4500" b="1" spc="300" dirty="0">
              <a:solidFill>
                <a:srgbClr val="00B050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3B1B895-3898-4FC1-92D2-3A3567417EB7}"/>
              </a:ext>
            </a:extLst>
          </p:cNvPr>
          <p:cNvSpPr txBox="1">
            <a:spLocks/>
          </p:cNvSpPr>
          <p:nvPr/>
        </p:nvSpPr>
        <p:spPr>
          <a:xfrm>
            <a:off x="2234345" y="992356"/>
            <a:ext cx="3359812" cy="13827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5531030-6164-D546-AE5D-93DB8173FA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37032" y="-24595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5575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  <p:bldP spid="4" grpId="0" build="p"/>
      <p:bldP spid="6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F7D7E30-5674-47CA-8BCF-030881376514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62F1D97-D182-4ECC-9422-9104A4EDE82E}"/>
              </a:ext>
            </a:extLst>
          </p:cNvPr>
          <p:cNvSpPr txBox="1">
            <a:spLocks/>
          </p:cNvSpPr>
          <p:nvPr/>
        </p:nvSpPr>
        <p:spPr>
          <a:xfrm>
            <a:off x="2895601" y="2113280"/>
            <a:ext cx="2901918" cy="217868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latin typeface="Century Gothic" panose="020B0502020202020204" pitchFamily="34" charset="0"/>
              </a:rPr>
              <a:t>e</a:t>
            </a:r>
            <a:endParaRPr lang="en-US" sz="4500" b="1" dirty="0">
              <a:solidFill>
                <a:srgbClr val="00B050"/>
              </a:solidFill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79067" y="-21166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37834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8301965" y="-94087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478661"/>
            <a:ext cx="9144000" cy="959549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Many vowel teams follow this rule: </a:t>
            </a:r>
          </a:p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When two vowels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b="1" dirty="0">
                <a:latin typeface="Century Gothic" panose="020B0502020202020204" pitchFamily="34" charset="0"/>
              </a:rPr>
              <a:t>get together, 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0" y="2468534"/>
            <a:ext cx="9144000" cy="8093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400" b="1" dirty="0">
                <a:latin typeface="Century Gothic" panose="020B0502020202020204" pitchFamily="34" charset="0"/>
              </a:rPr>
              <a:t> </a:t>
            </a:r>
            <a:r>
              <a:rPr lang="en-US" sz="2800" b="1" dirty="0">
                <a:latin typeface="Century Gothic" panose="020B0502020202020204" pitchFamily="34" charset="0"/>
              </a:rPr>
              <a:t>the first one names its letter.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</a:p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 the first vowel will make its long sound,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0" y="3471186"/>
            <a:ext cx="9144000" cy="482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and the second vowel is silent.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4004595" y="3941126"/>
            <a:ext cx="166275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latin typeface="Century Gothic" panose="020B0502020202020204" pitchFamily="34" charset="0"/>
              </a:rPr>
              <a:t>a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>
            <a:off x="3556655" y="3508958"/>
            <a:ext cx="92659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3357770" y="3925892"/>
            <a:ext cx="12904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14" name="Title 2"/>
          <p:cNvSpPr txBox="1">
            <a:spLocks/>
          </p:cNvSpPr>
          <p:nvPr/>
        </p:nvSpPr>
        <p:spPr>
          <a:xfrm>
            <a:off x="5066536" y="3944946"/>
            <a:ext cx="86737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84489"/>
            <a:ext cx="9144000" cy="994172"/>
          </a:xfrm>
          <a:ln w="38100">
            <a:noFill/>
          </a:ln>
        </p:spPr>
        <p:txBody>
          <a:bodyPr>
            <a:no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Rectangle 18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B8D1CE-C6B4-9046-84AA-2B8BE85262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512" y="-99323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64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3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2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9" dur="8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4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6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18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5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0" grpId="0" animBg="1"/>
      <p:bldP spid="8" grpId="0"/>
      <p:bldP spid="10" grpId="0"/>
      <p:bldP spid="13" grpId="0"/>
      <p:bldP spid="13" grpId="1"/>
      <p:bldP spid="14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D0A9B20-215C-4AB2-B237-65A90EDF5E88}"/>
              </a:ext>
            </a:extLst>
          </p:cNvPr>
          <p:cNvSpPr txBox="1">
            <a:spLocks/>
          </p:cNvSpPr>
          <p:nvPr/>
        </p:nvSpPr>
        <p:spPr>
          <a:xfrm>
            <a:off x="3346319" y="1557164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a w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3D0A9B20-215C-4AB2-B237-65A90EDF5E88}"/>
              </a:ext>
            </a:extLst>
          </p:cNvPr>
          <p:cNvSpPr txBox="1">
            <a:spLocks/>
          </p:cNvSpPr>
          <p:nvPr/>
        </p:nvSpPr>
        <p:spPr>
          <a:xfrm>
            <a:off x="3025820" y="2895481"/>
            <a:ext cx="2235151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 st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ay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75867" y="-262505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43646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3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uiExpand="1" build="p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3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160868"/>
            <a:ext cx="9144000" cy="994172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US" sz="5200" b="1" dirty="0">
                <a:latin typeface="Century Gothic" panose="020B0502020202020204" pitchFamily="34" charset="0"/>
              </a:rPr>
              <a:t>Words in </a:t>
            </a:r>
            <a:br>
              <a:rPr lang="en-US" sz="6000" b="1" dirty="0">
                <a:latin typeface="Century Gothic" panose="020B0502020202020204" pitchFamily="34" charset="0"/>
              </a:rPr>
            </a:br>
            <a:r>
              <a:rPr lang="en-US" sz="8400" b="1" dirty="0">
                <a:solidFill>
                  <a:srgbClr val="990000"/>
                </a:solidFill>
                <a:latin typeface="Century Gothic" panose="020B0502020202020204" pitchFamily="34" charset="0"/>
              </a:rPr>
              <a:t>Syllable Types</a:t>
            </a:r>
            <a:endParaRPr lang="en-US" sz="8400" dirty="0">
              <a:solidFill>
                <a:srgbClr val="99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9144000" cy="5861603"/>
          </a:xfrm>
          <a:prstGeom prst="rect">
            <a:avLst/>
          </a:prstGeom>
          <a:noFill/>
          <a:ln w="111125" cmpd="thickThin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053"/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872DC5-B824-4397-8008-726B4B04CB40}"/>
              </a:ext>
            </a:extLst>
          </p:cNvPr>
          <p:cNvSpPr/>
          <p:nvPr/>
        </p:nvSpPr>
        <p:spPr>
          <a:xfrm>
            <a:off x="8126075" y="-917103"/>
            <a:ext cx="990871" cy="76954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75364D3-317B-3E4C-B8DA-E7D7BDF45D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864" y="-8793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73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2779956" y="1667048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n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CFFB-14B0-4F80-8213-77E26BE6F3B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165674" y="2889030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a gr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ee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65268" y="-23537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219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uild="p"/>
      <p:bldP spid="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2683593" y="2570964"/>
            <a:ext cx="3576089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y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rs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CFFB-14B0-4F80-8213-77E26BE6F3B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942010" y="1509602"/>
            <a:ext cx="3576089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pl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>
                <a:latin typeface="Century Gothic" panose="020B0502020202020204" pitchFamily="34" charset="0"/>
              </a:rPr>
              <a:t>se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42010" y="-227256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1695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7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uild="p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 txBox="1">
            <a:spLocks/>
          </p:cNvSpPr>
          <p:nvPr/>
        </p:nvSpPr>
        <p:spPr>
          <a:xfrm>
            <a:off x="3165674" y="1859613"/>
            <a:ext cx="2964800" cy="122198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ow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70CFFB-14B0-4F80-8213-77E26BE6F3B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000" y="-2222500"/>
            <a:ext cx="1134533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9935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62" y="1869274"/>
            <a:ext cx="2235151" cy="1422712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pr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</a:rPr>
              <a:t>f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3FB222-B235-4EED-A083-6D715C9802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00147" y="-21209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3530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617F937-1788-430D-964C-24347AEA58E1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7248C4-876F-4C62-8C1B-ED3C05D00294}"/>
              </a:ext>
            </a:extLst>
          </p:cNvPr>
          <p:cNvSpPr txBox="1">
            <a:spLocks/>
          </p:cNvSpPr>
          <p:nvPr/>
        </p:nvSpPr>
        <p:spPr>
          <a:xfrm>
            <a:off x="2762676" y="1960698"/>
            <a:ext cx="3169950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gr</a:t>
            </a:r>
            <a:r>
              <a:rPr lang="en-US" sz="50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ew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65333" y="-19515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712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01965" y="-86780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Vowel Teams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 Other Sounds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65221" y="2171486"/>
            <a:ext cx="8165432" cy="608290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800" b="1" dirty="0">
                <a:latin typeface="Century Gothic" panose="020B0502020202020204" pitchFamily="34" charset="0"/>
              </a:rPr>
              <a:t>Sometimes vowel teams make other sounds.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332757" y="3267447"/>
            <a:ext cx="213311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oi</a:t>
            </a:r>
            <a:r>
              <a:rPr lang="en-US" sz="9600" dirty="0"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1506D4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C4D968B-FA0E-4E46-8F2B-0B1C50FCC0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-1057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206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2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4" grpId="0" animBg="1"/>
      <p:bldP spid="3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6395" y="2694715"/>
            <a:ext cx="2729993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a b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2544738" y="1466318"/>
            <a:ext cx="272999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ou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94195" y="-191920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13291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577076D-77C2-451A-B0DE-5E133B067CA0}"/>
              </a:ext>
            </a:extLst>
          </p:cNvPr>
          <p:cNvSpPr txBox="1">
            <a:spLocks/>
          </p:cNvSpPr>
          <p:nvPr/>
        </p:nvSpPr>
        <p:spPr>
          <a:xfrm>
            <a:off x="2649441" y="1835734"/>
            <a:ext cx="364439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d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ow</a:t>
            </a:r>
            <a:r>
              <a:rPr lang="en-US" sz="5000" dirty="0">
                <a:latin typeface="Century Gothic" panose="020B0502020202020204" pitchFamily="34" charset="0"/>
              </a:rPr>
              <a:t>n 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49434" y="-221546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1687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5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577076D-77C2-451A-B0DE-5E133B067CA0}"/>
              </a:ext>
            </a:extLst>
          </p:cNvPr>
          <p:cNvSpPr txBox="1">
            <a:spLocks/>
          </p:cNvSpPr>
          <p:nvPr/>
        </p:nvSpPr>
        <p:spPr>
          <a:xfrm>
            <a:off x="2649441" y="1835734"/>
            <a:ext cx="3644393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l</a:t>
            </a:r>
            <a:r>
              <a:rPr lang="en-US" sz="5000" b="1" dirty="0">
                <a:solidFill>
                  <a:srgbClr val="1506D4"/>
                </a:solidFill>
                <a:latin typeface="Century Gothic" panose="020B0502020202020204" pitchFamily="34" charset="0"/>
              </a:rPr>
              <a:t>oo</a:t>
            </a:r>
            <a:r>
              <a:rPr lang="en-US" sz="5000" dirty="0">
                <a:latin typeface="Century Gothic" panose="020B0502020202020204" pitchFamily="34" charset="0"/>
              </a:rPr>
              <a:t>k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64476" y="390473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68533" y="-2527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52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4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6" y="1826349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spc="300" dirty="0">
                <a:latin typeface="Century Gothic" charset="0"/>
                <a:ea typeface="Century Gothic" charset="0"/>
                <a:cs typeface="Century Gothic" charset="0"/>
              </a:rPr>
              <a:t>v</a:t>
            </a:r>
            <a:r>
              <a:rPr lang="en-US" sz="5000" b="1" spc="300" dirty="0">
                <a:solidFill>
                  <a:srgbClr val="1506D4"/>
                </a:solidFill>
                <a:latin typeface="Century Gothic" charset="0"/>
                <a:ea typeface="Century Gothic" charset="0"/>
                <a:cs typeface="Century Gothic" charset="0"/>
              </a:rPr>
              <a:t>oi</a:t>
            </a:r>
            <a:r>
              <a:rPr lang="en-US" sz="5000" spc="300" dirty="0">
                <a:latin typeface="Century Gothic" charset="0"/>
                <a:ea typeface="Century Gothic" charset="0"/>
                <a:cs typeface="Century Gothic" charset="0"/>
              </a:rPr>
              <a:t>ce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2" y="9392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9588" y="-311989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41599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>
            <a:extLst>
              <a:ext uri="{FF2B5EF4-FFF2-40B4-BE49-F238E27FC236}">
                <a16:creationId xmlns:a16="http://schemas.microsoft.com/office/drawing/2014/main" id="{714C90A4-AC53-42AF-8F0B-EDDFB4AC9F19}"/>
              </a:ext>
            </a:extLst>
          </p:cNvPr>
          <p:cNvSpPr txBox="1">
            <a:spLocks/>
          </p:cNvSpPr>
          <p:nvPr/>
        </p:nvSpPr>
        <p:spPr>
          <a:xfrm>
            <a:off x="628650" y="707509"/>
            <a:ext cx="7886700" cy="994172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Closed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 Short Vowel</a:t>
            </a:r>
          </a:p>
        </p:txBody>
      </p:sp>
      <p:sp>
        <p:nvSpPr>
          <p:cNvPr id="25" name="Content Placeholder 3">
            <a:extLst>
              <a:ext uri="{FF2B5EF4-FFF2-40B4-BE49-F238E27FC236}">
                <a16:creationId xmlns:a16="http://schemas.microsoft.com/office/drawing/2014/main" id="{26A71747-F5D2-4EBB-B59A-92E19B56E5B3}"/>
              </a:ext>
            </a:extLst>
          </p:cNvPr>
          <p:cNvSpPr txBox="1">
            <a:spLocks/>
          </p:cNvSpPr>
          <p:nvPr/>
        </p:nvSpPr>
        <p:spPr>
          <a:xfrm>
            <a:off x="1600792" y="1797469"/>
            <a:ext cx="5942415" cy="45173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>
                <a:latin typeface="Century Gothic" panose="020B0502020202020204" pitchFamily="34" charset="0"/>
              </a:rPr>
              <a:t>A closed syllable has one vowel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6" name="Content Placeholder 3">
            <a:extLst>
              <a:ext uri="{FF2B5EF4-FFF2-40B4-BE49-F238E27FC236}">
                <a16:creationId xmlns:a16="http://schemas.microsoft.com/office/drawing/2014/main" id="{9151D1A3-3FE2-4877-A3A0-142D37DE9B5F}"/>
              </a:ext>
            </a:extLst>
          </p:cNvPr>
          <p:cNvSpPr txBox="1">
            <a:spLocks/>
          </p:cNvSpPr>
          <p:nvPr/>
        </p:nvSpPr>
        <p:spPr>
          <a:xfrm>
            <a:off x="1200147" y="2344996"/>
            <a:ext cx="6800729" cy="493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one or more consonants, 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59C833A-A051-46F0-9539-E424065C38B6}"/>
              </a:ext>
            </a:extLst>
          </p:cNvPr>
          <p:cNvSpPr txBox="1">
            <a:spLocks/>
          </p:cNvSpPr>
          <p:nvPr/>
        </p:nvSpPr>
        <p:spPr>
          <a:xfrm>
            <a:off x="1510383" y="2915592"/>
            <a:ext cx="5712613" cy="5586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 vowel is short.</a:t>
            </a:r>
            <a:endParaRPr lang="en-US" sz="2700" dirty="0">
              <a:latin typeface="Century Gothic" panose="020B0502020202020204" pitchFamily="34" charset="0"/>
            </a:endParaRPr>
          </a:p>
          <a:p>
            <a:pPr algn="ctr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8" name="Title 2">
            <a:extLst>
              <a:ext uri="{FF2B5EF4-FFF2-40B4-BE49-F238E27FC236}">
                <a16:creationId xmlns:a16="http://schemas.microsoft.com/office/drawing/2014/main" id="{406000D0-3B86-4C9D-A0B6-BED284F2EDEA}"/>
              </a:ext>
            </a:extLst>
          </p:cNvPr>
          <p:cNvSpPr txBox="1">
            <a:spLocks/>
          </p:cNvSpPr>
          <p:nvPr/>
        </p:nvSpPr>
        <p:spPr>
          <a:xfrm>
            <a:off x="4236361" y="3458113"/>
            <a:ext cx="6876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endParaRPr lang="en-US" sz="9600" b="1" dirty="0">
              <a:latin typeface="Century Gothic" panose="020B0502020202020204" pitchFamily="34" charset="0"/>
            </a:endParaRPr>
          </a:p>
        </p:txBody>
      </p:sp>
      <p:sp>
        <p:nvSpPr>
          <p:cNvPr id="29" name="Title 2">
            <a:extLst>
              <a:ext uri="{FF2B5EF4-FFF2-40B4-BE49-F238E27FC236}">
                <a16:creationId xmlns:a16="http://schemas.microsoft.com/office/drawing/2014/main" id="{B5CD2261-5816-4229-A9AD-412E34A29084}"/>
              </a:ext>
            </a:extLst>
          </p:cNvPr>
          <p:cNvSpPr txBox="1">
            <a:spLocks/>
          </p:cNvSpPr>
          <p:nvPr/>
        </p:nvSpPr>
        <p:spPr>
          <a:xfrm>
            <a:off x="4954739" y="3483515"/>
            <a:ext cx="82319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30" name="Title 2">
            <a:extLst>
              <a:ext uri="{FF2B5EF4-FFF2-40B4-BE49-F238E27FC236}">
                <a16:creationId xmlns:a16="http://schemas.microsoft.com/office/drawing/2014/main" id="{9E91C2D1-2232-4E00-8092-9786497F59F7}"/>
              </a:ext>
            </a:extLst>
          </p:cNvPr>
          <p:cNvSpPr txBox="1">
            <a:spLocks/>
          </p:cNvSpPr>
          <p:nvPr/>
        </p:nvSpPr>
        <p:spPr>
          <a:xfrm>
            <a:off x="4299180" y="3483516"/>
            <a:ext cx="559734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F000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˘</a:t>
            </a:r>
            <a:endParaRPr lang="en-US" sz="9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D79F009-0AC4-4B3E-8793-D173E744D94D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93EFAF-8468-430F-9EEE-62F92247CCFA}"/>
              </a:ext>
            </a:extLst>
          </p:cNvPr>
          <p:cNvSpPr/>
          <p:nvPr/>
        </p:nvSpPr>
        <p:spPr>
          <a:xfrm>
            <a:off x="8301965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61A2E68-6A5D-4AFC-A45A-27D5B4350FC0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63EAF36-FC2D-4C45-AC75-B86C155B671B}"/>
              </a:ext>
            </a:extLst>
          </p:cNvPr>
          <p:cNvSpPr/>
          <p:nvPr/>
        </p:nvSpPr>
        <p:spPr>
          <a:xfrm>
            <a:off x="3220960" y="3340053"/>
            <a:ext cx="107914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600" dirty="0" err="1">
                <a:solidFill>
                  <a:prstClr val="black"/>
                </a:solidFill>
                <a:latin typeface="Century Gothic" panose="020B0502020202020204" pitchFamily="34" charset="0"/>
              </a:rPr>
              <a:t>st</a:t>
            </a:r>
            <a:endParaRPr lang="en-US" dirty="0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B5E463-1FEF-5543-8A33-7B04C4F63F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797" y="-9753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9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24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 build="p"/>
      <p:bldP spid="26" grpId="0"/>
      <p:bldP spid="27" grpId="0"/>
      <p:bldP spid="28" grpId="0"/>
      <p:bldP spid="29" grpId="0"/>
      <p:bldP spid="30" grpId="0"/>
      <p:bldP spid="35" grpId="0" animBg="1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86886" y="1826349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spc="300" dirty="0">
                <a:latin typeface="Century Gothic" charset="0"/>
                <a:ea typeface="Century Gothic" charset="0"/>
                <a:cs typeface="Century Gothic" charset="0"/>
              </a:rPr>
              <a:t>s</a:t>
            </a:r>
            <a:r>
              <a:rPr lang="en-US" sz="5000" b="1" spc="300" dirty="0">
                <a:solidFill>
                  <a:srgbClr val="1506D4"/>
                </a:solidFill>
                <a:latin typeface="Century Gothic" charset="0"/>
                <a:ea typeface="Century Gothic" charset="0"/>
                <a:cs typeface="Century Gothic" charset="0"/>
              </a:rPr>
              <a:t>aw</a:t>
            </a:r>
            <a:endParaRPr lang="en-US" sz="5000" spc="300" dirty="0"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2" y="9392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03988" y="-272626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5503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62479" y="2889030"/>
            <a:ext cx="3369502" cy="1422712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h</a:t>
            </a:r>
            <a:r>
              <a:rPr lang="en-US" sz="5000" b="1" dirty="0" err="1">
                <a:solidFill>
                  <a:srgbClr val="1506D4"/>
                </a:solidFill>
                <a:latin typeface="Century Gothic" panose="020B0502020202020204" pitchFamily="34" charset="0"/>
              </a:rPr>
              <a:t>ea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en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786887" y="1468018"/>
            <a:ext cx="3369502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>
                <a:latin typeface="Century Gothic" panose="020B05020202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r</a:t>
            </a:r>
            <a:r>
              <a:rPr lang="en-US" sz="5000" b="1">
                <a:solidFill>
                  <a:srgbClr val="1506D4"/>
                </a:solidFill>
                <a:latin typeface="Century Gothic" panose="020B0502020202020204" pitchFamily="34" charset="0"/>
              </a:rPr>
              <a:t>ea</a:t>
            </a:r>
            <a:r>
              <a:rPr lang="en-US" sz="5000">
                <a:latin typeface="Century Gothic" panose="020B0502020202020204" pitchFamily="34" charset="0"/>
              </a:rPr>
              <a:t>d y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25581" y="-214385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1664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 </a:t>
            </a:r>
            <a:r>
              <a:rPr lang="en-US" sz="4600" b="1" dirty="0">
                <a:latin typeface="Century Gothic" panose="020B0502020202020204" pitchFamily="34" charset="0"/>
              </a:rPr>
              <a:t>-</a:t>
            </a:r>
            <a:r>
              <a:rPr lang="en-US" sz="4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Controlled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26249" y="2070100"/>
            <a:ext cx="8091501" cy="1307084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R-controlled syllables have one or more vowels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followed by an “r.”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“r” changes the sound of the vowel.</a:t>
            </a:r>
            <a:endParaRPr lang="en-US" sz="2700" dirty="0">
              <a:latin typeface="Century Gothic" panose="020B0502020202020204" pitchFamily="34" charset="0"/>
            </a:endParaRPr>
          </a:p>
          <a:p>
            <a:pPr fontAlgn="base"/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3032259" y="3648494"/>
            <a:ext cx="438455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ange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6" name="Title 2"/>
          <p:cNvSpPr txBox="1">
            <a:spLocks/>
          </p:cNvSpPr>
          <p:nvPr/>
        </p:nvSpPr>
        <p:spPr>
          <a:xfrm>
            <a:off x="2130055" y="3603517"/>
            <a:ext cx="133704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8270754" y="-905132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E9202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3CF74E-5139-914C-846D-92CBF26ADF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97009"/>
            <a:ext cx="812800" cy="812800"/>
          </a:xfrm>
          <a:prstGeom prst="rect">
            <a:avLst/>
          </a:prstGeom>
        </p:spPr>
      </p:pic>
      <p:sp>
        <p:nvSpPr>
          <p:cNvPr id="14" name="Title 2">
            <a:extLst>
              <a:ext uri="{FF2B5EF4-FFF2-40B4-BE49-F238E27FC236}">
                <a16:creationId xmlns:a16="http://schemas.microsoft.com/office/drawing/2014/main" id="{26140625-92A9-49BD-B809-4C6A04B4CB91}"/>
              </a:ext>
            </a:extLst>
          </p:cNvPr>
          <p:cNvSpPr txBox="1">
            <a:spLocks/>
          </p:cNvSpPr>
          <p:nvPr/>
        </p:nvSpPr>
        <p:spPr>
          <a:xfrm>
            <a:off x="2956059" y="3615690"/>
            <a:ext cx="95935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r</a:t>
            </a:r>
          </a:p>
        </p:txBody>
      </p:sp>
    </p:spTree>
    <p:extLst>
      <p:ext uri="{BB962C8B-B14F-4D97-AF65-F5344CB8AC3E}">
        <p14:creationId xmlns:p14="http://schemas.microsoft.com/office/powerpoint/2010/main" val="2364307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6" presetClass="emph" presetSubtype="0" fill="hold" grpId="1" nodeType="withEffect">
                                  <p:stCondLst>
                                    <p:cond delay="9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11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7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13" grpId="0" animBg="1"/>
      <p:bldP spid="14" grpId="0"/>
      <p:bldP spid="14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894429" y="923752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7A7825-7201-452F-A23F-9BBB66002D79}"/>
              </a:ext>
            </a:extLst>
          </p:cNvPr>
          <p:cNvSpPr txBox="1">
            <a:spLocks/>
          </p:cNvSpPr>
          <p:nvPr/>
        </p:nvSpPr>
        <p:spPr>
          <a:xfrm>
            <a:off x="2517349" y="1961737"/>
            <a:ext cx="3700870" cy="142271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p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ar</a:t>
            </a:r>
            <a:r>
              <a:rPr lang="en-US" sz="5000" dirty="0">
                <a:latin typeface="Century Gothic" panose="020B0502020202020204" pitchFamily="34" charset="0"/>
              </a:rPr>
              <a:t>ted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05419" y="-19515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2258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50532B3-C3EB-4990-9E18-A8ABEA75507C}"/>
              </a:ext>
            </a:extLst>
          </p:cNvPr>
          <p:cNvSpPr/>
          <p:nvPr/>
        </p:nvSpPr>
        <p:spPr>
          <a:xfrm>
            <a:off x="894429" y="923752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1D7A7825-7201-452F-A23F-9BBB66002D79}"/>
              </a:ext>
            </a:extLst>
          </p:cNvPr>
          <p:cNvSpPr txBox="1">
            <a:spLocks/>
          </p:cNvSpPr>
          <p:nvPr/>
        </p:nvSpPr>
        <p:spPr>
          <a:xfrm>
            <a:off x="2517349" y="2676087"/>
            <a:ext cx="3700870" cy="133751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J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 </a:t>
            </a:r>
            <a:r>
              <a:rPr lang="en-US" sz="5000" dirty="0" err="1">
                <a:latin typeface="Century Gothic" panose="020B0502020202020204" pitchFamily="34" charset="0"/>
              </a:rPr>
              <a:t>dan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D7A7825-7201-452F-A23F-9BBB66002D79}"/>
              </a:ext>
            </a:extLst>
          </p:cNvPr>
          <p:cNvSpPr txBox="1">
            <a:spLocks/>
          </p:cNvSpPr>
          <p:nvPr/>
        </p:nvSpPr>
        <p:spPr>
          <a:xfrm>
            <a:off x="2666414" y="1346632"/>
            <a:ext cx="2495364" cy="187340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t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or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01296" y="-319432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1163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7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build="p"/>
      <p:bldP spid="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689" y="1392392"/>
            <a:ext cx="1798716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riv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2983820" y="2777263"/>
            <a:ext cx="2512698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low </a:t>
            </a:r>
            <a:r>
              <a:rPr lang="en-US" sz="5000" b="1" dirty="0" err="1">
                <a:solidFill>
                  <a:srgbClr val="FE9202"/>
                </a:solidFill>
                <a:latin typeface="Century Gothic" panose="020B0502020202020204" pitchFamily="34" charset="0"/>
              </a:rPr>
              <a:t>er</a:t>
            </a:r>
            <a:endParaRPr lang="en-US" sz="5000" dirty="0">
              <a:latin typeface="Century Gothic" panose="020B0502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02460" y="-2404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076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4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  <p:bldP spid="9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2565" y="1751889"/>
            <a:ext cx="1798716" cy="1160814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ir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6843" y="-3811852"/>
            <a:ext cx="1346303" cy="134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4884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BED828D-A058-4381-9A3B-BAB063AABE2F}"/>
              </a:ext>
            </a:extLst>
          </p:cNvPr>
          <p:cNvSpPr txBox="1">
            <a:spLocks/>
          </p:cNvSpPr>
          <p:nvPr/>
        </p:nvSpPr>
        <p:spPr>
          <a:xfrm>
            <a:off x="2930732" y="1853452"/>
            <a:ext cx="3132222" cy="116081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y</a:t>
            </a: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ear</a:t>
            </a:r>
            <a:r>
              <a:rPr lang="en-US" sz="5000" dirty="0">
                <a:latin typeface="Century Gothic" panose="020B0502020202020204" pitchFamily="34" charset="0"/>
              </a:rPr>
              <a:t>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7221" y="-202861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03725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5BA7B42-9A27-446E-81E4-2121ABDF19B3}"/>
              </a:ext>
            </a:extLst>
          </p:cNvPr>
          <p:cNvSpPr/>
          <p:nvPr/>
        </p:nvSpPr>
        <p:spPr>
          <a:xfrm>
            <a:off x="676405" y="811986"/>
            <a:ext cx="7640877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0EFF171-6D76-4DCB-989B-3A029C4A2AF1}"/>
              </a:ext>
            </a:extLst>
          </p:cNvPr>
          <p:cNvSpPr txBox="1">
            <a:spLocks/>
          </p:cNvSpPr>
          <p:nvPr/>
        </p:nvSpPr>
        <p:spPr>
          <a:xfrm>
            <a:off x="3204030" y="1553944"/>
            <a:ext cx="2585626" cy="122331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wor</a:t>
            </a:r>
            <a:r>
              <a:rPr lang="en-US" sz="5000" dirty="0">
                <a:latin typeface="Century Gothic" panose="020B0502020202020204" pitchFamily="34" charset="0"/>
              </a:rPr>
              <a:t>ld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0EFF171-6D76-4DCB-989B-3A029C4A2AF1}"/>
              </a:ext>
            </a:extLst>
          </p:cNvPr>
          <p:cNvSpPr txBox="1">
            <a:spLocks/>
          </p:cNvSpPr>
          <p:nvPr/>
        </p:nvSpPr>
        <p:spPr>
          <a:xfrm>
            <a:off x="3138616" y="3015049"/>
            <a:ext cx="2651040" cy="97974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E9202"/>
                </a:solidFill>
                <a:latin typeface="Century Gothic" panose="020B0502020202020204" pitchFamily="34" charset="0"/>
              </a:rPr>
              <a:t>wor</a:t>
            </a:r>
            <a:r>
              <a:rPr lang="en-US" sz="5000" dirty="0">
                <a:latin typeface="Century Gothic" panose="020B0502020202020204" pitchFamily="34" charset="0"/>
              </a:rPr>
              <a:t>k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83256" y="-215221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28746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9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 uiExpand="1" build="p"/>
      <p:bldP spid="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8301965" y="-884361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Consonant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  l-e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71272" y="1976414"/>
            <a:ext cx="8601456" cy="437602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When you see consonant l-e at the end of a word, 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71272" y="2518061"/>
            <a:ext cx="8601456" cy="4689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count back three.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271272" y="3042317"/>
            <a:ext cx="8601456" cy="5107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“l-e” makes the /–le/ sound.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670760" y="3742849"/>
            <a:ext cx="974666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p</a:t>
            </a:r>
          </a:p>
        </p:txBody>
      </p:sp>
      <p:sp>
        <p:nvSpPr>
          <p:cNvPr id="8" name="Title 2"/>
          <p:cNvSpPr txBox="1">
            <a:spLocks/>
          </p:cNvSpPr>
          <p:nvPr/>
        </p:nvSpPr>
        <p:spPr>
          <a:xfrm>
            <a:off x="2573176" y="3746607"/>
            <a:ext cx="2223511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 err="1">
                <a:latin typeface="Century Gothic" panose="020B0502020202020204" pitchFamily="34" charset="0"/>
              </a:rPr>
              <a:t>pur</a:t>
            </a:r>
            <a:endParaRPr lang="en-US" sz="9600" dirty="0">
              <a:latin typeface="Century Gothic" panose="020B0502020202020204" pitchFamily="34" charset="0"/>
            </a:endParaRPr>
          </a:p>
        </p:txBody>
      </p:sp>
      <p:sp>
        <p:nvSpPr>
          <p:cNvPr id="12" name="Title 2"/>
          <p:cNvSpPr txBox="1">
            <a:spLocks/>
          </p:cNvSpPr>
          <p:nvPr/>
        </p:nvSpPr>
        <p:spPr>
          <a:xfrm>
            <a:off x="5262294" y="3742849"/>
            <a:ext cx="878268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l</a:t>
            </a:r>
          </a:p>
        </p:txBody>
      </p:sp>
      <p:sp>
        <p:nvSpPr>
          <p:cNvPr id="13" name="Title 2"/>
          <p:cNvSpPr txBox="1">
            <a:spLocks/>
          </p:cNvSpPr>
          <p:nvPr/>
        </p:nvSpPr>
        <p:spPr>
          <a:xfrm>
            <a:off x="5794339" y="3742849"/>
            <a:ext cx="93775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b="1" dirty="0">
                <a:solidFill>
                  <a:srgbClr val="7030A0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7030A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021E58C-AE08-494D-8BE2-6AB103E9688A}"/>
              </a:ext>
            </a:extLst>
          </p:cNvPr>
          <p:cNvCxnSpPr>
            <a:cxnSpLocks/>
          </p:cNvCxnSpPr>
          <p:nvPr/>
        </p:nvCxnSpPr>
        <p:spPr>
          <a:xfrm>
            <a:off x="4739000" y="3929395"/>
            <a:ext cx="0" cy="1225131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6464B2A-8F4B-2C4E-9305-FCCD66AB4A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9900" y="-10875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fill="hold" grpId="1" nodeType="withEffect">
                                  <p:stCondLst>
                                    <p:cond delay="10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mph" presetSubtype="0" fill="hold" grpId="1" nodeType="withEffect">
                                  <p:stCondLst>
                                    <p:cond delay="1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0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0" nodeType="withEffect">
                                  <p:stCondLst>
                                    <p:cond delay="19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  <p:bldP spid="3" grpId="0"/>
      <p:bldP spid="7" grpId="0"/>
      <p:bldP spid="7" grpId="1"/>
      <p:bldP spid="8" grpId="0"/>
      <p:bldP spid="12" grpId="0"/>
      <p:bldP spid="12" grpId="1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5589" y="2713547"/>
            <a:ext cx="3960323" cy="1316285"/>
          </a:xfrm>
        </p:spPr>
        <p:txBody>
          <a:bodyPr numCol="2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p-</a:t>
            </a: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5026771" y="1421835"/>
            <a:ext cx="2288429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>
                <a:latin typeface="Century Gothic" panose="020B0502020202020204" pitchFamily="34" charset="0"/>
              </a:rPr>
              <a:t>th</a:t>
            </a:r>
            <a:r>
              <a:rPr lang="en-US" sz="5000" b="1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2047739" y="1421835"/>
            <a:ext cx="2918223" cy="1360890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>
                <a:latin typeface="Century Gothic" panose="020B0502020202020204" pitchFamily="34" charset="0"/>
              </a:rPr>
              <a:t>sk</a:t>
            </a:r>
            <a:endParaRPr lang="en-US" sz="450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D076FED-0E26-4884-871A-AA5DB3E55D2A}"/>
              </a:ext>
            </a:extLst>
          </p:cNvPr>
          <p:cNvSpPr txBox="1">
            <a:spLocks/>
          </p:cNvSpPr>
          <p:nvPr/>
        </p:nvSpPr>
        <p:spPr>
          <a:xfrm>
            <a:off x="4965962" y="2713547"/>
            <a:ext cx="3960323" cy="1316285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g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a</a:t>
            </a:r>
            <a:r>
              <a:rPr lang="en-US" sz="5000" dirty="0" err="1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58185" y="-21717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105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97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iterate type="wd">
                                    <p:tmPct val="9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4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15920" y="2095431"/>
            <a:ext cx="4895950" cy="160009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peo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rgbClr val="7030A0"/>
                </a:solidFill>
                <a:latin typeface="Century Gothic" panose="020B0502020202020204" pitchFamily="34" charset="0"/>
              </a:rPr>
              <a:t>ple</a:t>
            </a:r>
            <a:endParaRPr lang="en-US" sz="5000" b="1" dirty="0">
              <a:solidFill>
                <a:srgbClr val="7030A0"/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4" name="Rectangle 3"/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25067" y="-22352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880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E0D79EE-933C-44C8-BC3B-66BBDD7636EC}"/>
              </a:ext>
            </a:extLst>
          </p:cNvPr>
          <p:cNvSpPr/>
          <p:nvPr/>
        </p:nvSpPr>
        <p:spPr>
          <a:xfrm>
            <a:off x="8280333" y="-1013454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2">
            <a:extLst>
              <a:ext uri="{FF2B5EF4-FFF2-40B4-BE49-F238E27FC236}">
                <a16:creationId xmlns:a16="http://schemas.microsoft.com/office/drawing/2014/main" id="{223B6DF1-6BA4-445A-8D49-8221A220B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7509"/>
            <a:ext cx="91440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D0DE9207-AEB6-43D4-95A0-355661002E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866" y="2012043"/>
            <a:ext cx="7520267" cy="57822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These syllables or words are closed,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DF21771E-F070-4FAC-A002-5EA52561B63B}"/>
              </a:ext>
            </a:extLst>
          </p:cNvPr>
          <p:cNvSpPr txBox="1">
            <a:spLocks/>
          </p:cNvSpPr>
          <p:nvPr/>
        </p:nvSpPr>
        <p:spPr>
          <a:xfrm>
            <a:off x="811865" y="2578074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so the vowel should be short, 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35702C31-5C18-465C-A8A7-059F4398E05F}"/>
              </a:ext>
            </a:extLst>
          </p:cNvPr>
          <p:cNvSpPr txBox="1">
            <a:spLocks/>
          </p:cNvSpPr>
          <p:nvPr/>
        </p:nvSpPr>
        <p:spPr>
          <a:xfrm>
            <a:off x="976459" y="3144105"/>
            <a:ext cx="7520267" cy="4902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but the vowel is long.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22" name="Title 2">
            <a:extLst>
              <a:ext uri="{FF2B5EF4-FFF2-40B4-BE49-F238E27FC236}">
                <a16:creationId xmlns:a16="http://schemas.microsoft.com/office/drawing/2014/main" id="{4AB4D608-DC5B-4CC2-8C8E-C2F86B881988}"/>
              </a:ext>
            </a:extLst>
          </p:cNvPr>
          <p:cNvSpPr txBox="1">
            <a:spLocks/>
          </p:cNvSpPr>
          <p:nvPr/>
        </p:nvSpPr>
        <p:spPr>
          <a:xfrm>
            <a:off x="3478120" y="3781135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c</a:t>
            </a:r>
            <a:r>
              <a:rPr lang="en-US" sz="6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</p:txBody>
      </p:sp>
      <p:sp>
        <p:nvSpPr>
          <p:cNvPr id="23" name="Title 2">
            <a:extLst>
              <a:ext uri="{FF2B5EF4-FFF2-40B4-BE49-F238E27FC236}">
                <a16:creationId xmlns:a16="http://schemas.microsoft.com/office/drawing/2014/main" id="{A704D89F-F5A0-4F2A-8267-4581B04B39A1}"/>
              </a:ext>
            </a:extLst>
          </p:cNvPr>
          <p:cNvSpPr txBox="1">
            <a:spLocks/>
          </p:cNvSpPr>
          <p:nvPr/>
        </p:nvSpPr>
        <p:spPr>
          <a:xfrm>
            <a:off x="3831300" y="3457285"/>
            <a:ext cx="1480567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60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B812FC-C10A-4153-B47B-2930339BABF7}"/>
              </a:ext>
            </a:extLst>
          </p:cNvPr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7E2E4E6-0DD3-47E2-A99C-5FABF77BD7AB}"/>
              </a:ext>
            </a:extLst>
          </p:cNvPr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D0B2955-3066-D646-BC64-46EF9A7D2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3659" y="-10007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84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6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96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17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" grpId="0" animBg="1"/>
      <p:bldP spid="18" grpId="0"/>
      <p:bldP spid="22" grpId="0"/>
      <p:bldP spid="2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22778E2-D349-4B53-B2CD-778F003BA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43786" y="2195639"/>
            <a:ext cx="4040217" cy="1399681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b="1" spc="300" dirty="0">
                <a:solidFill>
                  <a:srgbClr val="00B050"/>
                </a:solidFill>
                <a:latin typeface="Century Gothic" panose="020B0502020202020204" pitchFamily="34" charset="0"/>
              </a:rPr>
              <a:t>old</a:t>
            </a:r>
          </a:p>
          <a:p>
            <a:pPr marL="0" indent="0">
              <a:lnSpc>
                <a:spcPct val="150000"/>
              </a:lnSpc>
              <a:buNone/>
            </a:pPr>
            <a:endParaRPr lang="en-US" sz="45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B8FE3E-AB67-4571-8808-E2931A7D336F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64668" y="-23071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4342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 -</a:t>
            </a:r>
            <a:r>
              <a:rPr lang="en-US" sz="46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nk</a:t>
            </a:r>
            <a:r>
              <a:rPr lang="en-US" sz="4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/-ng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11867" y="2065214"/>
            <a:ext cx="7520267" cy="991883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The “-</a:t>
            </a:r>
            <a:r>
              <a:rPr lang="en-US" sz="2700" b="1" dirty="0" err="1">
                <a:latin typeface="Century Gothic" panose="020B0502020202020204" pitchFamily="34" charset="0"/>
              </a:rPr>
              <a:t>nk</a:t>
            </a:r>
            <a:r>
              <a:rPr lang="en-US" sz="2700" b="1" dirty="0">
                <a:latin typeface="Century Gothic" panose="020B0502020202020204" pitchFamily="34" charset="0"/>
              </a:rPr>
              <a:t>” and “-ng” </a:t>
            </a:r>
          </a:p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change the sound of the vowel.</a:t>
            </a:r>
            <a:endParaRPr lang="en-US" sz="2700" dirty="0">
              <a:latin typeface="Century Gothic" panose="020B0502020202020204" pitchFamily="34" charset="0"/>
            </a:endParaRPr>
          </a:p>
        </p:txBody>
      </p:sp>
      <p:pic>
        <p:nvPicPr>
          <p:cNvPr id="9" name="part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1799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17572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17516" y="-852140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bank&amp;thing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2267" y="4671432"/>
            <a:ext cx="609600" cy="609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155" y="4600732"/>
            <a:ext cx="1138989" cy="781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>
            <a:extLst>
              <a:ext uri="{FF2B5EF4-FFF2-40B4-BE49-F238E27FC236}">
                <a16:creationId xmlns:a16="http://schemas.microsoft.com/office/drawing/2014/main" id="{CEC5BFEC-49B8-4E7B-AA13-BC995A9ACA45}"/>
              </a:ext>
            </a:extLst>
          </p:cNvPr>
          <p:cNvSpPr txBox="1">
            <a:spLocks/>
          </p:cNvSpPr>
          <p:nvPr/>
        </p:nvSpPr>
        <p:spPr>
          <a:xfrm>
            <a:off x="1700354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b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ank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907AE818-E0CB-4135-BC42-9A60957F9B85}"/>
              </a:ext>
            </a:extLst>
          </p:cNvPr>
          <p:cNvSpPr txBox="1">
            <a:spLocks/>
          </p:cNvSpPr>
          <p:nvPr/>
        </p:nvSpPr>
        <p:spPr>
          <a:xfrm>
            <a:off x="5161786" y="3362041"/>
            <a:ext cx="2389632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dirty="0">
                <a:latin typeface="Century Gothic" panose="020B0502020202020204" pitchFamily="34" charset="0"/>
              </a:rPr>
              <a:t>th</a:t>
            </a:r>
            <a:r>
              <a:rPr lang="en-US" sz="66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E67972-57A3-AE4E-BD3A-A9A9B2AE8AF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5194" y="-10236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671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4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18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11" grpId="0" animBg="1"/>
      <p:bldP spid="14" grpId="0"/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9071" y="1900679"/>
            <a:ext cx="4040217" cy="1501428"/>
          </a:xfrm>
        </p:spPr>
        <p:txBody>
          <a:bodyPr numCol="1"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r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ang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endParaRPr lang="en-US" sz="4500" dirty="0"/>
          </a:p>
        </p:txBody>
      </p:sp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40400" y="-21981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78069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6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595422" y="2144766"/>
            <a:ext cx="4040217" cy="15014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drip p</a:t>
            </a:r>
            <a:r>
              <a:rPr lang="en-US" sz="5000" b="1" dirty="0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ing</a:t>
            </a: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83867" y="-213241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0091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6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therSounds_A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73979" y="4989094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05011" y="4780547"/>
            <a:ext cx="1138989" cy="9344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595422" y="2144766"/>
            <a:ext cx="4040217" cy="1501428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mis</a:t>
            </a: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 err="1">
                <a:solidFill>
                  <a:schemeClr val="accent2">
                    <a:lumMod val="50000"/>
                  </a:schemeClr>
                </a:solidFill>
                <a:latin typeface="Century Gothic" panose="020B0502020202020204" pitchFamily="34" charset="0"/>
              </a:rPr>
              <a:t>sion</a:t>
            </a:r>
            <a:endParaRPr lang="en-US" sz="5000" b="1" dirty="0">
              <a:solidFill>
                <a:schemeClr val="accent2">
                  <a:lumMod val="50000"/>
                </a:schemeClr>
              </a:solidFill>
              <a:latin typeface="Century Gothic" panose="020B0502020202020204" pitchFamily="34" charset="0"/>
            </a:endParaRPr>
          </a:p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endParaRPr lang="en-US" sz="4500" dirty="0"/>
          </a:p>
        </p:txBody>
      </p:sp>
      <p:pic>
        <p:nvPicPr>
          <p:cNvPr id="8" name="Other-ING">
            <a:hlinkClick r:id="" action="ppaction://media"/>
            <a:extLst>
              <a:ext uri="{FF2B5EF4-FFF2-40B4-BE49-F238E27FC236}">
                <a16:creationId xmlns:a16="http://schemas.microsoft.com/office/drawing/2014/main" id="{60D2939F-B34A-4193-9596-8BDE35732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663" y="53941"/>
            <a:ext cx="609600" cy="609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46C3C54-F18E-4179-9217-ACADDF38854F}"/>
              </a:ext>
            </a:extLst>
          </p:cNvPr>
          <p:cNvSpPr/>
          <p:nvPr/>
        </p:nvSpPr>
        <p:spPr>
          <a:xfrm>
            <a:off x="117629" y="53941"/>
            <a:ext cx="842035" cy="690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D52018-837C-4BD5-99C4-6453E8251677}"/>
              </a:ext>
            </a:extLst>
          </p:cNvPr>
          <p:cNvSpPr/>
          <p:nvPr/>
        </p:nvSpPr>
        <p:spPr>
          <a:xfrm>
            <a:off x="990540" y="93020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513762" y="-328387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05521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5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1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8301965" y="-933758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637316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Other Sounds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schwa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20258" y="1807236"/>
            <a:ext cx="8021406" cy="1044985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schwa syllable has an “a” that sounds</a:t>
            </a:r>
          </a:p>
          <a:p>
            <a:pPr marL="0" indent="0" algn="ctr" fontAlgn="base"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 like the /u/ in banana.</a:t>
            </a:r>
            <a:r>
              <a:rPr lang="en-US" sz="3000" dirty="0"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720258" y="2783884"/>
            <a:ext cx="8021406" cy="6566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3000" b="1" dirty="0">
                <a:latin typeface="Century Gothic" panose="020B0502020202020204" pitchFamily="34" charset="0"/>
              </a:rPr>
              <a:t>The banana is even shaped like a short u.</a:t>
            </a:r>
            <a:endParaRPr lang="en-US" sz="3000" dirty="0">
              <a:latin typeface="Century Gothic" panose="020B0502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2602562" y="4430960"/>
            <a:ext cx="807044" cy="4192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5982698" y="4430959"/>
            <a:ext cx="807044" cy="4192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1540764" y="3339206"/>
            <a:ext cx="5602986" cy="1231392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7200" dirty="0" err="1">
                <a:latin typeface="Century Gothic" panose="020B0502020202020204" pitchFamily="34" charset="0"/>
              </a:rPr>
              <a:t>b</a:t>
            </a:r>
            <a:r>
              <a:rPr lang="en-US" sz="7200" b="1" dirty="0" err="1">
                <a:solidFill>
                  <a:srgbClr val="FFCC00"/>
                </a:solidFill>
                <a:latin typeface="Century Gothic" panose="020B0502020202020204" pitchFamily="34" charset="0"/>
              </a:rPr>
              <a:t>a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</a:t>
            </a:r>
            <a:r>
              <a:rPr lang="en-US" sz="7200" dirty="0">
                <a:latin typeface="Century Gothic" panose="020B0502020202020204" pitchFamily="34" charset="0"/>
              </a:rPr>
              <a:t>nan</a:t>
            </a:r>
            <a:r>
              <a:rPr lang="en-US" sz="72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 a</a:t>
            </a:r>
          </a:p>
        </p:txBody>
      </p:sp>
      <p:sp>
        <p:nvSpPr>
          <p:cNvPr id="13" name="Arrow: Right 12"/>
          <p:cNvSpPr/>
          <p:nvPr/>
        </p:nvSpPr>
        <p:spPr>
          <a:xfrm rot="18093150">
            <a:off x="2456214" y="4888240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FFCC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Right 12">
            <a:extLst>
              <a:ext uri="{FF2B5EF4-FFF2-40B4-BE49-F238E27FC236}">
                <a16:creationId xmlns:a16="http://schemas.microsoft.com/office/drawing/2014/main" id="{491B5C84-59CE-614B-8CA6-D536F5EF1E77}"/>
              </a:ext>
            </a:extLst>
          </p:cNvPr>
          <p:cNvSpPr/>
          <p:nvPr/>
        </p:nvSpPr>
        <p:spPr>
          <a:xfrm rot="18093150">
            <a:off x="6009017" y="5146727"/>
            <a:ext cx="395774" cy="34080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5" name="New">
            <a:hlinkClick r:id="" action="ppaction://media"/>
            <a:extLst>
              <a:ext uri="{FF2B5EF4-FFF2-40B4-BE49-F238E27FC236}">
                <a16:creationId xmlns:a16="http://schemas.microsoft.com/office/drawing/2014/main" id="{455622D9-8CAE-E24B-8721-E165585E20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-186697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2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16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20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repeatCount="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8" grpId="0" animBg="1"/>
      <p:bldP spid="3" grpId="0"/>
      <p:bldP spid="10" grpId="0" uiExpand="1" build="p"/>
      <p:bldP spid="13" grpId="0" animBg="1"/>
      <p:bldP spid="13" grpId="1" animBg="1"/>
      <p:bldP spid="19" grpId="0" animBg="1"/>
      <p:bldP spid="19" grpId="1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2594919" y="1136823"/>
            <a:ext cx="3868340" cy="1037024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a </a:t>
            </a:r>
            <a:r>
              <a:rPr lang="en-US" sz="5000" dirty="0">
                <a:latin typeface="Century Gothic" panose="020B0502020202020204" pitchFamily="34" charset="0"/>
              </a:rPr>
              <a:t>greed</a:t>
            </a:r>
            <a:endParaRPr lang="en-US" sz="45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3217282" y="1777173"/>
            <a:ext cx="832232" cy="41922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3197195" y="3072731"/>
            <a:ext cx="832232" cy="4192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3178167" y="4149667"/>
            <a:ext cx="832232" cy="474067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413178" y="2412030"/>
            <a:ext cx="3782860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a </a:t>
            </a:r>
            <a:r>
              <a:rPr lang="en-US" sz="5000" dirty="0">
                <a:latin typeface="Century Gothic" panose="020B0502020202020204" pitchFamily="34" charset="0"/>
              </a:rPr>
              <a:t>bout</a:t>
            </a:r>
            <a:endParaRPr lang="en-US" sz="45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400201" y="3500326"/>
            <a:ext cx="3782860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dirty="0">
                <a:latin typeface="Century Gothic" panose="020B0502020202020204" pitchFamily="34" charset="0"/>
              </a:rPr>
              <a:t> </a:t>
            </a:r>
            <a:r>
              <a:rPr lang="en-US" sz="5000" b="1" dirty="0">
                <a:solidFill>
                  <a:srgbClr val="FFCC00"/>
                </a:solidFill>
                <a:latin typeface="Century Gothic" panose="020B0502020202020204" pitchFamily="34" charset="0"/>
              </a:rPr>
              <a:t> a </a:t>
            </a:r>
            <a:r>
              <a:rPr lang="en-US" sz="5000" dirty="0">
                <a:latin typeface="Century Gothic" panose="020B0502020202020204" pitchFamily="34" charset="0"/>
              </a:rPr>
              <a:t> way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84251" y="-18947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12623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3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uiExpand="1" build="p"/>
      <p:bldP spid="7" grpId="0" build="p"/>
      <p:bldP spid="8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 txBox="1">
            <a:spLocks/>
          </p:cNvSpPr>
          <p:nvPr/>
        </p:nvSpPr>
        <p:spPr>
          <a:xfrm>
            <a:off x="2382427" y="2418308"/>
            <a:ext cx="4045908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spc="300" dirty="0">
                <a:latin typeface="Century Gothic" panose="020B0502020202020204" pitchFamily="34" charset="0"/>
              </a:rPr>
              <a:t>d</a:t>
            </a:r>
            <a:r>
              <a:rPr lang="en-US" sz="5000" b="1" spc="300" dirty="0">
                <a:solidFill>
                  <a:srgbClr val="FFCC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spc="300" dirty="0">
                <a:latin typeface="Century Gothic" panose="020B0502020202020204" pitchFamily="34" charset="0"/>
              </a:rPr>
              <a:t>ve</a:t>
            </a:r>
            <a:endParaRPr lang="en-US" sz="4500" spc="3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3715990" y="1769948"/>
            <a:ext cx="666775" cy="38099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C4A64BD-F0C5-42E8-B1ED-E04D211B5B6C}"/>
              </a:ext>
            </a:extLst>
          </p:cNvPr>
          <p:cNvSpPr/>
          <p:nvPr/>
        </p:nvSpPr>
        <p:spPr>
          <a:xfrm>
            <a:off x="805840" y="920944"/>
            <a:ext cx="7582422" cy="406860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3188042" y="3859375"/>
            <a:ext cx="3177751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spc="300">
                <a:latin typeface="Century Gothic" panose="020B0502020202020204" pitchFamily="34" charset="0"/>
              </a:rPr>
              <a:t>c</a:t>
            </a:r>
            <a:r>
              <a:rPr lang="en-US" sz="5000" b="1" spc="300">
                <a:solidFill>
                  <a:srgbClr val="FFCC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spc="300">
                <a:latin typeface="Century Gothic" panose="020B0502020202020204" pitchFamily="34" charset="0"/>
              </a:rPr>
              <a:t>vered</a:t>
            </a:r>
            <a:endParaRPr lang="en-US" sz="4500" spc="300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382427" y="1105300"/>
            <a:ext cx="4045908" cy="86458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sz="5000" spc="300" dirty="0">
                <a:latin typeface="Century Gothic" panose="020B0502020202020204" pitchFamily="34" charset="0"/>
              </a:rPr>
              <a:t>l</a:t>
            </a:r>
            <a:r>
              <a:rPr lang="en-US" sz="5000" b="1" spc="300" dirty="0">
                <a:solidFill>
                  <a:srgbClr val="FFCC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spc="300" dirty="0">
                <a:latin typeface="Century Gothic" panose="020B0502020202020204" pitchFamily="34" charset="0"/>
              </a:rPr>
              <a:t>ve</a:t>
            </a:r>
            <a:endParaRPr lang="en-US" sz="4500" spc="3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3839950" y="3059105"/>
            <a:ext cx="677616" cy="3871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340">
            <a:off x="3642240" y="4470269"/>
            <a:ext cx="677616" cy="387186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95334" y="-1883834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02930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5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9500"/>
                                  </p:stCondLst>
                                  <p:iterate type="wd">
                                    <p:tmPct val="7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35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98485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build="p"/>
      <p:bldP spid="6" grpId="0" build="p"/>
      <p:bldP spid="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803238" y="985975"/>
            <a:ext cx="337034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fr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sh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917325" y="2152049"/>
            <a:ext cx="350708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ll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17325" y="3353692"/>
            <a:ext cx="405243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pr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730232" y="1020092"/>
            <a:ext cx="365037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-p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C1F9C8-51F3-4EE9-B118-61D991ABEE61}"/>
              </a:ext>
            </a:extLst>
          </p:cNvPr>
          <p:cNvSpPr txBox="1">
            <a:spLocks/>
          </p:cNvSpPr>
          <p:nvPr/>
        </p:nvSpPr>
        <p:spPr>
          <a:xfrm>
            <a:off x="4722490" y="2152049"/>
            <a:ext cx="3658116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wh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84C4E-F866-44A4-94B5-22284DB7C261}"/>
              </a:ext>
            </a:extLst>
          </p:cNvPr>
          <p:cNvSpPr txBox="1">
            <a:spLocks/>
          </p:cNvSpPr>
          <p:nvPr/>
        </p:nvSpPr>
        <p:spPr>
          <a:xfrm>
            <a:off x="4767938" y="3297884"/>
            <a:ext cx="466344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e</a:t>
            </a:r>
            <a:r>
              <a:rPr lang="en-US" sz="5000" dirty="0" err="1">
                <a:latin typeface="Century Gothic" panose="020B0502020202020204" pitchFamily="34" charset="0"/>
              </a:rPr>
              <a:t>nt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73586" y="-19693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06955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22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1803238" y="985975"/>
            <a:ext cx="337034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w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th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917325" y="2152049"/>
            <a:ext cx="3507082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dr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p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1917325" y="3353692"/>
            <a:ext cx="405243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r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 err="1">
                <a:latin typeface="Century Gothic" panose="020B0502020202020204" pitchFamily="34" charset="0"/>
              </a:rPr>
              <a:t>v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730232" y="1020092"/>
            <a:ext cx="365037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ns</a:t>
            </a:r>
            <a:endParaRPr lang="en-US" sz="4500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EC1F9C8-51F3-4EE9-B118-61D991ABEE61}"/>
              </a:ext>
            </a:extLst>
          </p:cNvPr>
          <p:cNvSpPr txBox="1">
            <a:spLocks/>
          </p:cNvSpPr>
          <p:nvPr/>
        </p:nvSpPr>
        <p:spPr>
          <a:xfrm>
            <a:off x="4722490" y="2152049"/>
            <a:ext cx="3658116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-f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ll</a:t>
            </a:r>
            <a:endParaRPr lang="en-US" sz="4500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B0684C4E-F866-44A4-94B5-22284DB7C261}"/>
              </a:ext>
            </a:extLst>
          </p:cNvPr>
          <p:cNvSpPr txBox="1">
            <a:spLocks/>
          </p:cNvSpPr>
          <p:nvPr/>
        </p:nvSpPr>
        <p:spPr>
          <a:xfrm>
            <a:off x="4767938" y="3297884"/>
            <a:ext cx="4663440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-g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</a:t>
            </a:r>
            <a:r>
              <a:rPr lang="en-US" sz="5000" dirty="0">
                <a:latin typeface="Century Gothic" panose="020B0502020202020204" pitchFamily="34" charset="0"/>
              </a:rPr>
              <a:t>n</a:t>
            </a:r>
            <a:endParaRPr lang="en-US" sz="45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AB8DD63-23AE-4166-83C0-26DA7A064EA3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22490" y="-196935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12449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28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3408619" y="923753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G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d</a:t>
            </a:r>
            <a:endParaRPr lang="en-US" sz="4500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419952" y="2198219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J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hn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8CBC6B-1ED0-410A-A490-FC5C985268C2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470171" y="3419111"/>
            <a:ext cx="326400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st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</a:t>
            </a:r>
            <a:r>
              <a:rPr lang="en-US" sz="5000" dirty="0">
                <a:latin typeface="Century Gothic" panose="020B0502020202020204" pitchFamily="34" charset="0"/>
              </a:rPr>
              <a:t>p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51735" y="-20951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81282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2056185" y="1507409"/>
            <a:ext cx="475612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p</a:t>
            </a:r>
            <a:endParaRPr lang="en-US" sz="4500" dirty="0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840256" y="2704358"/>
            <a:ext cx="3816464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-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 err="1">
                <a:latin typeface="Century Gothic" panose="020B0502020202020204" pitchFamily="34" charset="0"/>
              </a:rPr>
              <a:t>s</a:t>
            </a:r>
            <a:endParaRPr lang="en-US" sz="45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52B4BEB-AAC9-47D2-9C0B-F425AEDB5965}"/>
              </a:ext>
            </a:extLst>
          </p:cNvPr>
          <p:cNvSpPr/>
          <p:nvPr/>
        </p:nvSpPr>
        <p:spPr>
          <a:xfrm>
            <a:off x="998283" y="923753"/>
            <a:ext cx="6946711" cy="393055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7001DE1-BA56-4DA6-AE1C-8101AA51095E}"/>
              </a:ext>
            </a:extLst>
          </p:cNvPr>
          <p:cNvSpPr txBox="1">
            <a:spLocks/>
          </p:cNvSpPr>
          <p:nvPr/>
        </p:nvSpPr>
        <p:spPr>
          <a:xfrm>
            <a:off x="4892625" y="1507409"/>
            <a:ext cx="4756128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>
                <a:latin typeface="Century Gothic" panose="020B0502020202020204" pitchFamily="34" charset="0"/>
              </a:rPr>
              <a:t>b</a:t>
            </a:r>
            <a:r>
              <a:rPr lang="en-US" sz="5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>
                <a:latin typeface="Century Gothic" panose="020B0502020202020204" pitchFamily="34" charset="0"/>
              </a:rPr>
              <a:t>t</a:t>
            </a:r>
            <a:endParaRPr lang="en-US" sz="45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B78DD50-8015-488E-9002-660F1A56F831}"/>
              </a:ext>
            </a:extLst>
          </p:cNvPr>
          <p:cNvSpPr txBox="1">
            <a:spLocks/>
          </p:cNvSpPr>
          <p:nvPr/>
        </p:nvSpPr>
        <p:spPr>
          <a:xfrm>
            <a:off x="4944851" y="2704357"/>
            <a:ext cx="3712013" cy="1381621"/>
          </a:xfrm>
          <a:prstGeom prst="rect">
            <a:avLst/>
          </a:prstGeom>
        </p:spPr>
        <p:txBody>
          <a:bodyPr vert="horz" lIns="91440" tIns="45720" rIns="91440" bIns="45720" numCol="2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5000" dirty="0" err="1">
                <a:latin typeface="Century Gothic" panose="020B0502020202020204" pitchFamily="34" charset="0"/>
              </a:rPr>
              <a:t>f</a:t>
            </a:r>
            <a:r>
              <a:rPr lang="en-US" sz="50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u</a:t>
            </a:r>
            <a:r>
              <a:rPr lang="en-US" sz="5000" dirty="0" err="1">
                <a:latin typeface="Century Gothic" panose="020B0502020202020204" pitchFamily="34" charset="0"/>
              </a:rPr>
              <a:t>l</a:t>
            </a:r>
            <a:r>
              <a:rPr lang="en-US" sz="5000" dirty="0">
                <a:latin typeface="Century Gothic" panose="020B0502020202020204" pitchFamily="34" charset="0"/>
              </a:rPr>
              <a:t>-</a:t>
            </a:r>
            <a:endParaRPr lang="en-US" sz="4500" dirty="0"/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29866" y="-210396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8310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5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8650" y="707509"/>
            <a:ext cx="7886700" cy="994172"/>
          </a:xfrm>
          <a:ln w="38100">
            <a:noFill/>
          </a:ln>
        </p:spPr>
        <p:txBody>
          <a:bodyPr>
            <a:normAutofit/>
          </a:bodyPr>
          <a:lstStyle/>
          <a:p>
            <a:pPr algn="ctr"/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Open </a:t>
            </a:r>
            <a:r>
              <a:rPr lang="en-US" sz="4600" b="1" dirty="0">
                <a:latin typeface="Century Gothic" panose="020B0502020202020204" pitchFamily="34" charset="0"/>
              </a:rPr>
              <a:t>–</a:t>
            </a:r>
            <a:r>
              <a:rPr lang="en-US" sz="4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 Long Vowel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712494" y="1920598"/>
            <a:ext cx="5719011" cy="480687"/>
          </a:xfrm>
        </p:spPr>
        <p:txBody>
          <a:bodyPr>
            <a:noAutofit/>
          </a:bodyPr>
          <a:lstStyle/>
          <a:p>
            <a:pPr marL="0" indent="0" algn="ctr" fontAlgn="base"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 open syllable has one vowel 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996038" y="2456770"/>
            <a:ext cx="5117231" cy="5492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with no consonant</a:t>
            </a:r>
            <a:r>
              <a:rPr lang="en-US" sz="2700" dirty="0">
                <a:latin typeface="Century Gothic" panose="020B0502020202020204" pitchFamily="34" charset="0"/>
              </a:rPr>
              <a:t> </a:t>
            </a:r>
            <a:r>
              <a:rPr lang="en-US" sz="2700" b="1" dirty="0">
                <a:latin typeface="Century Gothic" panose="020B0502020202020204" pitchFamily="34" charset="0"/>
              </a:rPr>
              <a:t>after it, </a:t>
            </a: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3"/>
          <p:cNvSpPr txBox="1">
            <a:spLocks/>
          </p:cNvSpPr>
          <p:nvPr/>
        </p:nvSpPr>
        <p:spPr>
          <a:xfrm>
            <a:off x="2419629" y="2985816"/>
            <a:ext cx="4304740" cy="5228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base">
              <a:buFont typeface="Arial" panose="020B0604020202020204" pitchFamily="34" charset="0"/>
              <a:buNone/>
            </a:pPr>
            <a:r>
              <a:rPr lang="en-US" sz="2700" b="1" dirty="0">
                <a:latin typeface="Century Gothic" panose="020B0502020202020204" pitchFamily="34" charset="0"/>
              </a:rPr>
              <a:t>and the vowel is long.</a:t>
            </a:r>
            <a:endParaRPr lang="en-US" sz="2700" dirty="0">
              <a:latin typeface="Century Gothic" panose="020B0502020202020204" pitchFamily="34" charset="0"/>
            </a:endParaRPr>
          </a:p>
          <a:p>
            <a:endParaRPr lang="en-US" sz="2700" dirty="0">
              <a:latin typeface="Century Gothic" panose="020B0502020202020204" pitchFamily="34" charset="0"/>
            </a:endParaRP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3054360" y="3588245"/>
            <a:ext cx="2638805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dirty="0">
                <a:latin typeface="Century Gothic" panose="020B0502020202020204" pitchFamily="34" charset="0"/>
              </a:rPr>
              <a:t>g</a:t>
            </a:r>
            <a:r>
              <a:rPr lang="en-US" sz="9600" b="1" dirty="0">
                <a:solidFill>
                  <a:srgbClr val="00B050"/>
                </a:solidFill>
                <a:latin typeface="Century Gothic" panose="020B0502020202020204" pitchFamily="34" charset="0"/>
              </a:rPr>
              <a:t>o</a:t>
            </a:r>
          </a:p>
        </p:txBody>
      </p:sp>
      <p:sp>
        <p:nvSpPr>
          <p:cNvPr id="12" name="Arrow: Right 11"/>
          <p:cNvSpPr/>
          <p:nvPr/>
        </p:nvSpPr>
        <p:spPr>
          <a:xfrm rot="16200000">
            <a:off x="5155190" y="4757439"/>
            <a:ext cx="536448" cy="461934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>
          <a:xfrm>
            <a:off x="3968282" y="3165046"/>
            <a:ext cx="1646343" cy="1411677"/>
          </a:xfrm>
          <a:prstGeom prst="rect">
            <a:avLst/>
          </a:prstGeom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b="1" dirty="0">
                <a:solidFill>
                  <a:srgbClr val="00B050"/>
                </a:solidFill>
                <a:latin typeface="Century Gothic" panose="020B0502020202020204" pitchFamily="34" charset="0"/>
                <a:cs typeface="Courier New" panose="02070309020205020404" pitchFamily="49" charset="0"/>
              </a:rPr>
              <a:t>−</a:t>
            </a:r>
            <a:endParaRPr lang="en-US" sz="8800" b="1" dirty="0">
              <a:solidFill>
                <a:srgbClr val="00B050"/>
              </a:solidFill>
              <a:latin typeface="Century Gothic" panose="020B0502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301965" y="-826146"/>
            <a:ext cx="842035" cy="69082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5382485"/>
            <a:ext cx="9144000" cy="384880"/>
          </a:xfrm>
          <a:prstGeom prst="rect">
            <a:avLst/>
          </a:prstGeom>
          <a:solidFill>
            <a:srgbClr val="00B05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D4F4AE-0ABC-1C4B-A417-01EDDAC0B2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2250" y="-9386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70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1" nodeType="withEffect">
                                  <p:stCondLst>
                                    <p:cond delay="10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18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16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9" grpId="0"/>
      <p:bldP spid="12" grpId="0" animBg="1"/>
      <p:bldP spid="12" grpId="1" animBg="1"/>
      <p:bldP spid="16" grpId="0"/>
      <p:bldP spid="2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49908</TotalTime>
  <Words>382</Words>
  <Application>Microsoft Macintosh PowerPoint</Application>
  <PresentationFormat>On-screen Show (16:10)</PresentationFormat>
  <Paragraphs>148</Paragraphs>
  <Slides>49</Slides>
  <Notes>0</Notes>
  <HiddenSlides>0</HiddenSlides>
  <MMClips>57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Calibri</vt:lpstr>
      <vt:lpstr>Calibri Light</vt:lpstr>
      <vt:lpstr>Century Gothic</vt:lpstr>
      <vt:lpstr>Courier New</vt:lpstr>
      <vt:lpstr>Ebrima</vt:lpstr>
      <vt:lpstr>Office Theme</vt:lpstr>
      <vt:lpstr>PowerPoint Presentation</vt:lpstr>
      <vt:lpstr>Words in  Syllable Types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Open – Long Vowel</vt:lpstr>
      <vt:lpstr>PowerPoint Presentation</vt:lpstr>
      <vt:lpstr>PowerPoint Presentation</vt:lpstr>
      <vt:lpstr>PowerPoint Presentation</vt:lpstr>
      <vt:lpstr>PowerPoint Presentation</vt:lpstr>
      <vt:lpstr>Silent e – Long Vowel</vt:lpstr>
      <vt:lpstr>PowerPoint Presentation</vt:lpstr>
      <vt:lpstr>PowerPoint Presentation</vt:lpstr>
      <vt:lpstr>PowerPoint Presentation</vt:lpstr>
      <vt:lpstr>Vowel Teams – Long Vowel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Vowel Teams – Other Sounds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 - Controlled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Consonant –  l-e</vt:lpstr>
      <vt:lpstr>PowerPoint Presentation</vt:lpstr>
      <vt:lpstr>Other Sounds – Long Vowel</vt:lpstr>
      <vt:lpstr>PowerPoint Presentation</vt:lpstr>
      <vt:lpstr>Other Sounds – -nk/-ng</vt:lpstr>
      <vt:lpstr>PowerPoint Presentation</vt:lpstr>
      <vt:lpstr>PowerPoint Presentation</vt:lpstr>
      <vt:lpstr>PowerPoint Presentation</vt:lpstr>
      <vt:lpstr>Other Sounds – schwa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 Mary Say Yes to God?</dc:title>
  <dc:creator>Lisa Suggs</dc:creator>
  <cp:lastModifiedBy>Microsoft Office User</cp:lastModifiedBy>
  <cp:revision>491</cp:revision>
  <dcterms:created xsi:type="dcterms:W3CDTF">2017-01-10T01:35:56Z</dcterms:created>
  <dcterms:modified xsi:type="dcterms:W3CDTF">2018-03-17T01:05:26Z</dcterms:modified>
</cp:coreProperties>
</file>