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258" r:id="rId4"/>
    <p:sldId id="312" r:id="rId5"/>
    <p:sldId id="301" r:id="rId6"/>
    <p:sldId id="313" r:id="rId7"/>
    <p:sldId id="315" r:id="rId8"/>
    <p:sldId id="314" r:id="rId9"/>
    <p:sldId id="300" r:id="rId10"/>
    <p:sldId id="306" r:id="rId11"/>
    <p:sldId id="308" r:id="rId12"/>
    <p:sldId id="319" r:id="rId13"/>
    <p:sldId id="320" r:id="rId14"/>
    <p:sldId id="321" r:id="rId15"/>
    <p:sldId id="322" r:id="rId16"/>
    <p:sldId id="323" r:id="rId17"/>
    <p:sldId id="324" r:id="rId18"/>
    <p:sldId id="326" r:id="rId19"/>
    <p:sldId id="328" r:id="rId20"/>
    <p:sldId id="327" r:id="rId21"/>
    <p:sldId id="329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FF40FF"/>
    <a:srgbClr val="FE9202"/>
    <a:srgbClr val="FF0066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16" autoAdjust="0"/>
    <p:restoredTop sz="94280" autoAdjust="0"/>
  </p:normalViewPr>
  <p:slideViewPr>
    <p:cSldViewPr snapToGrid="0">
      <p:cViewPr varScale="1">
        <p:scale>
          <a:sx n="96" d="100"/>
          <a:sy n="96" d="100"/>
        </p:scale>
        <p:origin x="168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340626" y="2139658"/>
            <a:ext cx="4446767" cy="1834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416669" y="383423"/>
            <a:ext cx="300825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../SpellingRule_S_or_ES.jpeg">
            <a:extLst>
              <a:ext uri="{FF2B5EF4-FFF2-40B4-BE49-F238E27FC236}">
                <a16:creationId xmlns:a16="http://schemas.microsoft.com/office/drawing/2014/main" id="{3A3CD43D-10D6-AA48-8BCB-DE616EDA8F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9" y="1967471"/>
            <a:ext cx="2634071" cy="33193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6A7CF515-C6AE-FA44-A5B8-E54BB0F909BF}"/>
              </a:ext>
            </a:extLst>
          </p:cNvPr>
          <p:cNvSpPr/>
          <p:nvPr/>
        </p:nvSpPr>
        <p:spPr>
          <a:xfrm>
            <a:off x="4066702" y="3725168"/>
            <a:ext cx="1150620" cy="911225"/>
          </a:xfrm>
          <a:prstGeom prst="wedgeRectCallout">
            <a:avLst>
              <a:gd name="adj1" fmla="val -127711"/>
              <a:gd name="adj2" fmla="val -722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43D86FC4-5801-1448-B11B-72D97EAD9E55}"/>
              </a:ext>
            </a:extLst>
          </p:cNvPr>
          <p:cNvSpPr txBox="1"/>
          <p:nvPr/>
        </p:nvSpPr>
        <p:spPr>
          <a:xfrm>
            <a:off x="4076700" y="3839468"/>
            <a:ext cx="1144905" cy="7969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You cheated!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A42BF4-B174-3740-8C3E-5D0F66F8B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C04893-3B48-CF42-BDCD-43631BAE54FC}"/>
              </a:ext>
            </a:extLst>
          </p:cNvPr>
          <p:cNvSpPr txBox="1"/>
          <p:nvPr/>
        </p:nvSpPr>
        <p:spPr>
          <a:xfrm>
            <a:off x="3008253" y="466230"/>
            <a:ext cx="84705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46. First, the Bad News</a:t>
            </a:r>
          </a:p>
          <a:p>
            <a:r>
              <a:rPr lang="en-US" sz="4300" b="1" dirty="0">
                <a:latin typeface="Century Gothic" panose="020B0502020202020204" pitchFamily="34" charset="0"/>
              </a:rPr>
              <a:t> – Sin Separates</a:t>
            </a:r>
            <a:endParaRPr lang="en-US" sz="4300" spc="-1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14" y="970771"/>
            <a:ext cx="7999957" cy="32916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They are all under sin. As it is written,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“There is no one </a:t>
            </a:r>
            <a:r>
              <a:rPr lang="en-US" sz="2800" u="sng" dirty="0">
                <a:latin typeface="Century Gothic" panose="020B0502020202020204" pitchFamily="34" charset="0"/>
              </a:rPr>
              <a:t>righteous</a:t>
            </a:r>
            <a:r>
              <a:rPr lang="en-US" sz="2800" dirty="0">
                <a:latin typeface="Century Gothic" panose="020B0502020202020204" pitchFamily="34" charset="0"/>
              </a:rPr>
              <a:t>; no, not one.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19B563-3555-034D-84A9-52FDDF5E2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213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664" y="806950"/>
            <a:ext cx="7060672" cy="15970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There is no one who understands.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There is no one who seeks after God.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DADCB6-AC5A-EA44-8BB9-C58DDEDE2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74025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7B8022-9C31-104E-B170-517DAC08B2F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1"/>
            <a:ext cx="7999957" cy="18875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They have all turned away.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They have together become </a:t>
            </a:r>
            <a:r>
              <a:rPr lang="en-US" sz="2800" u="sng" dirty="0">
                <a:latin typeface="Century Gothic" panose="020B0502020202020204" pitchFamily="34" charset="0"/>
              </a:rPr>
              <a:t>unprofitable.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C26774-ED0E-8045-B972-7BF3E5787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E334DF-3341-1842-8A61-2996792ED6D1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75989" y="1129553"/>
            <a:ext cx="8304756" cy="342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There is no one who does good, no,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not so much as one.” </a:t>
            </a: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B7FB64-EF3C-CB45-A1E8-1CB6B875B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E9245B-BD91-2E40-8634-7672162769E8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96102"/>
            <a:ext cx="7999957" cy="18875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“Their throat is an open tomb.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With their tongues they have used </a:t>
            </a:r>
            <a:r>
              <a:rPr lang="en-US" sz="2800" u="sng" dirty="0">
                <a:latin typeface="Century Gothic" panose="020B0502020202020204" pitchFamily="34" charset="0"/>
              </a:rPr>
              <a:t>deceit</a:t>
            </a:r>
            <a:r>
              <a:rPr lang="en-US" sz="2800" dirty="0">
                <a:latin typeface="Century Gothic" panose="020B0502020202020204" pitchFamily="34" charset="0"/>
              </a:rPr>
              <a:t>.”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1CFD45-54EC-AB41-B2D0-6A6583389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D0D2D5-5B58-054F-BB7F-F88B04FFBDB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1" y="938885"/>
            <a:ext cx="7999957" cy="875167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"The poison of </a:t>
            </a:r>
            <a:r>
              <a:rPr lang="en-US" sz="2800" u="sng" dirty="0">
                <a:latin typeface="Century Gothic" panose="020B0502020202020204" pitchFamily="34" charset="0"/>
              </a:rPr>
              <a:t>vipers</a:t>
            </a:r>
            <a:r>
              <a:rPr lang="en-US" sz="2800" dirty="0">
                <a:latin typeface="Century Gothic" panose="020B0502020202020204" pitchFamily="34" charset="0"/>
              </a:rPr>
              <a:t> is under their lips.”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8F897A-D091-7941-8129-42DC91CE0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861" y="-149620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BB925C-7C6A-304B-863F-C9CEB9EC9BCB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1218911"/>
            <a:ext cx="7999957" cy="861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Century Gothic" panose="020B0502020202020204" pitchFamily="34" charset="0"/>
              </a:rPr>
              <a:t>“Their mouth is full of cursing and bitterness.”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16FC19-1E7D-BD41-84CB-B7CC9C76A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8329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CA1C13-6857-EC49-8BBE-539821CE58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74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010" y="1348854"/>
            <a:ext cx="7315980" cy="1534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“Their feet are swift to shed blood.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u="sng" dirty="0">
                <a:latin typeface="Century Gothic" panose="020B0502020202020204" pitchFamily="34" charset="0"/>
              </a:rPr>
              <a:t>Destruction</a:t>
            </a:r>
            <a:r>
              <a:rPr lang="en-US" sz="2800" dirty="0">
                <a:latin typeface="Century Gothic" panose="020B0502020202020204" pitchFamily="34" charset="0"/>
              </a:rPr>
              <a:t> and misery are in their ways.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DAEB1D-A6E8-FB46-AA06-120C0EA27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27301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63F9EF-7F78-9B4B-9502-09A8060670A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4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010" y="1348854"/>
            <a:ext cx="7315980" cy="1534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 way of peace, they haven’t known.”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8BE40D-0EDB-3044-8FCB-E83E9D17D2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553C2F-028D-1C47-9FC7-D9DE53F5904A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790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1" y="1348854"/>
            <a:ext cx="8082115" cy="1534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“There is no fear of God before their eyes.”...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6C0543-029A-1944-B30D-D1FB2D440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FE5D7B-8B94-C442-8BF4-16BB58A7634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939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77" y="1348854"/>
            <a:ext cx="7905525" cy="1534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… all the world may be brought under the </a:t>
            </a:r>
            <a:r>
              <a:rPr lang="en-US" sz="2800" u="sng" dirty="0">
                <a:latin typeface="Century Gothic" panose="020B0502020202020204" pitchFamily="34" charset="0"/>
              </a:rPr>
              <a:t>judgment</a:t>
            </a:r>
            <a:r>
              <a:rPr lang="en-US" sz="2800" dirty="0">
                <a:latin typeface="Century Gothic" panose="020B0502020202020204" pitchFamily="34" charset="0"/>
              </a:rPr>
              <a:t> of God...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47E4F3-4B73-5247-A5F6-E54AEE99C5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6AEC07-C16F-E543-B644-46319446A7CA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12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1" y="1348854"/>
            <a:ext cx="8082115" cy="1534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For all have sinned, and fall short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of the glory of God.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85F1A9-89DB-F948-AF82-CB5066908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E39AEE-1409-CD40-93AD-ABC9B8D959EB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34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02205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righteous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5407" y="2648113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eo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626429" y="2673534"/>
            <a:ext cx="2208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IGH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 -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237867" y="3754771"/>
            <a:ext cx="4668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correct and good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514A02-DC62-2A4F-9100-272458CB0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7536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A968F5-08AD-7340-86F7-58FF99419D3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76181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unprofitable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784" y="3834967"/>
            <a:ext cx="5347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not gaining anything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785827" y="2789914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 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6175888" y="2557276"/>
            <a:ext cx="1301959" cy="91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ble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8E79C-34DE-274D-8140-AD9D1BE96C77}"/>
              </a:ext>
            </a:extLst>
          </p:cNvPr>
          <p:cNvSpPr txBox="1"/>
          <p:nvPr/>
        </p:nvSpPr>
        <p:spPr>
          <a:xfrm>
            <a:off x="1414995" y="2765025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 -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77E7F-9B10-4642-950E-95F3393AF019}"/>
              </a:ext>
            </a:extLst>
          </p:cNvPr>
          <p:cNvSpPr txBox="1"/>
          <p:nvPr/>
        </p:nvSpPr>
        <p:spPr>
          <a:xfrm>
            <a:off x="4585076" y="2765025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 -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3EBD7-5218-2B44-80AD-615437F3FBF3}"/>
              </a:ext>
            </a:extLst>
          </p:cNvPr>
          <p:cNvSpPr txBox="1"/>
          <p:nvPr/>
        </p:nvSpPr>
        <p:spPr>
          <a:xfrm>
            <a:off x="5327579" y="2814803"/>
            <a:ext cx="848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17" name="Picture 16" descr="MC900250834[1]">
            <a:extLst>
              <a:ext uri="{FF2B5EF4-FFF2-40B4-BE49-F238E27FC236}">
                <a16:creationId xmlns:a16="http://schemas.microsoft.com/office/drawing/2014/main" id="{CD0BFC9D-54B3-9F45-834E-DD28669AEB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6566">
            <a:off x="5412668" y="3289287"/>
            <a:ext cx="397997" cy="41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6AC1DF-C64B-FD41-A2C7-0E22351A4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80F780C-E39C-C74F-9D29-989F3E2AE334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8" grpId="0"/>
      <p:bldP spid="10" grpId="0"/>
      <p:bldP spid="14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8125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deceit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9535" y="2589168"/>
            <a:ext cx="1542410" cy="914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T):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475476" y="3890313"/>
            <a:ext cx="419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cheating or lies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40C15-2B9D-C943-8916-9274222E0AB1}"/>
              </a:ext>
            </a:extLst>
          </p:cNvPr>
          <p:cNvSpPr txBox="1"/>
          <p:nvPr/>
        </p:nvSpPr>
        <p:spPr>
          <a:xfrm>
            <a:off x="2958131" y="2576444"/>
            <a:ext cx="1367683" cy="914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5744A5-0753-7A4A-80F7-8B2BC47DC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73842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9499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viper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2705" y="3394436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snake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5430" y="2409757"/>
            <a:ext cx="1358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er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08339-8089-9B43-A4B2-E66B5013C2FD}"/>
              </a:ext>
            </a:extLst>
          </p:cNvPr>
          <p:cNvSpPr txBox="1"/>
          <p:nvPr/>
        </p:nvSpPr>
        <p:spPr>
          <a:xfrm>
            <a:off x="3222475" y="2228736"/>
            <a:ext cx="1192955" cy="914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(V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A9D482-C6C1-BE41-93DC-305189CD7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5022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8EE68C-EAB9-DA40-A95E-D36863918403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076057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destruction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379995" y="2453442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3630075" y="2497686"/>
            <a:ext cx="1883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STR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C-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4038840" y="3550081"/>
            <a:ext cx="1066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ruin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5575030" y="2470181"/>
            <a:ext cx="174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9452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tion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3BD96F-ED80-944D-97D6-6D30DD0AD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8142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FAFDA4-DA86-374D-9187-0A36F8586316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20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780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judgment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477" y="2767329"/>
            <a:ext cx="1816523" cy="903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nt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645" y="3899724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 final decision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2513944" y="2974133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(J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G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744BCE-9B8A-A449-A2A3-B2A48F39C8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479CE6-E4AD-8F47-9538-CA87913ECA21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3:9b – 18, 23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735" y="5727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First, the Bad News - </a:t>
            </a:r>
          </a:p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Sin Separates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85DC28-03AB-684C-BDF4-8B16020B5A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979" y="-15163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80171</TotalTime>
  <Words>249</Words>
  <Application>Microsoft Macintosh PowerPoint</Application>
  <PresentationFormat>On-screen Show (16:10)</PresentationFormat>
  <Paragraphs>60</Paragraphs>
  <Slides>21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385</cp:revision>
  <dcterms:created xsi:type="dcterms:W3CDTF">2017-01-10T01:35:56Z</dcterms:created>
  <dcterms:modified xsi:type="dcterms:W3CDTF">2018-08-13T15:28:14Z</dcterms:modified>
</cp:coreProperties>
</file>