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357" r:id="rId2"/>
    <p:sldId id="257" r:id="rId3"/>
    <p:sldId id="278" r:id="rId4"/>
    <p:sldId id="408" r:id="rId5"/>
    <p:sldId id="385" r:id="rId6"/>
    <p:sldId id="395" r:id="rId7"/>
    <p:sldId id="396" r:id="rId8"/>
    <p:sldId id="397" r:id="rId9"/>
    <p:sldId id="279" r:id="rId10"/>
    <p:sldId id="409" r:id="rId11"/>
    <p:sldId id="331" r:id="rId12"/>
    <p:sldId id="359" r:id="rId13"/>
    <p:sldId id="410" r:id="rId14"/>
    <p:sldId id="411" r:id="rId15"/>
    <p:sldId id="332" r:id="rId16"/>
    <p:sldId id="412" r:id="rId17"/>
    <p:sldId id="280" r:id="rId18"/>
    <p:sldId id="377" r:id="rId19"/>
    <p:sldId id="378" r:id="rId20"/>
    <p:sldId id="413" r:id="rId21"/>
    <p:sldId id="414" r:id="rId22"/>
    <p:sldId id="281" r:id="rId23"/>
    <p:sldId id="381" r:id="rId24"/>
    <p:sldId id="287" r:id="rId25"/>
    <p:sldId id="364" r:id="rId26"/>
    <p:sldId id="415" r:id="rId27"/>
    <p:sldId id="347" r:id="rId28"/>
    <p:sldId id="349" r:id="rId29"/>
    <p:sldId id="363" r:id="rId30"/>
    <p:sldId id="365" r:id="rId31"/>
    <p:sldId id="366" r:id="rId32"/>
    <p:sldId id="389" r:id="rId33"/>
    <p:sldId id="404" r:id="rId34"/>
    <p:sldId id="390" r:id="rId35"/>
    <p:sldId id="416" r:id="rId36"/>
    <p:sldId id="417" r:id="rId37"/>
    <p:sldId id="418" r:id="rId38"/>
    <p:sldId id="284" r:id="rId39"/>
    <p:sldId id="399" r:id="rId40"/>
    <p:sldId id="420" r:id="rId41"/>
    <p:sldId id="421" r:id="rId42"/>
    <p:sldId id="419" r:id="rId43"/>
    <p:sldId id="422" r:id="rId44"/>
    <p:sldId id="423" r:id="rId45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E9202"/>
    <a:srgbClr val="1414B2"/>
    <a:srgbClr val="1506D4"/>
    <a:srgbClr val="99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09" autoAdjust="0"/>
    <p:restoredTop sz="94280" autoAdjust="0"/>
  </p:normalViewPr>
  <p:slideViewPr>
    <p:cSldViewPr snapToGrid="0">
      <p:cViewPr>
        <p:scale>
          <a:sx n="79" d="100"/>
          <a:sy n="79" d="100"/>
        </p:scale>
        <p:origin x="1136" y="1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A43707-40CE-1C4D-A342-DEBA2A69CDDC}" type="datetimeFigureOut">
              <a:rPr lang="en-US" smtClean="0"/>
              <a:t>8/13/18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AB4F1-E88B-3E4A-93A4-19F0B93E6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8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tif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8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4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9.wmf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6.m4a"/><Relationship Id="rId7" Type="http://schemas.openxmlformats.org/officeDocument/2006/relationships/image" Target="../media/image2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4a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8.m4a"/><Relationship Id="rId7" Type="http://schemas.microsoft.com/office/2007/relationships/hdphoto" Target="../media/hdphoto1.wdp"/><Relationship Id="rId2" Type="http://schemas.microsoft.com/office/2007/relationships/media" Target="../media/media27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2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0.m4a"/><Relationship Id="rId7" Type="http://schemas.openxmlformats.org/officeDocument/2006/relationships/image" Target="../media/image7.wmf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7" name="Rectangle 6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4909981" y="1889510"/>
            <a:ext cx="4391419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Syllable Divisions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6478" y="578946"/>
            <a:ext cx="29295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Part 3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349076" y="2051452"/>
            <a:ext cx="8449519" cy="0"/>
          </a:xfrm>
          <a:prstGeom prst="line">
            <a:avLst/>
          </a:prstGeom>
          <a:ln w="7620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A1FD105D-6DB2-4B76-9D8A-D75B6BE83700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60E5E1-22DD-4887-9087-C64FC7C65B6C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ED48F3-3FEE-402C-935F-8CA2FE151C8D}"/>
              </a:ext>
            </a:extLst>
          </p:cNvPr>
          <p:cNvSpPr txBox="1"/>
          <p:nvPr/>
        </p:nvSpPr>
        <p:spPr>
          <a:xfrm>
            <a:off x="3291840" y="472257"/>
            <a:ext cx="55067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spc="-150" dirty="0">
                <a:solidFill>
                  <a:prstClr val="black"/>
                </a:solidFill>
                <a:latin typeface="Century Gothic" panose="020B0502020202020204" pitchFamily="34" charset="0"/>
              </a:rPr>
              <a:t>47. Now, the Good News – Jesus Saves</a:t>
            </a:r>
            <a:endParaRPr lang="en-US" sz="4400" spc="-15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1D03A3-3782-8B49-9AAE-1CFA3617A4E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../01_SyllableBible/IVANSdrawings/JesusHealingParalytic.jpg">
            <a:extLst>
              <a:ext uri="{FF2B5EF4-FFF2-40B4-BE49-F238E27FC236}">
                <a16:creationId xmlns:a16="http://schemas.microsoft.com/office/drawing/2014/main" id="{50197466-EA50-4A45-9B3C-BB200658866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" t="9592" r="15407" b="39210"/>
          <a:stretch/>
        </p:blipFill>
        <p:spPr bwMode="auto">
          <a:xfrm>
            <a:off x="1804057" y="2607246"/>
            <a:ext cx="2498707" cy="21873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5C3B3C-5EAC-CC4D-8D04-F9503CAF5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312" y="-995086"/>
            <a:ext cx="812800" cy="812800"/>
          </a:xfrm>
          <a:prstGeom prst="rect">
            <a:avLst/>
          </a:prstGeom>
        </p:spPr>
      </p:pic>
      <p:pic>
        <p:nvPicPr>
          <p:cNvPr id="18" name="Picture 17" descr="../../../Documents/00_MilesOfSmilesBirthdayBox/IvansDrawingsOfKids/HispanicGirlDress.jpg">
            <a:extLst>
              <a:ext uri="{FF2B5EF4-FFF2-40B4-BE49-F238E27FC236}">
                <a16:creationId xmlns:a16="http://schemas.microsoft.com/office/drawing/2014/main" id="{0C7F50CD-0817-734A-B343-31B9FB991E2C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" t="7135" r="8375" b="7869"/>
          <a:stretch/>
        </p:blipFill>
        <p:spPr bwMode="auto">
          <a:xfrm>
            <a:off x="311882" y="3113627"/>
            <a:ext cx="1563217" cy="21127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843583-1CE7-7141-B8A1-1C1E232EE955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" t="5850" r="12138" b="7880"/>
          <a:stretch/>
        </p:blipFill>
        <p:spPr bwMode="auto">
          <a:xfrm>
            <a:off x="4204182" y="2883681"/>
            <a:ext cx="1455838" cy="24988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134928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5" grpId="0"/>
      <p:bldP spid="14" grpId="0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osed_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5402" y="4886496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1003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-1" y="1499819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m</a:t>
            </a:r>
            <a:r>
              <a:rPr lang="en-US" sz="8000" dirty="0">
                <a:latin typeface="Century Gothic" panose="020B0502020202020204" pitchFamily="34" charset="0"/>
              </a:rPr>
              <a:t>en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15434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amen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FFD906-CAC7-D142-999E-32E3A2B62F58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19F6F0-7EC2-1345-B954-13D54AFD4D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9638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0398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21762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be  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c</a:t>
            </a:r>
            <a:r>
              <a:rPr lang="en-US" sz="8000" dirty="0">
                <a:latin typeface="Century Gothic" panose="020B0502020202020204" pitchFamily="34" charset="0"/>
              </a:rPr>
              <a:t>ause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37377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because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D8C78B-0BD5-F746-9DCE-BC7507A954D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91ACA0-B69E-3841-B4F0-99488E0AAB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8911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be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l</a:t>
            </a:r>
            <a:r>
              <a:rPr lang="en-US" sz="8000" dirty="0" err="1">
                <a:latin typeface="Century Gothic" panose="020B0502020202020204" pitchFamily="34" charset="0"/>
              </a:rPr>
              <a:t>ieve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believe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681942-CD05-994A-9144-CB317B7CFE8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E446D6-0E94-FD4D-8813-F74688A330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7232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Bi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b</a:t>
            </a:r>
            <a:r>
              <a:rPr lang="en-US" sz="8000" dirty="0" err="1">
                <a:latin typeface="Century Gothic" panose="020B0502020202020204" pitchFamily="34" charset="0"/>
              </a:rPr>
              <a:t>le</a:t>
            </a:r>
            <a:endParaRPr lang="en-US" sz="80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Bible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681942-CD05-994A-9144-CB317B7CFE8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384469-8ACD-F446-8EE0-148DC3A550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5623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o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b</a:t>
            </a:r>
            <a:r>
              <a:rPr lang="en-US" sz="8000" dirty="0">
                <a:latin typeface="Century Gothic" panose="020B0502020202020204" pitchFamily="34" charset="0"/>
              </a:rPr>
              <a:t>ey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obey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681942-CD05-994A-9144-CB317B7CFE8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CC1B25-10C0-FD45-917A-9915AAAA85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8537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bro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k</a:t>
            </a:r>
            <a:r>
              <a:rPr lang="en-US" sz="8000" dirty="0">
                <a:latin typeface="Century Gothic" panose="020B0502020202020204" pitchFamily="34" charset="0"/>
              </a:rPr>
              <a:t>en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broken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3D1A96-A669-8744-8F16-B2059270C51A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118C20-FAFF-3F46-8BA6-C25060393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273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su</a:t>
            </a:r>
            <a:r>
              <a:rPr lang="en-US" sz="8000" dirty="0"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p</a:t>
            </a:r>
            <a:r>
              <a:rPr lang="en-US" sz="8000" dirty="0">
                <a:latin typeface="Century Gothic" panose="020B0502020202020204" pitchFamily="34" charset="0"/>
              </a:rPr>
              <a:t>er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super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3D1A96-A669-8744-8F16-B2059270C51A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2F97E6-D190-FE4E-9903-F602A8ECAE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9566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884296" y="3111753"/>
            <a:ext cx="3613490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spc="300" dirty="0">
                <a:latin typeface="Century Gothic" panose="020B0502020202020204" pitchFamily="34" charset="0"/>
              </a:rPr>
              <a:t>ca   el </a:t>
            </a:r>
            <a:endParaRPr lang="en-US" sz="7400" spc="3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0244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Camel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0406" y="1474359"/>
            <a:ext cx="8743188" cy="174075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When you see one consonant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between two vowels,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divide</a:t>
            </a:r>
            <a:r>
              <a:rPr lang="en-US" sz="2300" dirty="0">
                <a:latin typeface="Century Gothic" panose="020B0502020202020204" pitchFamily="34" charset="0"/>
              </a:rPr>
              <a:t> </a:t>
            </a:r>
            <a:r>
              <a:rPr lang="en-US" sz="2300" b="1" dirty="0">
                <a:latin typeface="Century Gothic" panose="020B0502020202020204" pitchFamily="34" charset="0"/>
              </a:rPr>
              <a:t>after the first consonant.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Try this pattern second. </a:t>
            </a:r>
            <a:endParaRPr lang="en-US" sz="2300" dirty="0"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381762" y="4232633"/>
            <a:ext cx="813358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400" dirty="0">
                <a:latin typeface="Century Gothic" panose="020B0502020202020204" pitchFamily="34" charset="0"/>
              </a:rPr>
              <a:t>ca</a:t>
            </a:r>
            <a:r>
              <a:rPr lang="en-US" sz="74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m</a:t>
            </a:r>
            <a:r>
              <a:rPr lang="en-US" sz="7400" dirty="0">
                <a:latin typeface="Century Gothic" panose="020B0502020202020204" pitchFamily="34" charset="0"/>
              </a:rPr>
              <a:t>  el</a:t>
            </a:r>
            <a:endParaRPr lang="en-US" sz="74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130794" y="3267352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m 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5173640" y="3237206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496340" y="-858303"/>
            <a:ext cx="647660" cy="6271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MC900356151[1]">
            <a:extLst>
              <a:ext uri="{FF2B5EF4-FFF2-40B4-BE49-F238E27FC236}">
                <a16:creationId xmlns:a16="http://schemas.microsoft.com/office/drawing/2014/main" id="{093F8DA3-17EE-9149-A90D-30D6F83A4DF9}"/>
              </a:ext>
            </a:extLst>
          </p:cNvPr>
          <p:cNvPicPr/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345" y="855351"/>
            <a:ext cx="2212975" cy="17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MC900356151[1]">
            <a:extLst>
              <a:ext uri="{FF2B5EF4-FFF2-40B4-BE49-F238E27FC236}">
                <a16:creationId xmlns:a16="http://schemas.microsoft.com/office/drawing/2014/main" id="{A617D307-EA61-134F-9FE1-430217B4E4E1}"/>
              </a:ext>
            </a:extLst>
          </p:cNvPr>
          <p:cNvPicPr/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680" y="855351"/>
            <a:ext cx="2159044" cy="17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6A08D0-2BD1-AB41-86B0-BC69DF579E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406" y="-8239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0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15300"/>
                                  </p:stCondLst>
                                  <p:iterate type="wd">
                                    <p:tmPct val="81818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11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3" grpId="0"/>
      <p:bldP spid="4" grpId="0" uiExpand="1" build="p"/>
      <p:bldP spid="19" grpId="0"/>
      <p:bldP spid="19" grpId="1"/>
      <p:bldP spid="9" grpId="0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pu</a:t>
            </a:r>
            <a:r>
              <a:rPr lang="en-US" sz="8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n</a:t>
            </a:r>
            <a:r>
              <a:rPr lang="en-US" sz="8000" dirty="0">
                <a:latin typeface="Century Gothic" panose="020B0502020202020204" pitchFamily="34" charset="0"/>
              </a:rPr>
              <a:t>  </a:t>
            </a:r>
            <a:r>
              <a:rPr lang="en-US" sz="8000" dirty="0" err="1">
                <a:latin typeface="Century Gothic" panose="020B0502020202020204" pitchFamily="34" charset="0"/>
              </a:rPr>
              <a:t>ish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punish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69384C-E126-C943-814F-BBCEA9DEBA2D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F3D733-0809-CA4B-B844-ACAB1E3513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6733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hea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v</a:t>
            </a:r>
            <a:r>
              <a:rPr lang="en-US" sz="8000" dirty="0">
                <a:latin typeface="Century Gothic" panose="020B0502020202020204" pitchFamily="34" charset="0"/>
              </a:rPr>
              <a:t>  </a:t>
            </a:r>
            <a:r>
              <a:rPr lang="en-US" sz="8000" dirty="0" err="1">
                <a:latin typeface="Century Gothic" panose="020B0502020202020204" pitchFamily="34" charset="0"/>
              </a:rPr>
              <a:t>en</a:t>
            </a:r>
            <a:endParaRPr lang="en-US" sz="80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heaven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05AA43-DA1C-3543-9099-AE79442C2FC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04E8E7-6B8F-9542-B264-F82E31C33C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176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8D459AE-D3E0-4DD9-83F4-D5BB575F1BAF}"/>
              </a:ext>
            </a:extLst>
          </p:cNvPr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A311DFDD-235C-401D-A26E-5D96C5AB4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527033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7100" b="1" dirty="0">
                <a:latin typeface="Century Gothic" panose="020B0502020202020204" pitchFamily="34" charset="0"/>
              </a:rPr>
              <a:t>Dividing Words</a:t>
            </a:r>
            <a:endParaRPr lang="en-US" sz="7100" dirty="0"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1FD6D3-67A3-410F-885D-FD9785927C4C}"/>
              </a:ext>
            </a:extLst>
          </p:cNvPr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FDC4E871-D26E-41AC-9B73-F0764BF0E7E7}"/>
              </a:ext>
            </a:extLst>
          </p:cNvPr>
          <p:cNvSpPr txBox="1">
            <a:spLocks/>
          </p:cNvSpPr>
          <p:nvPr/>
        </p:nvSpPr>
        <p:spPr>
          <a:xfrm>
            <a:off x="-1" y="2920095"/>
            <a:ext cx="91440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7100" b="1" dirty="0">
                <a:latin typeface="Century Gothic" panose="020B0502020202020204" pitchFamily="34" charset="0"/>
              </a:rPr>
              <a:t>Into Syllables</a:t>
            </a:r>
            <a:endParaRPr lang="en-US" sz="7100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1FF984-E112-49D5-BABE-7D7D927BEB3E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414B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EE44CF-99F1-4178-ACB1-114E9C7A6587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414B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7E7E69-DAD2-634A-BE8E-C04D0E2E1E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9199" y="-2535215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21EBE2D-ECAF-2444-8884-B594DE2C1DBE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78856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7" grpId="0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e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v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 </a:t>
            </a:r>
            <a:r>
              <a:rPr lang="en-US" sz="8000" dirty="0" err="1">
                <a:latin typeface="Century Gothic" panose="020B0502020202020204" pitchFamily="34" charset="0"/>
              </a:rPr>
              <a:t>e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r</a:t>
            </a:r>
            <a:r>
              <a:rPr lang="en-US" sz="8000" dirty="0">
                <a:latin typeface="Century Gothic" panose="020B0502020202020204" pitchFamily="34" charset="0"/>
              </a:rPr>
              <a:t>  y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every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05AA43-DA1C-3543-9099-AE79442C2FC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46246E-F3DE-FC4B-9FE4-C6F284566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5148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fo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r </a:t>
            </a:r>
            <a:r>
              <a:rPr lang="en-US" sz="8000" dirty="0" err="1">
                <a:latin typeface="Century Gothic" panose="020B0502020202020204" pitchFamily="34" charset="0"/>
              </a:rPr>
              <a:t>e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v</a:t>
            </a:r>
            <a:r>
              <a:rPr lang="en-US" sz="8000" dirty="0">
                <a:latin typeface="Century Gothic" panose="020B0502020202020204" pitchFamily="34" charset="0"/>
              </a:rPr>
              <a:t>  </a:t>
            </a:r>
            <a:r>
              <a:rPr lang="en-US" sz="8000" dirty="0" err="1">
                <a:latin typeface="Century Gothic" panose="020B0502020202020204" pitchFamily="34" charset="0"/>
              </a:rPr>
              <a:t>er</a:t>
            </a:r>
            <a:endParaRPr lang="en-US" sz="80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forever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05AA43-DA1C-3543-9099-AE79442C2FC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18AF87-CA2F-7642-9ABD-14A1AD1EEB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64304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094300" y="2826910"/>
            <a:ext cx="1523174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spc="300" dirty="0">
                <a:latin typeface="Century Gothic" panose="020B0502020202020204" pitchFamily="34" charset="0"/>
              </a:rPr>
              <a:t>tu</a:t>
            </a:r>
            <a:r>
              <a:rPr lang="en-US" sz="7400" spc="600" dirty="0">
                <a:latin typeface="Century Gothic" panose="020B0502020202020204" pitchFamily="34" charset="0"/>
              </a:rPr>
              <a:t>r</a:t>
            </a:r>
            <a:endParaRPr lang="en-US" sz="7400" spc="3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Turtle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0406" y="1800045"/>
            <a:ext cx="8743188" cy="925951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500" b="1" dirty="0">
                <a:latin typeface="Century Gothic" panose="020B0502020202020204" pitchFamily="34" charset="0"/>
              </a:rPr>
              <a:t>When you see consonant-l-e, </a:t>
            </a:r>
          </a:p>
          <a:p>
            <a:pPr marL="0" indent="0" algn="ctr" fontAlgn="base">
              <a:buNone/>
            </a:pPr>
            <a:r>
              <a:rPr lang="en-US" sz="2500" b="1" dirty="0">
                <a:latin typeface="Century Gothic" panose="020B0502020202020204" pitchFamily="34" charset="0"/>
              </a:rPr>
              <a:t>count back three and divide.</a:t>
            </a:r>
            <a:endParaRPr lang="en-US" sz="2500" dirty="0"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628650" y="4079324"/>
            <a:ext cx="775182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400" spc="300" dirty="0">
                <a:latin typeface="Century Gothic" panose="020B0502020202020204" pitchFamily="34" charset="0"/>
              </a:rPr>
              <a:t>tur  </a:t>
            </a:r>
            <a:r>
              <a:rPr lang="en-US" sz="7400" b="1" spc="300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tle</a:t>
            </a:r>
            <a:r>
              <a:rPr lang="en-US" sz="7400" spc="300" dirty="0">
                <a:latin typeface="Century Gothic" panose="020B0502020202020204" pitchFamily="34" charset="0"/>
              </a:rPr>
              <a:t> </a:t>
            </a:r>
            <a:endParaRPr lang="en-US" sz="7400" spc="300" dirty="0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76202" y="325719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 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4495626" y="2903110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483100" y="2846422"/>
            <a:ext cx="545342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b="1" spc="600" dirty="0">
                <a:solidFill>
                  <a:srgbClr val="1414B2"/>
                </a:solidFill>
                <a:latin typeface="Century Gothic" panose="020B0502020202020204" pitchFamily="34" charset="0"/>
              </a:rPr>
              <a:t>t</a:t>
            </a:r>
            <a:endParaRPr lang="en-US" sz="7400" dirty="0"/>
          </a:p>
        </p:txBody>
      </p:sp>
      <p:sp>
        <p:nvSpPr>
          <p:cNvPr id="20" name="Rectangle 19"/>
          <p:cNvSpPr/>
          <p:nvPr/>
        </p:nvSpPr>
        <p:spPr>
          <a:xfrm>
            <a:off x="4821136" y="2857360"/>
            <a:ext cx="450764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b="1" spc="300" dirty="0">
                <a:solidFill>
                  <a:srgbClr val="1414B2"/>
                </a:solidFill>
                <a:latin typeface="Century Gothic" panose="020B0502020202020204" pitchFamily="34" charset="0"/>
              </a:rPr>
              <a:t>l</a:t>
            </a:r>
            <a:endParaRPr lang="en-US" sz="7400" dirty="0"/>
          </a:p>
        </p:txBody>
      </p:sp>
      <p:sp>
        <p:nvSpPr>
          <p:cNvPr id="22" name="Rectangle 21"/>
          <p:cNvSpPr/>
          <p:nvPr/>
        </p:nvSpPr>
        <p:spPr>
          <a:xfrm>
            <a:off x="5065568" y="2826910"/>
            <a:ext cx="830677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b="1" spc="300" dirty="0">
                <a:solidFill>
                  <a:srgbClr val="1414B2"/>
                </a:solidFill>
                <a:latin typeface="Century Gothic" panose="020B0502020202020204" pitchFamily="34" charset="0"/>
              </a:rPr>
              <a:t>e</a:t>
            </a:r>
            <a:endParaRPr lang="en-US" sz="7400" dirty="0"/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496340" y="-928047"/>
            <a:ext cx="647660" cy="60541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MC900391444[1]">
            <a:extLst>
              <a:ext uri="{FF2B5EF4-FFF2-40B4-BE49-F238E27FC236}">
                <a16:creationId xmlns:a16="http://schemas.microsoft.com/office/drawing/2014/main" id="{3ED682D8-3315-EA49-B67D-07BD315AA070}"/>
              </a:ext>
            </a:extLst>
          </p:cNvPr>
          <p:cNvPicPr/>
          <p:nvPr/>
        </p:nvPicPr>
        <p:blipFill rotWithShape="1"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" r="-11906"/>
          <a:stretch/>
        </p:blipFill>
        <p:spPr bwMode="auto">
          <a:xfrm>
            <a:off x="209549" y="707509"/>
            <a:ext cx="2042795" cy="11957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 descr="MC900391444[1]">
            <a:extLst>
              <a:ext uri="{FF2B5EF4-FFF2-40B4-BE49-F238E27FC236}">
                <a16:creationId xmlns:a16="http://schemas.microsoft.com/office/drawing/2014/main" id="{D6FC43B1-5CDF-3C45-B6EE-72A3228E6F76}"/>
              </a:ext>
            </a:extLst>
          </p:cNvPr>
          <p:cNvPicPr/>
          <p:nvPr/>
        </p:nvPicPr>
        <p:blipFill rotWithShape="1"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" r="-11906"/>
          <a:stretch/>
        </p:blipFill>
        <p:spPr bwMode="auto">
          <a:xfrm flipH="1">
            <a:off x="7005641" y="625331"/>
            <a:ext cx="1928810" cy="11957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9E53D8-7ACF-DB45-AF7F-D4C6B2C8DA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9" end="3750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250" y="-1031738"/>
            <a:ext cx="812800" cy="8128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4FF9AA-DE73-4E54-854A-50A311A9AB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42" end="0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0946" y="-9741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8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8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8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04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64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grpId="1" nodeType="withEffect">
                                  <p:stCondLst>
                                    <p:cond delay="136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5" dur="12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6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1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6" grpId="0"/>
      <p:bldP spid="3" grpId="0"/>
      <p:bldP spid="4" grpId="0" uiExpand="1" build="p"/>
      <p:bldP spid="19" grpId="0"/>
      <p:bldP spid="19" grpId="1"/>
      <p:bldP spid="9" grpId="0"/>
      <p:bldP spid="5" grpId="0"/>
      <p:bldP spid="5" grpId="1"/>
      <p:bldP spid="20" grpId="0"/>
      <p:bldP spid="20" grpId="1"/>
      <p:bldP spid="22" grpId="0"/>
      <p:bldP spid="22" grpId="1"/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99819"/>
            <a:ext cx="9143999" cy="1060434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Bi </a:t>
            </a:r>
            <a:r>
              <a:rPr lang="en-US" sz="8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ble</a:t>
            </a:r>
            <a:endParaRPr lang="en-US" sz="8000" b="1" dirty="0">
              <a:solidFill>
                <a:srgbClr val="1506D4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15434"/>
            <a:ext cx="9143998" cy="1060434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Bible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abbit-DISCIPLE">
            <a:hlinkClick r:id="" action="ppaction://media"/>
            <a:extLst>
              <a:ext uri="{FF2B5EF4-FFF2-40B4-BE49-F238E27FC236}">
                <a16:creationId xmlns:a16="http://schemas.microsoft.com/office/drawing/2014/main" id="{94D11ED0-C32F-4548-9CDF-4CCC6BB718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074" y="4452992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48F548-46CC-4501-B116-90FC45633A3F}"/>
              </a:ext>
            </a:extLst>
          </p:cNvPr>
          <p:cNvSpPr/>
          <p:nvPr/>
        </p:nvSpPr>
        <p:spPr>
          <a:xfrm>
            <a:off x="364639" y="436462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18FF19-FAB1-5A4D-A9B3-B75D224708FB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B397AB-5F32-2643-9AE3-E989031FDB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9638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1707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Foxes Suffixes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" y="1792304"/>
            <a:ext cx="9143999" cy="45173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300" dirty="0">
                <a:latin typeface="Century Gothic" panose="020B0502020202020204" pitchFamily="34" charset="0"/>
              </a:rPr>
              <a:t>Focus on your base word.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336986" y="3926333"/>
            <a:ext cx="851534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fox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es</a:t>
            </a:r>
            <a:endParaRPr lang="en-US" sz="80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5969" y="2515718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u="sng" spc="-100" dirty="0">
                <a:latin typeface="Century Gothic" panose="020B0502020202020204" pitchFamily="34" charset="0"/>
              </a:rPr>
              <a:t>fox </a:t>
            </a:r>
            <a:r>
              <a:rPr lang="en-US" sz="8000" b="1" u="sng" spc="100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es</a:t>
            </a:r>
            <a:endParaRPr lang="en-US" sz="8000" b="1" spc="100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4756385" y="2445364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lip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09.6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5841" y="110014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020221" y="20176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713A98-980B-4797-8773-F9E5CFC7AFBE}"/>
              </a:ext>
            </a:extLst>
          </p:cNvPr>
          <p:cNvSpPr/>
          <p:nvPr/>
        </p:nvSpPr>
        <p:spPr>
          <a:xfrm>
            <a:off x="8515350" y="-819150"/>
            <a:ext cx="628650" cy="54068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069F2F2-024B-3840-8F62-4001AF815275}"/>
              </a:ext>
            </a:extLst>
          </p:cNvPr>
          <p:cNvPicPr/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713" y="980725"/>
            <a:ext cx="2035738" cy="16231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F6E0A8-3E99-524E-A421-53DA327BEA3E}"/>
              </a:ext>
            </a:extLst>
          </p:cNvPr>
          <p:cNvPicPr/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549" y="1015390"/>
            <a:ext cx="1944691" cy="161725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E247E0-C075-3943-A3C1-D391C71DEB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002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2250" y="-917480"/>
            <a:ext cx="812800" cy="8128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720E45-1034-40C5-8A1D-65E8F726E1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65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7440" y="-95521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5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1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52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129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13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6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16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/>
      <p:bldP spid="4" grpId="0" build="p"/>
      <p:bldP spid="7" grpId="0"/>
      <p:bldP spid="7" grpId="1"/>
      <p:bldP spid="19" grpId="0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21762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real </a:t>
            </a:r>
            <a:r>
              <a:rPr lang="en-US" sz="80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ly</a:t>
            </a:r>
            <a:endParaRPr lang="en-US" sz="80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37377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really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B29DB0-E93B-0C4B-9053-E7A62CFA93E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A0FCFF-AB16-2345-99BC-6698B3B3F3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5281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21762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pray </a:t>
            </a:r>
            <a:r>
              <a:rPr lang="en-US" sz="80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er</a:t>
            </a:r>
            <a:endParaRPr lang="en-US" sz="80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37377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prayer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B29DB0-E93B-0C4B-9053-E7A62CFA93E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65A09F-B304-6943-BA78-4974FB2A2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6979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dy</a:t>
            </a:r>
            <a:r>
              <a:rPr lang="en-US" sz="8000" dirty="0"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ing</a:t>
            </a:r>
            <a:endParaRPr lang="en-US" sz="80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dying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837E5F-428E-0749-A036-CBFC95781E25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ED8A44-0F33-C846-B8FE-1AB59FFEA3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035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77517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smi</a:t>
            </a:r>
            <a:r>
              <a:rPr lang="en-US" sz="8000" dirty="0">
                <a:latin typeface="Century Gothic" panose="020B0502020202020204" pitchFamily="34" charset="0"/>
              </a:rPr>
              <a:t> l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ing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93132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smiling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A25363-E31E-CD46-96F7-C15FEDB2F5BC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272D9E-FFBB-6C46-8354-16CB7A9A0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592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55215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friend 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ship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70830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friendship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7427CE-3334-4645-8791-9AB0868A8F17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CA4820-5766-B34F-BC5A-9B7302A015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2239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995055" y="2951292"/>
            <a:ext cx="2945037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dirty="0" err="1">
                <a:latin typeface="Century Gothic" panose="020B0502020202020204" pitchFamily="34" charset="0"/>
              </a:rPr>
              <a:t>ra</a:t>
            </a:r>
            <a:r>
              <a:rPr lang="en-US" sz="7400" dirty="0">
                <a:latin typeface="Century Gothic" panose="020B0502020202020204" pitchFamily="34" charset="0"/>
              </a:rPr>
              <a:t>     it</a:t>
            </a:r>
            <a:endParaRPr lang="en-US" sz="7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56254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Rabbit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3" y="1576306"/>
            <a:ext cx="9143999" cy="1451186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When you see two consonants </a:t>
            </a:r>
          </a:p>
          <a:p>
            <a:pPr marL="0" indent="0" algn="ctr" fontAlgn="base"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between two vowels, </a:t>
            </a:r>
          </a:p>
          <a:p>
            <a:pPr marL="0" indent="0" algn="ctr" fontAlgn="base"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divide between the consonants.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0" indent="0" algn="ctr" fontAlgn="base">
              <a:buNone/>
            </a:pPr>
            <a:endParaRPr lang="en-US" sz="2500" dirty="0"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2" y="4091476"/>
            <a:ext cx="8820144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400" dirty="0" err="1">
                <a:latin typeface="Century Gothic" panose="020B0502020202020204" pitchFamily="34" charset="0"/>
              </a:rPr>
              <a:t>ra</a:t>
            </a:r>
            <a:r>
              <a:rPr lang="en-US" sz="74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b</a:t>
            </a:r>
            <a:r>
              <a:rPr lang="en-US" sz="74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 </a:t>
            </a:r>
            <a:r>
              <a:rPr lang="en-US" sz="7400" b="1" dirty="0">
                <a:latin typeface="Century Gothic" panose="020B0502020202020204" pitchFamily="34" charset="0"/>
              </a:rPr>
              <a:t> </a:t>
            </a:r>
            <a:r>
              <a:rPr lang="en-US" sz="74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b</a:t>
            </a:r>
            <a:r>
              <a:rPr lang="en-US" sz="7400" dirty="0">
                <a:latin typeface="Century Gothic" panose="020B0502020202020204" pitchFamily="34" charset="0"/>
              </a:rPr>
              <a:t>it</a:t>
            </a:r>
            <a:endParaRPr lang="en-US" sz="74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76202" y="3099530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bb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4648200" y="3040366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414B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14B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414B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14B2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MC900325566[1]">
            <a:extLst>
              <a:ext uri="{FF2B5EF4-FFF2-40B4-BE49-F238E27FC236}">
                <a16:creationId xmlns:a16="http://schemas.microsoft.com/office/drawing/2014/main" id="{2C3F93C7-78D1-B542-9FEA-8FA8D468587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62716"/>
            <a:ext cx="1369060" cy="185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MC900325566[1]">
            <a:extLst>
              <a:ext uri="{FF2B5EF4-FFF2-40B4-BE49-F238E27FC236}">
                <a16:creationId xmlns:a16="http://schemas.microsoft.com/office/drawing/2014/main" id="{553F5934-2ADD-0945-93B1-CAE29779201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99341" y="752708"/>
            <a:ext cx="1316009" cy="185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F35930-4250-3142-BF31-FC74B83474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300" y="-131766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9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13200"/>
                                  </p:stCondLst>
                                  <p:iterate type="wd">
                                    <p:tmPct val="12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11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18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3" grpId="0"/>
      <p:bldP spid="4" grpId="0" uiExpand="1" build="p"/>
      <p:bldP spid="19" grpId="0"/>
      <p:bldP spid="19" grpId="1"/>
      <p:bldP spid="9" grpId="0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66366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throw </a:t>
            </a:r>
            <a:r>
              <a:rPr lang="en-US" sz="80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ing</a:t>
            </a:r>
            <a:endParaRPr lang="en-US" sz="80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81981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throwing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D0897A-C4B5-C949-AEEA-D0915F205376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967D51-AB1A-1040-9C89-7E24F791C4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4210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66366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forgiv</a:t>
            </a:r>
            <a:r>
              <a:rPr lang="en-US" sz="8000" dirty="0"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ing</a:t>
            </a:r>
            <a:endParaRPr lang="en-US" sz="80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81981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forgiving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18083C-8C9F-FB43-A5D3-5FD061BFDC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2A66980-7A8B-6840-9BDD-BD63FF5118A4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30871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66366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wonder  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ful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81981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wonderful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0E99F1-4D5A-2D43-8BBE-4253FB561585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5779DB-F25D-B94B-9881-27EB49C6F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396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66366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punish  </a:t>
            </a:r>
            <a:r>
              <a:rPr lang="en-US" sz="80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ment</a:t>
            </a:r>
            <a:endParaRPr lang="en-US" sz="80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81981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punishment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E46115-8BCF-D744-8FE7-807B6480265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F4348D-6CFA-C146-A24F-71A9DC429C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032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66366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u="sng" dirty="0">
                <a:latin typeface="Century Gothic" panose="020B0502020202020204" pitchFamily="34" charset="0"/>
              </a:rPr>
              <a:t>sin</a:t>
            </a:r>
            <a:r>
              <a:rPr lang="en-US" sz="8000" i="1" dirty="0">
                <a:latin typeface="Century Gothic" panose="020B0502020202020204" pitchFamily="34" charset="0"/>
              </a:rPr>
              <a:t>n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ed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81981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sinned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14252B-031E-6946-B336-D3F576E1C31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DBDE6D-51C2-D649-80AD-A9E1E31531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9583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66366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u="sng" dirty="0">
                <a:latin typeface="Century Gothic" panose="020B0502020202020204" pitchFamily="34" charset="0"/>
              </a:rPr>
              <a:t>fix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ed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81981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fixed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14252B-031E-6946-B336-D3F576E1C31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8F53257-8E11-AD4B-9319-7E83E2605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4635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66366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u="sng" dirty="0">
                <a:latin typeface="Century Gothic" panose="020B0502020202020204" pitchFamily="34" charset="0"/>
              </a:rPr>
              <a:t>rais</a:t>
            </a:r>
            <a:r>
              <a:rPr lang="en-US" sz="8000" b="1" u="sng" dirty="0">
                <a:solidFill>
                  <a:srgbClr val="ED7D31"/>
                </a:solidFill>
                <a:latin typeface="Century Gothic" panose="020B0502020202020204" pitchFamily="34" charset="0"/>
              </a:rPr>
              <a:t>e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81981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raised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14252B-031E-6946-B336-D3F576E1C31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D5ADB2-95D5-5942-ABCA-3DCFAD84BB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450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66366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u="sng" dirty="0">
                <a:latin typeface="Century Gothic" panose="020B0502020202020204" pitchFamily="34" charset="0"/>
              </a:rPr>
              <a:t>sav</a:t>
            </a:r>
            <a:r>
              <a:rPr lang="en-US" sz="8000" b="1" u="sng" dirty="0">
                <a:solidFill>
                  <a:srgbClr val="ED7D31"/>
                </a:solidFill>
                <a:latin typeface="Century Gothic" panose="020B0502020202020204" pitchFamily="34" charset="0"/>
              </a:rPr>
              <a:t>e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81981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saved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14252B-031E-6946-B336-D3F576E1C31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31B581-159F-2B47-AFE8-7522DDB78B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3822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573697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Anteater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" y="1658492"/>
            <a:ext cx="9143999" cy="45173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200" b="1" dirty="0">
                <a:latin typeface="Century Gothic" panose="020B0502020202020204" pitchFamily="34" charset="0"/>
              </a:rPr>
              <a:t>These compound words are made up of two smaller words.</a:t>
            </a:r>
            <a:endParaRPr lang="en-US" sz="2200" dirty="0"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1830452" y="2527239"/>
            <a:ext cx="286384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ant</a:t>
            </a:r>
            <a:endParaRPr lang="en-US" sz="8000" b="1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39214" y="3356841"/>
            <a:ext cx="7060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1</a:t>
            </a:r>
            <a:endParaRPr lang="en-US" sz="2400" dirty="0">
              <a:solidFill>
                <a:srgbClr val="1414B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9607" y="3344696"/>
            <a:ext cx="7060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2</a:t>
            </a:r>
            <a:endParaRPr lang="en-US" sz="2400" dirty="0">
              <a:solidFill>
                <a:srgbClr val="1414B2"/>
              </a:solidFill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0" y="3887058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ant  eater</a:t>
            </a:r>
            <a:endParaRPr lang="en-US" sz="8000" b="1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463279" y="2527240"/>
            <a:ext cx="3757807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eater</a:t>
            </a:r>
            <a:endParaRPr lang="en-US" sz="8000" b="1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4078962" y="2525405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515350" y="-819150"/>
            <a:ext cx="628650" cy="54068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 flipV="1">
            <a:off x="2580362" y="3381893"/>
            <a:ext cx="1448496" cy="12907"/>
          </a:xfrm>
          <a:prstGeom prst="line">
            <a:avLst/>
          </a:prstGeom>
          <a:ln w="38100">
            <a:solidFill>
              <a:srgbClr val="141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 flipV="1">
            <a:off x="4147179" y="3381893"/>
            <a:ext cx="2391407" cy="382"/>
          </a:xfrm>
          <a:prstGeom prst="line">
            <a:avLst/>
          </a:prstGeom>
          <a:ln w="38100">
            <a:solidFill>
              <a:srgbClr val="141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88505A2D-A2AE-9042-AE54-BEA42559B73C}"/>
              </a:ext>
            </a:extLst>
          </p:cNvPr>
          <p:cNvPicPr/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122" y="2234418"/>
            <a:ext cx="1932940" cy="10623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C3A160F-EB03-EC4D-90DC-0CA05E0E1AEC}"/>
              </a:ext>
            </a:extLst>
          </p:cNvPr>
          <p:cNvPicPr/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6601" y="2347051"/>
            <a:ext cx="1775078" cy="106235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500802-9468-194F-A3CA-B2990E3978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16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340" y="-944730"/>
            <a:ext cx="812800" cy="812800"/>
          </a:xfrm>
          <a:prstGeom prst="rect">
            <a:avLst/>
          </a:prstGeom>
        </p:spPr>
      </p:pic>
      <p:pic>
        <p:nvPicPr>
          <p:cNvPr id="2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E66AC4-E6F6-46EB-9335-9EEDB8B2C1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0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879" y="-9064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8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3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1390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3" grpId="0"/>
      <p:bldP spid="4" grpId="0" build="p"/>
      <p:bldP spid="19" grpId="0"/>
      <p:bldP spid="2" grpId="0"/>
      <p:bldP spid="6" grpId="0"/>
      <p:bldP spid="8" grpId="0"/>
      <p:bldP spid="8" grpId="1"/>
      <p:bldP spid="9" grpId="0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21762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for  ever</a:t>
            </a:r>
            <a:endParaRPr lang="en-US" sz="8000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37377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forever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B5E6F4-F464-034B-9990-E83FE2CB97F6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101AC2-28F0-F049-95FD-A36351514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062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fo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l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latin typeface="Century Gothic" panose="020B0502020202020204" pitchFamily="34" charset="0"/>
              </a:rPr>
              <a:t>  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l</a:t>
            </a:r>
            <a:r>
              <a:rPr lang="en-US" sz="8000" dirty="0">
                <a:latin typeface="Century Gothic" panose="020B0502020202020204" pitchFamily="34" charset="0"/>
              </a:rPr>
              <a:t>ow 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27052" y="2741321"/>
            <a:ext cx="9143998" cy="1060434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follow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41A460-98A1-6546-B761-4DF2367F62DD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89050E-0DCD-244E-93A6-40DCA79973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6733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21762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for  giving</a:t>
            </a:r>
            <a:endParaRPr lang="en-US" sz="8000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37377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forgiving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B5E6F4-F464-034B-9990-E83FE2CB97F6}"/>
              </a:ext>
            </a:extLst>
          </p:cNvPr>
          <p:cNvSpPr/>
          <p:nvPr/>
        </p:nvSpPr>
        <p:spPr>
          <a:xfrm>
            <a:off x="8153129" y="-1036882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6DEE89-1129-8843-B300-4165E64BC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0801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263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21762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who  ever</a:t>
            </a:r>
            <a:endParaRPr lang="en-US" sz="8000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37377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whoever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B5E6F4-F464-034B-9990-E83FE2CB97F6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41A7A9-3813-184E-B906-2A39A2470D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0803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21762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with  out</a:t>
            </a:r>
            <a:endParaRPr lang="en-US" sz="8000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37377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without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B5E6F4-F464-034B-9990-E83FE2CB97F6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D81E1E-BF79-D647-8A5C-DBEC9F765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2835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21762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some  one</a:t>
            </a:r>
            <a:endParaRPr lang="en-US" sz="8000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37377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someone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B5E6F4-F464-034B-9990-E83FE2CB97F6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A7B41D-E3EA-D84E-B526-9F0D3E9924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2156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21762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some  where</a:t>
            </a:r>
            <a:endParaRPr lang="en-US" sz="8000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37377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somewhere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B5E6F4-F464-034B-9990-E83FE2CB97F6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28F3CD-A582-C340-A9B0-39CBBE4A9B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907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e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n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j</a:t>
            </a:r>
            <a:r>
              <a:rPr lang="en-US" sz="8000" dirty="0">
                <a:latin typeface="Century Gothic" panose="020B0502020202020204" pitchFamily="34" charset="0"/>
              </a:rPr>
              <a:t>oy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enjoy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331158-78C0-9A43-84B6-BDF4B95F5741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4D5505-25E0-4941-A821-01D849FBF4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2422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pa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r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t</a:t>
            </a:r>
            <a:r>
              <a:rPr lang="en-US" sz="8000" dirty="0"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party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6CED1E-0C0D-7D4A-9846-EC2673F0C528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DEA9BE-D872-104E-8F6D-EF89AB6DAB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3037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fo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r  g</a:t>
            </a:r>
            <a:r>
              <a:rPr lang="en-US" sz="8000" dirty="0">
                <a:latin typeface="Century Gothic" panose="020B0502020202020204" pitchFamily="34" charset="0"/>
              </a:rPr>
              <a:t>iving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forgiving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96A974-42C6-0645-BA90-EBAB45C1BF6E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B3F409F-0F2C-374A-856C-CF8CF4DA62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3022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wo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n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d</a:t>
            </a:r>
            <a:r>
              <a:rPr lang="en-US" sz="8000" dirty="0">
                <a:latin typeface="Century Gothic" panose="020B0502020202020204" pitchFamily="34" charset="0"/>
              </a:rPr>
              <a:t>e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r </a:t>
            </a:r>
            <a:r>
              <a:rPr lang="en-US" sz="8000" dirty="0"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f</a:t>
            </a:r>
            <a:r>
              <a:rPr lang="en-US" sz="8000" dirty="0">
                <a:latin typeface="Century Gothic" panose="020B0502020202020204" pitchFamily="34" charset="0"/>
              </a:rPr>
              <a:t>ul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wonderful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5B4EDB-C195-044A-961E-0159F48FAECA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32F55E-F75A-C54B-BFFB-D462323157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8313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655455" y="3094445"/>
            <a:ext cx="2658100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spc="300" dirty="0" err="1">
                <a:latin typeface="Century Gothic" panose="020B0502020202020204" pitchFamily="34" charset="0"/>
              </a:rPr>
              <a:t>ti</a:t>
            </a:r>
            <a:r>
              <a:rPr lang="en-US" sz="7400" spc="300" dirty="0">
                <a:latin typeface="Century Gothic" panose="020B0502020202020204" pitchFamily="34" charset="0"/>
              </a:rPr>
              <a:t>  </a:t>
            </a:r>
            <a:r>
              <a:rPr lang="en-US" sz="7400" spc="300" dirty="0" err="1">
                <a:latin typeface="Century Gothic" panose="020B0502020202020204" pitchFamily="34" charset="0"/>
              </a:rPr>
              <a:t>er</a:t>
            </a:r>
            <a:r>
              <a:rPr lang="en-US" sz="7400" spc="300" dirty="0">
                <a:latin typeface="Century Gothic" panose="020B0502020202020204" pitchFamily="34" charset="0"/>
              </a:rPr>
              <a:t> </a:t>
            </a:r>
            <a:endParaRPr lang="en-US" sz="7400" spc="3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495640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Tiger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0406" y="1466374"/>
            <a:ext cx="8743188" cy="1451186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When you see one consonant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between two vowels,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divide after the first vowel.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Try this pattern first. </a:t>
            </a:r>
            <a:endParaRPr lang="en-US" sz="2300" dirty="0"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760861" y="4165096"/>
            <a:ext cx="813358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400" dirty="0" err="1">
                <a:latin typeface="Century Gothic" panose="020B0502020202020204" pitchFamily="34" charset="0"/>
              </a:rPr>
              <a:t>ti</a:t>
            </a:r>
            <a:r>
              <a:rPr lang="en-US" sz="7400" dirty="0">
                <a:latin typeface="Century Gothic" panose="020B0502020202020204" pitchFamily="34" charset="0"/>
              </a:rPr>
              <a:t>  </a:t>
            </a:r>
            <a:r>
              <a:rPr lang="en-US" sz="74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g</a:t>
            </a:r>
            <a:r>
              <a:rPr lang="en-US" sz="7400" dirty="0" err="1">
                <a:latin typeface="Century Gothic" panose="020B0502020202020204" pitchFamily="34" charset="0"/>
              </a:rPr>
              <a:t>er</a:t>
            </a:r>
            <a:endParaRPr lang="en-US" sz="74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87353" y="3257149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g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4316451" y="3215758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cli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406" y="4992073"/>
            <a:ext cx="609600" cy="6096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-9144" y="4828414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8458240" y="-895999"/>
            <a:ext cx="685760" cy="5884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MC900183858[1]">
            <a:extLst>
              <a:ext uri="{FF2B5EF4-FFF2-40B4-BE49-F238E27FC236}">
                <a16:creationId xmlns:a16="http://schemas.microsoft.com/office/drawing/2014/main" id="{EC74F70E-F7B6-7544-B877-770B8D59A1F5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398" y="937231"/>
            <a:ext cx="1647189" cy="1669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MC900183858[1]">
            <a:extLst>
              <a:ext uri="{FF2B5EF4-FFF2-40B4-BE49-F238E27FC236}">
                <a16:creationId xmlns:a16="http://schemas.microsoft.com/office/drawing/2014/main" id="{2AFF167B-D9D1-1245-B90E-3EB8718F9451}"/>
              </a:ext>
            </a:extLst>
          </p:cNvPr>
          <p:cNvPicPr/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12" y="942186"/>
            <a:ext cx="1647190" cy="1669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068F5C-48E7-7549-9044-16A1A3918C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2250" y="-9976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7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91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137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13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6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uiExpand="1"/>
      <p:bldP spid="3" grpId="0"/>
      <p:bldP spid="4" grpId="0" uiExpand="1" build="p"/>
      <p:bldP spid="19" grpId="0" uiExpand="1"/>
      <p:bldP spid="19" grpId="1"/>
      <p:bldP spid="9" grpId="0" uiExpand="1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53038</TotalTime>
  <Words>251</Words>
  <Application>Microsoft Macintosh PowerPoint</Application>
  <PresentationFormat>On-screen Show (16:10)</PresentationFormat>
  <Paragraphs>120</Paragraphs>
  <Slides>44</Slides>
  <Notes>0</Notes>
  <HiddenSlides>0</HiddenSlides>
  <MMClips>51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Century Gothic</vt:lpstr>
      <vt:lpstr>Office Theme</vt:lpstr>
      <vt:lpstr>PowerPoint Presentation</vt:lpstr>
      <vt:lpstr>Dividing Words</vt:lpstr>
      <vt:lpstr>Rabbit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Tiger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Camel Words</vt:lpstr>
      <vt:lpstr>PowerPoint Presentation</vt:lpstr>
      <vt:lpstr>PowerPoint Presentation</vt:lpstr>
      <vt:lpstr>PowerPoint Presentation</vt:lpstr>
      <vt:lpstr>PowerPoint Presentation</vt:lpstr>
      <vt:lpstr>Turtle Words</vt:lpstr>
      <vt:lpstr>PowerPoint Presentation</vt:lpstr>
      <vt:lpstr>Foxes Suffixes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Anteater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Carol Hale</cp:lastModifiedBy>
  <cp:revision>461</cp:revision>
  <dcterms:created xsi:type="dcterms:W3CDTF">2017-01-10T01:35:56Z</dcterms:created>
  <dcterms:modified xsi:type="dcterms:W3CDTF">2018-08-13T16:04:03Z</dcterms:modified>
</cp:coreProperties>
</file>