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256" r:id="rId2"/>
    <p:sldId id="370" r:id="rId3"/>
    <p:sldId id="371" r:id="rId4"/>
    <p:sldId id="591" r:id="rId5"/>
    <p:sldId id="651" r:id="rId6"/>
    <p:sldId id="652" r:id="rId7"/>
    <p:sldId id="610" r:id="rId8"/>
    <p:sldId id="650" r:id="rId9"/>
    <p:sldId id="612" r:id="rId10"/>
    <p:sldId id="372" r:id="rId11"/>
    <p:sldId id="535" r:id="rId12"/>
    <p:sldId id="635" r:id="rId13"/>
    <p:sldId id="653" r:id="rId14"/>
    <p:sldId id="636" r:id="rId15"/>
    <p:sldId id="626" r:id="rId16"/>
    <p:sldId id="484" r:id="rId17"/>
    <p:sldId id="627" r:id="rId18"/>
    <p:sldId id="655" r:id="rId19"/>
    <p:sldId id="373" r:id="rId20"/>
    <p:sldId id="595" r:id="rId21"/>
    <p:sldId id="596" r:id="rId22"/>
    <p:sldId id="654" r:id="rId23"/>
    <p:sldId id="374" r:id="rId24"/>
    <p:sldId id="638" r:id="rId25"/>
    <p:sldId id="617" r:id="rId26"/>
    <p:sldId id="656" r:id="rId27"/>
    <p:sldId id="600" r:id="rId28"/>
    <p:sldId id="553" r:id="rId29"/>
    <p:sldId id="639" r:id="rId30"/>
    <p:sldId id="618" r:id="rId31"/>
    <p:sldId id="554" r:id="rId32"/>
    <p:sldId id="602" r:id="rId33"/>
    <p:sldId id="604" r:id="rId34"/>
    <p:sldId id="375" r:id="rId35"/>
    <p:sldId id="642" r:id="rId36"/>
    <p:sldId id="606" r:id="rId37"/>
    <p:sldId id="630" r:id="rId38"/>
    <p:sldId id="605" r:id="rId39"/>
    <p:sldId id="376" r:id="rId40"/>
    <p:sldId id="607" r:id="rId41"/>
    <p:sldId id="657" r:id="rId42"/>
    <p:sldId id="643" r:id="rId43"/>
    <p:sldId id="546" r:id="rId44"/>
    <p:sldId id="529" r:id="rId45"/>
    <p:sldId id="644" r:id="rId46"/>
    <p:sldId id="645" r:id="rId47"/>
    <p:sldId id="661" r:id="rId48"/>
    <p:sldId id="377" r:id="rId49"/>
    <p:sldId id="476" r:id="rId50"/>
    <p:sldId id="662" r:id="rId51"/>
    <p:sldId id="267" r:id="rId52"/>
    <p:sldId id="566" r:id="rId53"/>
    <p:sldId id="658" r:id="rId54"/>
    <p:sldId id="649" r:id="rId55"/>
    <p:sldId id="648" r:id="rId56"/>
    <p:sldId id="381" r:id="rId57"/>
    <p:sldId id="589" r:id="rId58"/>
    <p:sldId id="659" r:id="rId59"/>
    <p:sldId id="660" r:id="rId6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8184" autoAdjust="0"/>
    <p:restoredTop sz="94280" autoAdjust="0"/>
  </p:normalViewPr>
  <p:slideViewPr>
    <p:cSldViewPr snapToGrid="0">
      <p:cViewPr varScale="1">
        <p:scale>
          <a:sx n="108" d="100"/>
          <a:sy n="108" d="100"/>
        </p:scale>
        <p:origin x="342" y="10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</a:t>
            </a:r>
            <a:r>
              <a:rPr lang="en-US"/>
              <a:t>to add </a:t>
            </a:r>
            <a:r>
              <a:rPr lang="en-US" dirty="0"/>
              <a:t>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audio" Target="../media/media53.m4a"/><Relationship Id="rId5" Type="http://schemas.microsoft.com/office/2007/relationships/media" Target="../media/media53.m4a"/><Relationship Id="rId4" Type="http://schemas.openxmlformats.org/officeDocument/2006/relationships/audio" Target="../media/media52.mp3"/><Relationship Id="rId9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audio" Target="../media/media56.m4a"/><Relationship Id="rId5" Type="http://schemas.microsoft.com/office/2007/relationships/media" Target="../media/media56.m4a"/><Relationship Id="rId4" Type="http://schemas.openxmlformats.org/officeDocument/2006/relationships/audio" Target="../media/media52.mp3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990000"/>
                </a:solidFill>
                <a:latin typeface="Century Gothic" panose="020B0502020202020204" pitchFamily="34" charset="0"/>
              </a:rPr>
              <a:t>Part </a:t>
            </a:r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883665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>
                <a:latin typeface="Century Gothic" panose="020B0502020202020204" pitchFamily="34" charset="0"/>
              </a:rPr>
              <a:t>Syllable Charts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7DA34-24E6-4FAD-B994-DBE09E0393DB}"/>
              </a:ext>
            </a:extLst>
          </p:cNvPr>
          <p:cNvSpPr txBox="1"/>
          <p:nvPr/>
        </p:nvSpPr>
        <p:spPr>
          <a:xfrm>
            <a:off x="4166103" y="450038"/>
            <a:ext cx="462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45. Jesus Lives as King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E19AC8-AA12-4DDE-9FBB-5276561C754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42" y="1940323"/>
            <a:ext cx="2763891" cy="3377457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E63300-6D7E-492C-95E8-E1D118D7B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-1127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</a:t>
            </a:r>
            <a:r>
              <a:rPr lang="en-US" sz="2700" b="1">
                <a:latin typeface="Century Gothic" panose="020B0502020202020204" pitchFamily="34" charset="0"/>
              </a:rPr>
              <a:t>no consonant</a:t>
            </a:r>
            <a:r>
              <a:rPr lang="en-US" sz="270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after </a:t>
            </a:r>
            <a:r>
              <a:rPr lang="en-US" sz="2700" b="1" dirty="0">
                <a:latin typeface="Century Gothic" panose="020B0502020202020204" pitchFamily="34" charset="0"/>
              </a:rPr>
              <a:t>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256572" y="1688081"/>
            <a:ext cx="31740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men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2256572" y="2827846"/>
            <a:ext cx="40135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tion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3DA545-102A-47F4-A6E5-9A96E594E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69960" y="-112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038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707932" y="1498308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4572000" y="1498308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turn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4864F-8E5F-4B11-89F3-6F5109F3D171}"/>
              </a:ext>
            </a:extLst>
          </p:cNvPr>
          <p:cNvSpPr/>
          <p:nvPr/>
        </p:nvSpPr>
        <p:spPr>
          <a:xfrm>
            <a:off x="4572000" y="2523708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4E9550-F8BC-4229-BE7D-B24E155CA85D}"/>
              </a:ext>
            </a:extLst>
          </p:cNvPr>
          <p:cNvSpPr/>
          <p:nvPr/>
        </p:nvSpPr>
        <p:spPr>
          <a:xfrm>
            <a:off x="1707932" y="2523708"/>
            <a:ext cx="31651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3027CA-859A-4615-9032-D11BD91CC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4601" y="-113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3622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iterate type="wd">
                                    <p:tmPct val="12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  <p:bldP spid="12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154971" y="1060593"/>
            <a:ext cx="31740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F8151-2008-432B-93C3-1E92C5E71BCF}"/>
              </a:ext>
            </a:extLst>
          </p:cNvPr>
          <p:cNvSpPr/>
          <p:nvPr/>
        </p:nvSpPr>
        <p:spPr>
          <a:xfrm>
            <a:off x="2154971" y="1922367"/>
            <a:ext cx="40135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fore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8C2C77-6157-4B42-A4FC-F280F3911CB1}"/>
              </a:ext>
            </a:extLst>
          </p:cNvPr>
          <p:cNvSpPr/>
          <p:nvPr/>
        </p:nvSpPr>
        <p:spPr>
          <a:xfrm>
            <a:off x="2154971" y="2887769"/>
            <a:ext cx="40135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liever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0BC7E0-BACA-4DC5-908E-101B622EB036}"/>
              </a:ext>
            </a:extLst>
          </p:cNvPr>
          <p:cNvSpPr/>
          <p:nvPr/>
        </p:nvSpPr>
        <p:spPr>
          <a:xfrm>
            <a:off x="2154971" y="3853172"/>
            <a:ext cx="40135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ginning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2C8D50-A565-464C-92F6-AFB938459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0171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188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10" grpId="0"/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395EE-EE43-4116-9964-E0AC0BDEF98A}"/>
              </a:ext>
            </a:extLst>
          </p:cNvPr>
          <p:cNvSpPr/>
          <p:nvPr/>
        </p:nvSpPr>
        <p:spPr>
          <a:xfrm>
            <a:off x="1937580" y="1833589"/>
            <a:ext cx="26344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ho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FAC85C-09B7-4BD5-B339-AD20CEC8FD91}"/>
              </a:ext>
            </a:extLst>
          </p:cNvPr>
          <p:cNvSpPr/>
          <p:nvPr/>
        </p:nvSpPr>
        <p:spPr>
          <a:xfrm>
            <a:off x="4724400" y="1823711"/>
            <a:ext cx="24820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ever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581783-427B-44A7-AE54-F13163544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675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577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6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988352" y="2118079"/>
            <a:ext cx="90351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Microsoft New Tai Lue" panose="020B0502040204020203" pitchFamily="34" charset="0"/>
                <a:ea typeface="Times New Roman" panose="02020603050405020304" pitchFamily="18" charset="0"/>
                <a:cs typeface="Microsoft New Tai Lue" panose="020B0502040204020203" pitchFamily="34" charset="0"/>
              </a:rPr>
              <a:t>I</a:t>
            </a:r>
            <a:endParaRPr lang="en-US" sz="5000" dirty="0">
              <a:effectLst/>
              <a:latin typeface="Microsoft New Tai Lue" panose="020B0502040204020203" pitchFamily="34" charset="0"/>
              <a:ea typeface="Times New Roman" panose="02020603050405020304" pitchFamily="18" charset="0"/>
              <a:cs typeface="Microsoft New Tai Lue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4063047" y="2118079"/>
            <a:ext cx="271077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C848AD-940B-46F1-9B43-9BE027A51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2271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4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375768" y="2191346"/>
            <a:ext cx="11657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sk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6EF3F8-254D-4BA5-A399-5E242AA3E5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968" y="-1129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2009014" y="1626900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4651014" y="1626900"/>
            <a:ext cx="25095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bey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76C564-340F-4751-93C2-0737CB08FF61}"/>
              </a:ext>
            </a:extLst>
          </p:cNvPr>
          <p:cNvSpPr/>
          <p:nvPr/>
        </p:nvSpPr>
        <p:spPr>
          <a:xfrm>
            <a:off x="2009014" y="2795440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5C699-B04C-434D-9A6D-301156599C03}"/>
              </a:ext>
            </a:extLst>
          </p:cNvPr>
          <p:cNvSpPr/>
          <p:nvPr/>
        </p:nvSpPr>
        <p:spPr>
          <a:xfrm>
            <a:off x="4730044" y="2795440"/>
            <a:ext cx="243055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A20466-4F67-445C-8D2D-3F57C6A78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2659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48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7" grpId="0"/>
      <p:bldP spid="11" grpId="0"/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375768" y="2191346"/>
            <a:ext cx="17540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ler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D4388A-946A-463D-BE68-717A2D3C8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0231" y="-11291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794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one consonant</a:t>
            </a:r>
            <a:r>
              <a:rPr lang="en-US" sz="2700" b="1" dirty="0">
                <a:latin typeface="Century Gothic" panose="020B0502020202020204" pitchFamily="34" charset="0"/>
              </a:rPr>
              <a:t>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at </a:t>
            </a:r>
            <a:r>
              <a:rPr lang="en-US" sz="2700" b="1" dirty="0">
                <a:latin typeface="Century Gothic" panose="020B0502020202020204" pitchFamily="34" charset="0"/>
              </a:rPr>
              <a:t>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c</a:t>
            </a:r>
            <a:r>
              <a:rPr 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>
                <a:latin typeface="Century Gothic" panose="020B0502020202020204" pitchFamily="34" charset="0"/>
              </a:rPr>
            </a:br>
            <a:r>
              <a:rPr lang="en-US" sz="8400" b="1">
                <a:solidFill>
                  <a:srgbClr val="7030A0"/>
                </a:solidFill>
                <a:latin typeface="Century Gothic" panose="020B0502020202020204" pitchFamily="34" charset="0"/>
              </a:rPr>
              <a:t>Syllable </a:t>
            </a: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346466"/>
            <a:ext cx="20858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397483"/>
            <a:ext cx="19399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9A773-147D-4580-BF50-2DE0979EFCE8}"/>
              </a:ext>
            </a:extLst>
          </p:cNvPr>
          <p:cNvSpPr/>
          <p:nvPr/>
        </p:nvSpPr>
        <p:spPr>
          <a:xfrm>
            <a:off x="4995344" y="1346466"/>
            <a:ext cx="23013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A501C5-F3B9-4D70-8CD8-E35F8AAEDC19}"/>
              </a:ext>
            </a:extLst>
          </p:cNvPr>
          <p:cNvSpPr/>
          <p:nvPr/>
        </p:nvSpPr>
        <p:spPr>
          <a:xfrm>
            <a:off x="4995344" y="2397483"/>
            <a:ext cx="23013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5F01B6-E957-4321-AA6C-A16F2875159D}"/>
              </a:ext>
            </a:extLst>
          </p:cNvPr>
          <p:cNvSpPr/>
          <p:nvPr/>
        </p:nvSpPr>
        <p:spPr>
          <a:xfrm>
            <a:off x="1847330" y="3476510"/>
            <a:ext cx="20633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D290A-97C3-4990-8F02-C018C778E5F9}"/>
              </a:ext>
            </a:extLst>
          </p:cNvPr>
          <p:cNvSpPr/>
          <p:nvPr/>
        </p:nvSpPr>
        <p:spPr>
          <a:xfrm>
            <a:off x="4441852" y="3476510"/>
            <a:ext cx="28548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a 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z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B7819E-5DA8-4102-B7CC-1A1E9E7C0A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5106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12" grpId="0"/>
      <p:bldP spid="9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7" y="1814530"/>
            <a:ext cx="21050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165A1-C169-4593-87F4-063C89A980DB}"/>
              </a:ext>
            </a:extLst>
          </p:cNvPr>
          <p:cNvSpPr/>
          <p:nvPr/>
        </p:nvSpPr>
        <p:spPr>
          <a:xfrm>
            <a:off x="2056337" y="3038697"/>
            <a:ext cx="2223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 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A92717-890F-4DD3-9DB1-3AB57B609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0400" y="-1132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4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7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7" y="1814530"/>
            <a:ext cx="149752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165A1-C169-4593-87F4-063C89A980DB}"/>
              </a:ext>
            </a:extLst>
          </p:cNvPr>
          <p:cNvSpPr/>
          <p:nvPr/>
        </p:nvSpPr>
        <p:spPr>
          <a:xfrm>
            <a:off x="2056337" y="3038697"/>
            <a:ext cx="22749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EF4E6B-7CBC-45C6-9582-2BD60A9F4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98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08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>
                <a:latin typeface="Century Gothic" panose="020B0502020202020204" pitchFamily="34" charset="0"/>
              </a:rPr>
              <a:t>Many vowel teams </a:t>
            </a:r>
            <a:r>
              <a:rPr lang="en-US" sz="2800" b="1" dirty="0">
                <a:latin typeface="Century Gothic" panose="020B0502020202020204" pitchFamily="34" charset="0"/>
              </a:rPr>
              <a:t>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</a:t>
            </a:r>
            <a:r>
              <a:rPr lang="en-US" sz="2800" b="1">
                <a:latin typeface="Century Gothic" panose="020B0502020202020204" pitchFamily="34" charset="0"/>
              </a:rPr>
              <a:t>one names </a:t>
            </a:r>
            <a:r>
              <a:rPr lang="en-US" sz="2800" b="1" dirty="0">
                <a:latin typeface="Century Gothic" panose="020B0502020202020204" pitchFamily="34" charset="0"/>
              </a:rPr>
              <a:t>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</a:t>
            </a:r>
            <a:r>
              <a:rPr lang="en-US" sz="2800" b="1">
                <a:latin typeface="Century Gothic" panose="020B0502020202020204" pitchFamily="34" charset="0"/>
              </a:rPr>
              <a:t> make</a:t>
            </a:r>
            <a:r>
              <a:rPr lang="en-US" sz="2800" b="1" dirty="0">
                <a:latin typeface="Century Gothic" panose="020B0502020202020204" pitchFamily="34" charset="0"/>
              </a:rPr>
              <a:t>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>
                <a:latin typeface="Century Gothic" panose="020B0502020202020204" pitchFamily="34" charset="0"/>
              </a:rPr>
              <a:t>and</a:t>
            </a:r>
            <a:r>
              <a:rPr lang="en-US" sz="2800" b="1" dirty="0">
                <a:latin typeface="Century Gothic" panose="020B0502020202020204" pitchFamily="34" charset="0"/>
              </a:rPr>
              <a:t>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1465914"/>
            <a:ext cx="21935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9" y="2732449"/>
            <a:ext cx="21935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F4F2EF-6684-4489-8AAB-FD383B83DC3F}"/>
              </a:ext>
            </a:extLst>
          </p:cNvPr>
          <p:cNvSpPr/>
          <p:nvPr/>
        </p:nvSpPr>
        <p:spPr>
          <a:xfrm>
            <a:off x="4967096" y="1465914"/>
            <a:ext cx="21935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EE3619-547A-4F6E-B2EF-0CACDCF90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2916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993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30155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 bow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92D473-6820-41A2-B6A4-105F39F77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853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86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108322" y="1852645"/>
            <a:ext cx="16273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171D7A-4287-4422-A8A2-FE807FDECFD8}"/>
              </a:ext>
            </a:extLst>
          </p:cNvPr>
          <p:cNvSpPr/>
          <p:nvPr/>
        </p:nvSpPr>
        <p:spPr>
          <a:xfrm>
            <a:off x="4969087" y="1874589"/>
            <a:ext cx="206659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 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86D368-BBD8-4292-93F8-8FB24AB1B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6347" y="-1131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4394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1761067" y="2081282"/>
            <a:ext cx="23187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323EC-F1E4-48D5-8290-63B5E9304D20}"/>
              </a:ext>
            </a:extLst>
          </p:cNvPr>
          <p:cNvSpPr/>
          <p:nvPr/>
        </p:nvSpPr>
        <p:spPr>
          <a:xfrm>
            <a:off x="4962151" y="2081282"/>
            <a:ext cx="242078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CFC841-31EC-47C5-BD9C-A9C728973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9011" y="-1135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433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318067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4324AF-1B7B-40D0-A0B5-0426E3B11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2243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067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6933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5AF00C-4022-4BE0-BDA2-02DDBC79C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0212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284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</a:t>
            </a:r>
            <a:r>
              <a:rPr lang="en-US" sz="2700" b="1">
                <a:latin typeface="Century Gothic" panose="020B0502020202020204" pitchFamily="34" charset="0"/>
              </a:rPr>
              <a:t>more consonants</a:t>
            </a:r>
            <a:r>
              <a:rPr lang="en-US" sz="2700" b="1" dirty="0">
                <a:latin typeface="Century Gothic" panose="020B0502020202020204" pitchFamily="34" charset="0"/>
              </a:rPr>
              <a:t>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1892191" y="1268792"/>
            <a:ext cx="21287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1892191" y="2360267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081FA-F04D-449A-9312-1FE5686108E0}"/>
              </a:ext>
            </a:extLst>
          </p:cNvPr>
          <p:cNvSpPr/>
          <p:nvPr/>
        </p:nvSpPr>
        <p:spPr>
          <a:xfrm>
            <a:off x="1892191" y="3462141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est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3ABBA16-164C-43FA-B23B-6AC326F23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5835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86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1668700" y="2017377"/>
            <a:ext cx="167866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44FD39-46FA-4C55-B43B-345B99CB0E75}"/>
              </a:ext>
            </a:extLst>
          </p:cNvPr>
          <p:cNvSpPr/>
          <p:nvPr/>
        </p:nvSpPr>
        <p:spPr>
          <a:xfrm>
            <a:off x="5170099" y="2033706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sk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80A08F-D569-4D26-8CE1-852656BFF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8432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154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3091142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9" y="1683707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rain 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C813B9-1AC9-48F0-8359-C2814827B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4329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9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4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6962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80BBCF-24B6-468E-855B-6270363E80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830" y="-1134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1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</a:t>
            </a:r>
            <a:r>
              <a:rPr lang="en-US" sz="2800" b="1">
                <a:latin typeface="Century Gothic" panose="020B0502020202020204" pitchFamily="34" charset="0"/>
              </a:rPr>
              <a:t>vowel teams make </a:t>
            </a:r>
            <a:r>
              <a:rPr lang="en-US" sz="2800" b="1" dirty="0">
                <a:latin typeface="Century Gothic" panose="020B0502020202020204" pitchFamily="34" charset="0"/>
              </a:rPr>
              <a:t>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361138" y="1828920"/>
            <a:ext cx="22108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43819-17AE-4B65-B681-7B70A9133C6C}"/>
              </a:ext>
            </a:extLst>
          </p:cNvPr>
          <p:cNvSpPr/>
          <p:nvPr/>
        </p:nvSpPr>
        <p:spPr>
          <a:xfrm>
            <a:off x="2361138" y="3012092"/>
            <a:ext cx="219002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A649E0-E9CC-4B17-85A8-DF0144762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1138" y="-1129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419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506303" y="1684410"/>
            <a:ext cx="14991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FF7574-0430-450A-AEB7-393132F47236}"/>
              </a:ext>
            </a:extLst>
          </p:cNvPr>
          <p:cNvSpPr/>
          <p:nvPr/>
        </p:nvSpPr>
        <p:spPr>
          <a:xfrm>
            <a:off x="2506303" y="2889030"/>
            <a:ext cx="15456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3AB01C-1E21-4CED-8D72-F5921FA15B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7295" y="-1117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408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418A14-AE69-4832-8ECA-72E1CD6A299E}"/>
              </a:ext>
            </a:extLst>
          </p:cNvPr>
          <p:cNvSpPr/>
          <p:nvPr/>
        </p:nvSpPr>
        <p:spPr>
          <a:xfrm>
            <a:off x="2286384" y="1888064"/>
            <a:ext cx="275107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 err="1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813833-0C4A-4560-BB34-D3146A24C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384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8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326109" y="1760717"/>
            <a:ext cx="19111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3AD27-F1A9-4D98-8F44-25FF200C8495}"/>
              </a:ext>
            </a:extLst>
          </p:cNvPr>
          <p:cNvSpPr/>
          <p:nvPr/>
        </p:nvSpPr>
        <p:spPr>
          <a:xfrm>
            <a:off x="2326109" y="3028568"/>
            <a:ext cx="14558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8940F-85B6-40F5-A265-14A3A829A9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1674" y="-1117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277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R-controlled syllables have </a:t>
            </a:r>
            <a:r>
              <a:rPr lang="en-US" sz="2700" b="1" dirty="0">
                <a:latin typeface="Century Gothic" panose="020B0502020202020204" pitchFamily="34" charset="0"/>
              </a:rPr>
              <a:t>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</a:t>
            </a:r>
            <a:r>
              <a:rPr lang="en-US" sz="2700" b="1">
                <a:latin typeface="Century Gothic" panose="020B0502020202020204" pitchFamily="34" charset="0"/>
              </a:rPr>
              <a:t>by an </a:t>
            </a:r>
            <a:r>
              <a:rPr lang="en-US" sz="2700" b="1" dirty="0">
                <a:latin typeface="Century Gothic" panose="020B0502020202020204" pitchFamily="34" charset="0"/>
              </a:rPr>
              <a:t>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</a:t>
            </a:r>
            <a:r>
              <a:rPr lang="en-US" sz="2700" b="1">
                <a:latin typeface="Century Gothic" panose="020B0502020202020204" pitchFamily="34" charset="0"/>
              </a:rPr>
              <a:t>” changes</a:t>
            </a:r>
            <a:r>
              <a:rPr lang="en-US" sz="2700" b="1" dirty="0">
                <a:latin typeface="Century Gothic" panose="020B0502020202020204" pitchFamily="34" charset="0"/>
              </a:rPr>
              <a:t>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8515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4766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754102" y="1624908"/>
            <a:ext cx="1234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108092" y="2720331"/>
            <a:ext cx="188064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897BE0-1CE0-4BE6-A505-BE0A630C1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3946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00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794934" y="1725442"/>
            <a:ext cx="26867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son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4943967" y="1725442"/>
            <a:ext cx="22166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1BD81-1137-49E0-9C73-0C45DA002F4A}"/>
              </a:ext>
            </a:extLst>
          </p:cNvPr>
          <p:cNvSpPr/>
          <p:nvPr/>
        </p:nvSpPr>
        <p:spPr>
          <a:xfrm>
            <a:off x="1794934" y="3127784"/>
            <a:ext cx="28713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ru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EFA55A-821E-4E8D-9E54-E230F480947C}"/>
              </a:ext>
            </a:extLst>
          </p:cNvPr>
          <p:cNvSpPr/>
          <p:nvPr/>
        </p:nvSpPr>
        <p:spPr>
          <a:xfrm>
            <a:off x="4481687" y="3127784"/>
            <a:ext cx="268675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D25B1A-5083-4062-81F2-EDBD0EFE1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4934" y="-1124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5752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wd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6" grpId="0"/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107014" y="1678396"/>
            <a:ext cx="3565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believ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31BD81-1137-49E0-9C73-0C45DA002F4A}"/>
              </a:ext>
            </a:extLst>
          </p:cNvPr>
          <p:cNvSpPr/>
          <p:nvPr/>
        </p:nvSpPr>
        <p:spPr>
          <a:xfrm>
            <a:off x="2107014" y="3174831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follow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6AE545-53B5-45FA-A76A-4C1CA7EA2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1990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646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75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re t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71325A-148C-4538-8ED6-A7575C68A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8083" y="-1128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683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13360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C412B8-D34F-4533-8198-A45EBE741033}"/>
              </a:ext>
            </a:extLst>
          </p:cNvPr>
          <p:cNvSpPr/>
          <p:nvPr/>
        </p:nvSpPr>
        <p:spPr>
          <a:xfrm>
            <a:off x="5080001" y="1766837"/>
            <a:ext cx="174413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410FDC-FED5-4C6D-9CF7-BD26D39DF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8706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5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829628" y="1884401"/>
            <a:ext cx="24449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87D405-CDAB-41D9-AAE5-490C577FA0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5579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60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2316681" y="1778126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Sp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it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8B9321-54BA-4DC1-85AC-9FD8C29D9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3705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939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295804" y="2122630"/>
            <a:ext cx="35653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com f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B94C46-988C-4A13-A4CB-CA056C027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63456" y="-1127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861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2417043" y="2027256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ship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635890-2343-451B-8C9F-AE6523C71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443" y="-11337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261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</a:t>
            </a:r>
            <a:r>
              <a:rPr lang="en-US" sz="2700" b="1">
                <a:latin typeface="Century Gothic" panose="020B0502020202020204" pitchFamily="34" charset="0"/>
              </a:rPr>
              <a:t>see consonant l-e at </a:t>
            </a:r>
            <a:r>
              <a:rPr lang="en-US" sz="2700" b="1" dirty="0">
                <a:latin typeface="Century Gothic" panose="020B0502020202020204" pitchFamily="34" charset="0"/>
              </a:rPr>
              <a:t>the end </a:t>
            </a:r>
            <a:r>
              <a:rPr lang="en-US" sz="2700" b="1">
                <a:latin typeface="Century Gothic" panose="020B0502020202020204" pitchFamily="34" charset="0"/>
              </a:rPr>
              <a:t>of a </a:t>
            </a:r>
            <a:r>
              <a:rPr lang="en-US" sz="2700" b="1" dirty="0">
                <a:latin typeface="Century Gothic" panose="020B0502020202020204" pitchFamily="34" charset="0"/>
              </a:rPr>
              <a:t>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count back </a:t>
            </a:r>
            <a:r>
              <a:rPr lang="en-US" sz="2700" b="1" dirty="0">
                <a:latin typeface="Century Gothic" panose="020B0502020202020204" pitchFamily="34" charset="0"/>
              </a:rPr>
              <a:t>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</a:t>
            </a:r>
            <a:r>
              <a:rPr lang="en-US" sz="2700" b="1">
                <a:latin typeface="Century Gothic" panose="020B0502020202020204" pitchFamily="34" charset="0"/>
              </a:rPr>
              <a:t>” makes </a:t>
            </a:r>
            <a:r>
              <a:rPr lang="en-US" sz="2700" b="1" dirty="0">
                <a:latin typeface="Century Gothic" panose="020B0502020202020204" pitchFamily="34" charset="0"/>
              </a:rPr>
              <a:t>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3158F-4D66-4F04-AFD4-5A18F5190278}"/>
              </a:ext>
            </a:extLst>
          </p:cNvPr>
          <p:cNvSpPr/>
          <p:nvPr/>
        </p:nvSpPr>
        <p:spPr>
          <a:xfrm>
            <a:off x="2228542" y="1891810"/>
            <a:ext cx="184698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Bi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7F4752-B87C-4C2D-BA6A-70D3CF88E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0101" y="-114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19455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ft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22501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750896" y="1624908"/>
            <a:ext cx="123783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136946" y="2720331"/>
            <a:ext cx="18517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41B09CA-ABFC-4F2C-8A9A-D7B842610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483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59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FE253B-901C-45EB-AF52-DADC6E3B44EA}"/>
              </a:ext>
            </a:extLst>
          </p:cNvPr>
          <p:cNvSpPr/>
          <p:nvPr/>
        </p:nvSpPr>
        <p:spPr>
          <a:xfrm>
            <a:off x="2116012" y="1843891"/>
            <a:ext cx="26244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peo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CE4B04-85B0-4E09-BC11-6BE208D72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5737" y="-1140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>
                <a:latin typeface="Century Gothic" panose="020B0502020202020204" pitchFamily="34" charset="0"/>
              </a:rPr>
              <a:t>” and </a:t>
            </a:r>
            <a:r>
              <a:rPr lang="en-US" sz="2700" b="1" dirty="0">
                <a:latin typeface="Century Gothic" panose="020B0502020202020204" pitchFamily="34" charset="0"/>
              </a:rPr>
              <a:t>“-ng” </a:t>
            </a:r>
          </a:p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change </a:t>
            </a:r>
            <a:r>
              <a:rPr lang="en-US" sz="2700" b="1" dirty="0">
                <a:latin typeface="Century Gothic" panose="020B0502020202020204" pitchFamily="34" charset="0"/>
              </a:rPr>
              <a:t>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Century Gothic" panose="020B0502020202020204" pitchFamily="34" charset="0"/>
              </a:rPr>
              <a:t>b</a:t>
            </a:r>
            <a:r>
              <a:rPr lang="en-US" sz="6600" b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255727" y="2798516"/>
            <a:ext cx="4088628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begin 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15765E4-19EC-4C4D-9639-9B8B08F7DEAB}"/>
              </a:ext>
            </a:extLst>
          </p:cNvPr>
          <p:cNvSpPr txBox="1">
            <a:spLocks/>
          </p:cNvSpPr>
          <p:nvPr/>
        </p:nvSpPr>
        <p:spPr>
          <a:xfrm>
            <a:off x="2255727" y="1960629"/>
            <a:ext cx="4233826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be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2D58045-9B5B-4A6A-823F-166E6F222EC4}"/>
              </a:ext>
            </a:extLst>
          </p:cNvPr>
          <p:cNvSpPr txBox="1">
            <a:spLocks/>
          </p:cNvSpPr>
          <p:nvPr/>
        </p:nvSpPr>
        <p:spPr>
          <a:xfrm>
            <a:off x="2263515" y="1076296"/>
            <a:ext cx="4226038" cy="816299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B8E5F6D-2E3C-4D7A-88BA-6B541AC93897}"/>
              </a:ext>
            </a:extLst>
          </p:cNvPr>
          <p:cNvSpPr txBox="1">
            <a:spLocks/>
          </p:cNvSpPr>
          <p:nvPr/>
        </p:nvSpPr>
        <p:spPr>
          <a:xfrm>
            <a:off x="2255727" y="3695387"/>
            <a:ext cx="4233826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com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EFAFD5-6CCE-4B05-9034-2FD905189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2758" y="-1128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28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iterate type="wd">
                                    <p:tmPct val="9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75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11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187994" y="1960629"/>
            <a:ext cx="4088628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els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EB384B-F7BD-4A1A-AA2B-E3F9B6F2A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7994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070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endings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-</a:t>
            </a:r>
            <a:r>
              <a:rPr lang="en-US" sz="2700" b="1" dirty="0" err="1">
                <a:latin typeface="Century Gothic" panose="020B0502020202020204" pitchFamily="34" charset="0"/>
              </a:rPr>
              <a:t>tion</a:t>
            </a:r>
            <a:r>
              <a:rPr lang="en-US" sz="2700" b="1" dirty="0">
                <a:latin typeface="Century Gothic" panose="020B0502020202020204" pitchFamily="34" charset="0"/>
              </a:rPr>
              <a:t>, -</a:t>
            </a:r>
            <a:r>
              <a:rPr lang="en-US" sz="2700" b="1" dirty="0" err="1">
                <a:latin typeface="Century Gothic" panose="020B0502020202020204" pitchFamily="34" charset="0"/>
              </a:rPr>
              <a:t>sion</a:t>
            </a:r>
            <a:r>
              <a:rPr lang="en-US" sz="2700" b="1" dirty="0">
                <a:latin typeface="Century Gothic" panose="020B0502020202020204" pitchFamily="34" charset="0"/>
              </a:rPr>
              <a:t>, -</a:t>
            </a:r>
            <a:r>
              <a:rPr lang="en-US" sz="2700" b="1" dirty="0" err="1">
                <a:latin typeface="Century Gothic" panose="020B0502020202020204" pitchFamily="34" charset="0"/>
              </a:rPr>
              <a:t>cian</a:t>
            </a:r>
            <a:r>
              <a:rPr lang="en-US" sz="2700" b="1" dirty="0">
                <a:latin typeface="Century Gothic" panose="020B0502020202020204" pitchFamily="34" charset="0"/>
              </a:rPr>
              <a:t>, -tian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138989" y="3379603"/>
            <a:ext cx="2748730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ac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tion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4572000" y="3359845"/>
            <a:ext cx="380953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mis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sion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B7D4AC-E8B9-4102-B233-33E2AFCBE3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3754" y="-1128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7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wd">
                                    <p:tmPct val="10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527686" y="1998609"/>
            <a:ext cx="4088628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na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CB8814-51A7-4E57-BB99-1C0821E17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6665" y="-1129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07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>
                <a:latin typeface="Century Gothic" panose="020B0502020202020204" pitchFamily="34" charset="0"/>
              </a:rPr>
              <a:t>–</a:t>
            </a:r>
            <a:r>
              <a:rPr lang="en-US" sz="4600" b="1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  <a:endParaRPr lang="en-US" sz="4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>
                <a:latin typeface="Century Gothic" panose="020B0502020202020204" pitchFamily="34" charset="0"/>
              </a:rPr>
              <a:t>The schwa syllable has an “a” that </a:t>
            </a:r>
            <a:r>
              <a:rPr lang="en-US" sz="3000" b="1" dirty="0">
                <a:latin typeface="Century Gothic" panose="020B0502020202020204" pitchFamily="34" charset="0"/>
              </a:rPr>
              <a:t>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</a:t>
            </a:r>
            <a:r>
              <a:rPr lang="en-US" sz="3000" b="1">
                <a:latin typeface="Century Gothic" panose="020B0502020202020204" pitchFamily="34" charset="0"/>
              </a:rPr>
              <a:t>in banana.</a:t>
            </a:r>
            <a:r>
              <a:rPr lang="en-US" sz="3000">
                <a:latin typeface="Century Gothic" panose="020B0502020202020204" pitchFamily="34" charset="0"/>
              </a:rPr>
              <a:t> 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>
                <a:latin typeface="Century Gothic" panose="020B0502020202020204" pitchFamily="34" charset="0"/>
              </a:rPr>
              <a:t>The banana </a:t>
            </a:r>
            <a:r>
              <a:rPr lang="en-US" sz="3000" b="1" dirty="0">
                <a:latin typeface="Century Gothic" panose="020B0502020202020204" pitchFamily="34" charset="0"/>
              </a:rPr>
              <a:t>is </a:t>
            </a:r>
            <a:r>
              <a:rPr lang="en-US" sz="3000" b="1">
                <a:latin typeface="Century Gothic" panose="020B0502020202020204" pitchFamily="34" charset="0"/>
              </a:rPr>
              <a:t>even shaped like a </a:t>
            </a:r>
            <a:r>
              <a:rPr lang="en-US" sz="3000" b="1" dirty="0">
                <a:latin typeface="Century Gothic" panose="020B0502020202020204" pitchFamily="34" charset="0"/>
              </a:rPr>
              <a:t>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>
                <a:latin typeface="Century Gothic" panose="020B0502020202020204" pitchFamily="34" charset="0"/>
              </a:rPr>
              <a:t>b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7200">
                <a:latin typeface="Century Gothic" panose="020B0502020202020204" pitchFamily="34" charset="0"/>
              </a:rPr>
              <a:t>nan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  <a:endParaRPr lang="en-US" sz="7200" b="1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2217151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56571" y="1544220"/>
            <a:ext cx="34104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bove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80642-BCCC-492E-BD75-F14B8732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3781515"/>
            <a:ext cx="829589" cy="4604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6B13-B7A9-48B3-B1C6-0A239A2A1811}"/>
              </a:ext>
            </a:extLst>
          </p:cNvPr>
          <p:cNvSpPr/>
          <p:nvPr/>
        </p:nvSpPr>
        <p:spPr>
          <a:xfrm>
            <a:off x="2256571" y="3086457"/>
            <a:ext cx="34104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mazed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6A0864-373A-4FD7-986E-AA198BD33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5350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66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453820" y="2261313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56571" y="1544220"/>
            <a:ext cx="34104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80642-BCCC-492E-BD75-F14B8732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643256" y="3752458"/>
            <a:ext cx="829589" cy="4604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6B13-B7A9-48B3-B1C6-0A239A2A1811}"/>
              </a:ext>
            </a:extLst>
          </p:cNvPr>
          <p:cNvSpPr/>
          <p:nvPr/>
        </p:nvSpPr>
        <p:spPr>
          <a:xfrm>
            <a:off x="2256571" y="3086457"/>
            <a:ext cx="34104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per s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1F23-1A59-487E-8DBE-9DC8FF6A271C}"/>
              </a:ext>
            </a:extLst>
          </p:cNvPr>
          <p:cNvSpPr/>
          <p:nvPr/>
        </p:nvSpPr>
        <p:spPr>
          <a:xfrm>
            <a:off x="4795384" y="1544220"/>
            <a:ext cx="34104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 err="1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38E673-CCE6-4E2B-AA23-B265EED7B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694247" y="2232905"/>
            <a:ext cx="829589" cy="4604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FF03CB-F36F-4BCD-821F-CE10A6163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1795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6877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iterate type="wd">
                                    <p:tmPct val="9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6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5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523305" y="3034630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45282" y="2350862"/>
            <a:ext cx="38507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B17C99-9161-473F-A950-159FE9FD8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703897" y="1852154"/>
            <a:ext cx="829589" cy="460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E4C1F9-731F-4DF4-8181-DB2F6DC4F86D}"/>
              </a:ext>
            </a:extLst>
          </p:cNvPr>
          <p:cNvSpPr/>
          <p:nvPr/>
        </p:nvSpPr>
        <p:spPr>
          <a:xfrm>
            <a:off x="2245282" y="1103077"/>
            <a:ext cx="34104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wis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 err="1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73D661-C602-45D1-B820-F31C20FEA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523305" y="4433917"/>
            <a:ext cx="829589" cy="4604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0E9695-12B3-4598-8966-4684DAA377BD}"/>
              </a:ext>
            </a:extLst>
          </p:cNvPr>
          <p:cNvSpPr/>
          <p:nvPr/>
        </p:nvSpPr>
        <p:spPr>
          <a:xfrm>
            <a:off x="2245282" y="3750149"/>
            <a:ext cx="38507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 fort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BFDA1B-FEE9-441C-909A-B26F35553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5578" y="-11241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84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3558" y="1390734"/>
            <a:ext cx="14638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419251"/>
            <a:ext cx="120257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382205" y="1390734"/>
            <a:ext cx="16065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308467" y="2419251"/>
            <a:ext cx="168026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ls</a:t>
            </a:r>
            <a:endParaRPr lang="en-US" sz="5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21D87B-9DF1-499B-A57E-44710541C3DA}"/>
              </a:ext>
            </a:extLst>
          </p:cNvPr>
          <p:cNvSpPr/>
          <p:nvPr/>
        </p:nvSpPr>
        <p:spPr>
          <a:xfrm>
            <a:off x="5662731" y="3447768"/>
            <a:ext cx="13260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433F34-B8CF-45D7-97F0-9BC7E28B4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8429" y="-1129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861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419879"/>
            <a:ext cx="9380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ft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88758"/>
            <a:ext cx="138371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944939" y="1419879"/>
            <a:ext cx="80823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101760" y="2488758"/>
            <a:ext cx="16514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n-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92D9-DDE0-453F-917D-5B140155632C}"/>
              </a:ext>
            </a:extLst>
          </p:cNvPr>
          <p:cNvSpPr/>
          <p:nvPr/>
        </p:nvSpPr>
        <p:spPr>
          <a:xfrm>
            <a:off x="1740010" y="3557637"/>
            <a:ext cx="110479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ts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2ADD0-4951-4A3C-BD05-2A8172C1806E}"/>
              </a:ext>
            </a:extLst>
          </p:cNvPr>
          <p:cNvSpPr/>
          <p:nvPr/>
        </p:nvSpPr>
        <p:spPr>
          <a:xfrm>
            <a:off x="5063540" y="3557637"/>
            <a:ext cx="16930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38E026-6F68-4CC4-9832-246141F85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6558" y="-113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1897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63217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976919" y="1624908"/>
            <a:ext cx="10118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225111" y="2720331"/>
            <a:ext cx="17636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cr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5E9349-F44A-434C-9BB2-EF628DD95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5037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943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952289"/>
            <a:ext cx="10326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657921" y="1952289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253062-19CB-4FB7-AA07-530F9BF5C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5185" y="-1136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42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76509</TotalTime>
  <Words>530</Words>
  <Application>Microsoft Office PowerPoint</Application>
  <PresentationFormat>On-screen Show (16:10)</PresentationFormat>
  <Paragraphs>272</Paragraphs>
  <Slides>59</Slides>
  <Notes>0</Notes>
  <HiddenSlides>0</HiddenSlides>
  <MMClips>63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6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PowerPoint Presentation</vt:lpstr>
      <vt:lpstr>Other Sounds – -nk/-ng</vt:lpstr>
      <vt:lpstr>PowerPoint Presentation</vt:lpstr>
      <vt:lpstr>PowerPoint Presentation</vt:lpstr>
      <vt:lpstr>Other Sounds – endings</vt:lpstr>
      <vt:lpstr>PowerPoint Presentation</vt:lpstr>
      <vt:lpstr>Other Sounds – schwa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1028</cp:revision>
  <cp:lastPrinted>2018-03-05T15:55:52Z</cp:lastPrinted>
  <dcterms:created xsi:type="dcterms:W3CDTF">2017-01-10T01:35:56Z</dcterms:created>
  <dcterms:modified xsi:type="dcterms:W3CDTF">2019-08-18T15:11:07Z</dcterms:modified>
</cp:coreProperties>
</file>