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27" r:id="rId5"/>
    <p:sldId id="328" r:id="rId6"/>
    <p:sldId id="329" r:id="rId7"/>
    <p:sldId id="330" r:id="rId8"/>
    <p:sldId id="331" r:id="rId9"/>
    <p:sldId id="300" r:id="rId10"/>
    <p:sldId id="308" r:id="rId11"/>
    <p:sldId id="333" r:id="rId12"/>
    <p:sldId id="319" r:id="rId13"/>
    <p:sldId id="324" r:id="rId14"/>
    <p:sldId id="320" r:id="rId15"/>
    <p:sldId id="325" r:id="rId16"/>
    <p:sldId id="321" r:id="rId17"/>
    <p:sldId id="322" r:id="rId18"/>
    <p:sldId id="326" r:id="rId19"/>
    <p:sldId id="332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1506D4"/>
    <a:srgbClr val="FE9202"/>
    <a:srgbClr val="FF0066"/>
    <a:srgbClr val="2F5597"/>
    <a:srgbClr val="990000"/>
    <a:srgbClr val="1313B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80" autoAdjust="0"/>
    <p:restoredTop sz="94280" autoAdjust="0"/>
  </p:normalViewPr>
  <p:slideViewPr>
    <p:cSldViewPr snapToGrid="0">
      <p:cViewPr varScale="1">
        <p:scale>
          <a:sx n="97" d="100"/>
          <a:sy n="97" d="100"/>
        </p:scale>
        <p:origin x="20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16607" y="2397353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915" y="524566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8658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../../01_SyllableBible/IVANSdrawings/ImagesForReadWithMeBible/FINAL_sent_to_FreeBibleImages_300dpi/49_53_I_Am_Alive/51_GoingToChurch.jpeg">
            <a:extLst>
              <a:ext uri="{FF2B5EF4-FFF2-40B4-BE49-F238E27FC236}">
                <a16:creationId xmlns:a16="http://schemas.microsoft.com/office/drawing/2014/main" id="{DD42C3A6-95F6-4AC6-8FD6-5E7D5C91FB0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/>
          <a:stretch/>
        </p:blipFill>
        <p:spPr bwMode="auto">
          <a:xfrm>
            <a:off x="1226052" y="2046841"/>
            <a:ext cx="2417922" cy="3268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A121AB-3383-4D74-98E5-43CF7D7C9ACC}"/>
              </a:ext>
            </a:extLst>
          </p:cNvPr>
          <p:cNvSpPr txBox="1"/>
          <p:nvPr/>
        </p:nvSpPr>
        <p:spPr>
          <a:xfrm>
            <a:off x="4279153" y="400083"/>
            <a:ext cx="4636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52. </a:t>
            </a:r>
            <a:r>
              <a:rPr lang="en-US" sz="4200" b="1">
                <a:solidFill>
                  <a:prstClr val="black"/>
                </a:solidFill>
                <a:latin typeface="Century Gothic" panose="020B0502020202020204" pitchFamily="34" charset="0"/>
              </a:rPr>
              <a:t>I Am </a:t>
            </a:r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Alive: Church </a:t>
            </a:r>
            <a:endParaRPr lang="en-US" sz="4200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494956-6020-814F-9EC3-104850F34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9277" y="-1614924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AA9864-2261-BC4E-A485-3EEFB4232F51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7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" y="726411"/>
            <a:ext cx="8743235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Jesus said, “For where two or three are gathered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together in my name, there I am in the middle of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them.”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02AC44-5B73-124A-8802-6CCAE6B2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1974" y="-138996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A657-5B5D-2342-B803-7BAC5E5FDD0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956035"/>
            <a:ext cx="8412953" cy="148998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Then those who gladly received his word were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baptized.  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107903-C76B-8A4F-982F-4918CECB3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7444" y="-199275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CE5DFC-EDBF-6743-9D9E-5EBBB5E94414}"/>
              </a:ext>
            </a:extLst>
          </p:cNvPr>
          <p:cNvSpPr/>
          <p:nvPr/>
        </p:nvSpPr>
        <p:spPr>
          <a:xfrm>
            <a:off x="7611318" y="-1139663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9B7E605-1F5A-C64B-8B85-5C728FFB97F2}"/>
              </a:ext>
            </a:extLst>
          </p:cNvPr>
          <p:cNvSpPr txBox="1">
            <a:spLocks/>
          </p:cNvSpPr>
          <p:nvPr/>
        </p:nvSpPr>
        <p:spPr>
          <a:xfrm>
            <a:off x="572021" y="2601839"/>
            <a:ext cx="7536559" cy="1824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dirty="0">
                <a:latin typeface="Century Gothic" panose="020B0502020202020204" pitchFamily="34" charset="0"/>
              </a:rPr>
              <a:t>There were added that day about three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dirty="0">
                <a:latin typeface="Century Gothic" panose="020B0502020202020204" pitchFamily="34" charset="0"/>
              </a:rPr>
              <a:t>thousand souls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2888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continued </a:t>
            </a:r>
            <a:r>
              <a:rPr lang="en-US" sz="2800" u="sng" dirty="0">
                <a:latin typeface="Century Gothic" panose="020B0502020202020204" pitchFamily="34" charset="0"/>
              </a:rPr>
              <a:t>steadfastly</a:t>
            </a:r>
            <a:r>
              <a:rPr lang="en-US" sz="2800" dirty="0">
                <a:latin typeface="Century Gothic" panose="020B0502020202020204" pitchFamily="34" charset="0"/>
              </a:rPr>
              <a:t> in the apostles’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teaching and fellowship, in the </a:t>
            </a:r>
            <a:r>
              <a:rPr lang="en-US" sz="2800" u="sng" dirty="0">
                <a:latin typeface="Century Gothic" panose="020B0502020202020204" pitchFamily="34" charset="0"/>
              </a:rPr>
              <a:t>breaking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of bread</a:t>
            </a:r>
            <a:r>
              <a:rPr lang="en-US" sz="2800" dirty="0">
                <a:latin typeface="Century Gothic" panose="020B0502020202020204" pitchFamily="34" charset="0"/>
              </a:rPr>
              <a:t>, and prayer.</a:t>
            </a:r>
            <a:r>
              <a:rPr lang="en-US" dirty="0"/>
              <a:t> 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D0641-77A4-994A-AF71-0FD888419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9137" y="-1477430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7FF06A-71E5-174A-B6FF-E1C90BCB78BE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6"/>
            <a:ext cx="8304756" cy="23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Fear came on every soul, and many wonders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and signs were done through the apostles. 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3BBFAE-A843-5F44-BF1D-D4AAAA4FA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751" y="-1363512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45366A-E12F-1744-9BB0-2F4A31796F8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9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890435"/>
            <a:ext cx="7999958" cy="28947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All who believed were together and had all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things in common</a:t>
            </a:r>
            <a:r>
              <a:rPr lang="en-US" dirty="0"/>
              <a:t>.</a:t>
            </a:r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65385D-B876-0644-B601-87DF4C9E9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5975" y="-147197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D003B-2473-C746-B387-0ACB907A0900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They sold their </a:t>
            </a:r>
            <a:r>
              <a:rPr lang="en-US" sz="2800" u="sng" dirty="0">
                <a:latin typeface="Century Gothic" panose="020B0502020202020204" pitchFamily="34" charset="0"/>
              </a:rPr>
              <a:t>possessions</a:t>
            </a:r>
            <a:r>
              <a:rPr lang="en-US" sz="2800" dirty="0">
                <a:latin typeface="Century Gothic" panose="020B0502020202020204" pitchFamily="34" charset="0"/>
              </a:rPr>
              <a:t> and goods,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distributed</a:t>
            </a:r>
            <a:r>
              <a:rPr lang="en-US" sz="2800" dirty="0">
                <a:latin typeface="Century Gothic" panose="020B0502020202020204" pitchFamily="34" charset="0"/>
              </a:rPr>
              <a:t> them to all, according as anyone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had need. 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FBD5FF-90A5-5446-90C9-B0E93ACD61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5835" y="-142020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4A9E93-F5A4-C041-8A49-D37A77736E1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6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6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uiExpand="1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85" y="1073164"/>
            <a:ext cx="7906960" cy="24384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Day by day, continuing </a:t>
            </a:r>
            <a:r>
              <a:rPr lang="en-US" sz="2800" u="sng" dirty="0">
                <a:latin typeface="Century Gothic" panose="020B0502020202020204" pitchFamily="34" charset="0"/>
              </a:rPr>
              <a:t>steadfastly</a:t>
            </a:r>
            <a:r>
              <a:rPr lang="en-US" sz="2800" dirty="0">
                <a:latin typeface="Century Gothic" panose="020B0502020202020204" pitchFamily="34" charset="0"/>
              </a:rPr>
              <a:t> with one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accord in the temple, and </a:t>
            </a:r>
            <a:r>
              <a:rPr lang="en-US" sz="2800" u="sng" dirty="0">
                <a:latin typeface="Century Gothic" panose="020B0502020202020204" pitchFamily="34" charset="0"/>
              </a:rPr>
              <a:t>breaking bread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latin typeface="Century Gothic" panose="020B0502020202020204" pitchFamily="34" charset="0"/>
              </a:rPr>
              <a:t>at home, …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72E08-747E-F84B-8A31-7E089EF52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4227" y="-126631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18764D-5B3C-6949-8946-AB5C7629E0B1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2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1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8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…they took their food with gladness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u="sng" dirty="0">
                <a:latin typeface="Century Gothic" panose="020B0502020202020204" pitchFamily="34" charset="0"/>
              </a:rPr>
              <a:t>singleness of heart</a:t>
            </a:r>
            <a:r>
              <a:rPr lang="en-US" sz="2800" dirty="0">
                <a:latin typeface="Century Gothic" panose="020B0502020202020204" pitchFamily="34" charset="0"/>
              </a:rPr>
              <a:t>, praising God, and having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favor with all people.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AE167-16E1-D644-B454-D57F5932C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7396" y="-1423551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D591D8-EF8D-2447-B796-67A0963EA53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6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Lord added to the assembly day by day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those who were being saved.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3ABA7C-CA2F-3D43-937C-BC49776CE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2786" y="-1423551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F8879B-6783-1348-AAA2-7F940586A785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289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7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03563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Jesus said, “I will build my church, and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gates of hell will not </a:t>
            </a:r>
            <a:r>
              <a:rPr lang="en-US" sz="2800" u="sng" dirty="0">
                <a:latin typeface="Century Gothic" panose="020B0502020202020204" pitchFamily="34" charset="0"/>
              </a:rPr>
              <a:t>prevail</a:t>
            </a:r>
            <a:r>
              <a:rPr lang="en-US" sz="2800" dirty="0">
                <a:latin typeface="Century Gothic" panose="020B0502020202020204" pitchFamily="34" charset="0"/>
              </a:rPr>
              <a:t> against it.”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46A990-5FA0-7046-88D2-3A27C5D9C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3726" y="-1423551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B9649E-A661-DA45-82D3-D886C6693EF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8121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8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7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7217" y="-1039177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32EC1D-6660-4432-806A-09DCFB6153A7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steadfastly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1862" y="2430013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(ST</a:t>
            </a:r>
            <a:r>
              <a:rPr lang="en-US" sz="4000" b="1" dirty="0">
                <a:solidFill>
                  <a:srgbClr val="1506D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 - 	f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 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19515" y="3351160"/>
            <a:ext cx="573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constant, continuing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A7FCA0-D129-784A-8932-C2E2CCD60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9324" y="-144833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84233-2420-9E43-A67E-9F317AF1B83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208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possesions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1862" y="2413510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	SS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 </a:t>
            </a:r>
            <a:r>
              <a:rPr lang="en-US" sz="4000" b="1" dirty="0" err="1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sion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23069" y="3351160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things a person owns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191B7B-D6A1-EC4C-B18E-1B2A891DC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562" y="-120852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EB8B9A-07BB-4943-AADA-E9079F586004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8745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29762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distribute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7981" y="2368762"/>
            <a:ext cx="452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 – TR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 -</a:t>
            </a:r>
            <a:r>
              <a:rPr lang="en-US" sz="40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21586" y="3370206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give things to others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CED06D-4A4B-784F-B25A-F0375864C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7962" y="-146499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D33A19-7D0C-AC4E-86E0-F859730BDC18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5619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815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breaking of bread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1862" y="2299210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(br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k) (br</a:t>
            </a: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d):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43C468-5138-AD4F-AAB0-7B93603C4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5462" y="-133875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24013B-6ECA-4B4A-B542-23CFA439F45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7648E4-0419-406A-BF04-7E92E5BC8B53}"/>
              </a:ext>
            </a:extLst>
          </p:cNvPr>
          <p:cNvSpPr/>
          <p:nvPr/>
        </p:nvSpPr>
        <p:spPr>
          <a:xfrm>
            <a:off x="1403350" y="3232107"/>
            <a:ext cx="633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communion: Christians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remember the death of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Jesus by sharing bread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844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2823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allAtOnce"/>
      <p:bldP spid="7" grpId="0"/>
      <p:bldP spid="9" grpId="0" animBg="1"/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singleness of heart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185" y="2510085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dirty="0">
                <a:solidFill>
                  <a:srgbClr val="9452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ING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56126" y="3405375"/>
            <a:ext cx="802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everyone feeling the same way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A7E04F-F2B8-F344-8296-67070120B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1579" y="-131290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C5FE36-67F9-6B41-9B13-3E778970E722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5098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4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prevail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185" y="2510085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(pr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V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913185" y="3592342"/>
            <a:ext cx="316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win over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DBF738-4632-1F4C-BFDC-F5FC5C34F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8788" y="-1232411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573D40-8485-E349-91D8-3CDA7D570E86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156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Acts 2:41-47; Matthew 16:8b; 18:20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 am Alive: Church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66143E-DFD1-2A41-B471-DC0D128C9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5127" y="-126948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60F2BA-F229-1842-AD3D-4376894DDA19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80425</TotalTime>
  <Words>315</Words>
  <Application>Microsoft Macintosh PowerPoint</Application>
  <PresentationFormat>On-screen Show (16:10)</PresentationFormat>
  <Paragraphs>94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435</cp:revision>
  <dcterms:created xsi:type="dcterms:W3CDTF">2017-01-10T01:35:56Z</dcterms:created>
  <dcterms:modified xsi:type="dcterms:W3CDTF">2018-11-09T06:36:21Z</dcterms:modified>
</cp:coreProperties>
</file>