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291" r:id="rId2"/>
    <p:sldId id="257" r:id="rId3"/>
    <p:sldId id="278" r:id="rId4"/>
    <p:sldId id="504" r:id="rId5"/>
    <p:sldId id="508" r:id="rId6"/>
    <p:sldId id="506" r:id="rId7"/>
    <p:sldId id="547" r:id="rId8"/>
    <p:sldId id="607" r:id="rId9"/>
    <p:sldId id="279" r:id="rId10"/>
    <p:sldId id="564" r:id="rId11"/>
    <p:sldId id="589" r:id="rId12"/>
    <p:sldId id="590" r:id="rId13"/>
    <p:sldId id="591" r:id="rId14"/>
    <p:sldId id="476" r:id="rId15"/>
    <p:sldId id="592" r:id="rId16"/>
    <p:sldId id="519" r:id="rId17"/>
    <p:sldId id="594" r:id="rId18"/>
    <p:sldId id="595" r:id="rId19"/>
    <p:sldId id="596" r:id="rId20"/>
    <p:sldId id="598" r:id="rId21"/>
    <p:sldId id="280" r:id="rId22"/>
    <p:sldId id="555" r:id="rId23"/>
    <p:sldId id="568" r:id="rId24"/>
    <p:sldId id="281" r:id="rId25"/>
    <p:sldId id="599" r:id="rId26"/>
    <p:sldId id="478" r:id="rId27"/>
    <p:sldId id="283" r:id="rId28"/>
    <p:sldId id="600" r:id="rId29"/>
    <p:sldId id="297" r:id="rId30"/>
    <p:sldId id="576" r:id="rId31"/>
    <p:sldId id="304" r:id="rId32"/>
    <p:sldId id="399" r:id="rId33"/>
    <p:sldId id="602" r:id="rId34"/>
    <p:sldId id="601" r:id="rId35"/>
    <p:sldId id="470" r:id="rId36"/>
    <p:sldId id="443" r:id="rId37"/>
    <p:sldId id="603" r:id="rId38"/>
    <p:sldId id="287" r:id="rId39"/>
    <p:sldId id="604" r:id="rId40"/>
    <p:sldId id="585" r:id="rId41"/>
    <p:sldId id="586" r:id="rId42"/>
    <p:sldId id="587" r:id="rId43"/>
    <p:sldId id="605" r:id="rId44"/>
    <p:sldId id="545" r:id="rId45"/>
    <p:sldId id="606" r:id="rId46"/>
    <p:sldId id="588" r:id="rId47"/>
    <p:sldId id="542" r:id="rId48"/>
    <p:sldId id="571" r:id="rId49"/>
    <p:sldId id="573" r:id="rId50"/>
    <p:sldId id="572" r:id="rId51"/>
    <p:sldId id="541" r:id="rId52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14B2"/>
    <a:srgbClr val="1506D4"/>
    <a:srgbClr val="FE9202"/>
    <a:srgbClr val="2E6CBE"/>
    <a:srgbClr val="FFFFFF"/>
    <a:srgbClr val="ED7D31"/>
    <a:srgbClr val="99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822" autoAdjust="0"/>
    <p:restoredTop sz="94280" autoAdjust="0"/>
  </p:normalViewPr>
  <p:slideViewPr>
    <p:cSldViewPr snapToGrid="0">
      <p:cViewPr varScale="1">
        <p:scale>
          <a:sx n="108" d="100"/>
          <a:sy n="108" d="100"/>
        </p:scale>
        <p:origin x="342" y="108"/>
      </p:cViewPr>
      <p:guideLst/>
    </p:cSldViewPr>
  </p:slideViewPr>
  <p:outlineViewPr>
    <p:cViewPr>
      <p:scale>
        <a:sx n="33" d="100"/>
        <a:sy n="33" d="100"/>
      </p:scale>
      <p:origin x="0" y="-36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784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43707-40CE-1C4D-A342-DEBA2A69CDDC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AB4F1-E88B-3E4A-93A4-19F0B93E6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8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2.m4a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m4a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13.m4a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3.m4a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14.m4a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4.m4a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15.m4a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5.m4a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16.m4a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6.m4a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../media/media17.m4a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7.m4a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media" Target="../media/media18.m4a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8.m4a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media" Target="../media/media19.m4a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9.m4a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media" Target="../media/media20.m4a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0.m4a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media" Target="../media/media21.m4a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1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media" Target="../media/media22.m4a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2.m4a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5" Type="http://schemas.openxmlformats.org/officeDocument/2006/relationships/image" Target="../media/image3.png"/><Relationship Id="rId4" Type="http://schemas.openxmlformats.org/officeDocument/2006/relationships/image" Target="../media/image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6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7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5" Type="http://schemas.openxmlformats.org/officeDocument/2006/relationships/image" Target="../media/image3.png"/><Relationship Id="rId4" Type="http://schemas.openxmlformats.org/officeDocument/2006/relationships/image" Target="../media/image8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media" Target="../media/media32.m4a"/><Relationship Id="rId7" Type="http://schemas.openxmlformats.org/officeDocument/2006/relationships/image" Target="../media/image3.png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6" Type="http://schemas.openxmlformats.org/officeDocument/2006/relationships/image" Target="../media/image9.wmf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2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media" Target="../media/media33.m4a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3.m4a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4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0.m4a"/><Relationship Id="rId1" Type="http://schemas.microsoft.com/office/2007/relationships/media" Target="../media/media40.m4a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42.m4a"/><Relationship Id="rId7" Type="http://schemas.microsoft.com/office/2007/relationships/hdphoto" Target="../media/hdphoto1.wdp"/><Relationship Id="rId2" Type="http://schemas.microsoft.com/office/2007/relationships/media" Target="../media/media41.mp3"/><Relationship Id="rId1" Type="http://schemas.openxmlformats.org/officeDocument/2006/relationships/audio" Target="NULL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3.m4a"/><Relationship Id="rId1" Type="http://schemas.microsoft.com/office/2007/relationships/media" Target="../media/media4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4.m4a"/><Relationship Id="rId1" Type="http://schemas.microsoft.com/office/2007/relationships/media" Target="../media/media44.m4a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5.m4a"/><Relationship Id="rId1" Type="http://schemas.microsoft.com/office/2007/relationships/media" Target="../media/media45.m4a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6.m4a"/><Relationship Id="rId1" Type="http://schemas.microsoft.com/office/2007/relationships/media" Target="../media/media46.m4a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7.m4a"/><Relationship Id="rId1" Type="http://schemas.microsoft.com/office/2007/relationships/media" Target="../media/media47.m4a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8.m4a"/><Relationship Id="rId1" Type="http://schemas.microsoft.com/office/2007/relationships/media" Target="../media/media48.m4a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9.m4a"/><Relationship Id="rId1" Type="http://schemas.microsoft.com/office/2007/relationships/media" Target="../media/media49.m4a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0.m4a"/><Relationship Id="rId1" Type="http://schemas.microsoft.com/office/2007/relationships/media" Target="../media/media50.m4a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1.m4a"/><Relationship Id="rId1" Type="http://schemas.microsoft.com/office/2007/relationships/media" Target="../media/media51.m4a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2.m4a"/><Relationship Id="rId1" Type="http://schemas.microsoft.com/office/2007/relationships/media" Target="../media/media52.m4a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3.m4a"/><Relationship Id="rId1" Type="http://schemas.microsoft.com/office/2007/relationships/media" Target="../media/media5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4.m4a"/><Relationship Id="rId1" Type="http://schemas.microsoft.com/office/2007/relationships/media" Target="../media/media54.m4a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5.m4a"/><Relationship Id="rId1" Type="http://schemas.microsoft.com/office/2007/relationships/media" Target="../media/media5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0.m4a"/><Relationship Id="rId7" Type="http://schemas.openxmlformats.org/officeDocument/2006/relationships/image" Target="../media/image5.wmf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ABB9D0-464C-4D6C-BFC9-2A280939620B}"/>
              </a:ext>
            </a:extLst>
          </p:cNvPr>
          <p:cNvSpPr txBox="1"/>
          <p:nvPr/>
        </p:nvSpPr>
        <p:spPr>
          <a:xfrm>
            <a:off x="0" y="530493"/>
            <a:ext cx="334816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Part 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2821F8-4937-FE45-85D6-D8F7F18506A1}"/>
              </a:ext>
            </a:extLst>
          </p:cNvPr>
          <p:cNvSpPr/>
          <p:nvPr/>
        </p:nvSpPr>
        <p:spPr>
          <a:xfrm>
            <a:off x="0" y="494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8EEA79-5243-D74D-909E-168BA5E19AAD}"/>
              </a:ext>
            </a:extLst>
          </p:cNvPr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93974E-D50E-9C4D-B9B8-7ABD8676D831}"/>
              </a:ext>
            </a:extLst>
          </p:cNvPr>
          <p:cNvCxnSpPr>
            <a:cxnSpLocks/>
          </p:cNvCxnSpPr>
          <p:nvPr/>
        </p:nvCxnSpPr>
        <p:spPr>
          <a:xfrm>
            <a:off x="0" y="1830606"/>
            <a:ext cx="9144000" cy="0"/>
          </a:xfrm>
          <a:prstGeom prst="line">
            <a:avLst/>
          </a:prstGeom>
          <a:ln w="762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3">
            <a:extLst>
              <a:ext uri="{FF2B5EF4-FFF2-40B4-BE49-F238E27FC236}">
                <a16:creationId xmlns:a16="http://schemas.microsoft.com/office/drawing/2014/main" id="{F454B466-122F-4A80-88D8-517BFD463883}"/>
              </a:ext>
            </a:extLst>
          </p:cNvPr>
          <p:cNvSpPr txBox="1">
            <a:spLocks/>
          </p:cNvSpPr>
          <p:nvPr/>
        </p:nvSpPr>
        <p:spPr>
          <a:xfrm>
            <a:off x="4735316" y="2600131"/>
            <a:ext cx="4184085" cy="115037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dirty="0">
                <a:latin typeface="Century Gothic" panose="020B0502020202020204" pitchFamily="34" charset="0"/>
              </a:rPr>
              <a:t>Syllable Divisions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0D10B6-F7CE-4C5D-8E39-E81200D9DBEF}"/>
              </a:ext>
            </a:extLst>
          </p:cNvPr>
          <p:cNvSpPr txBox="1"/>
          <p:nvPr/>
        </p:nvSpPr>
        <p:spPr>
          <a:xfrm>
            <a:off x="4166103" y="450038"/>
            <a:ext cx="4627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45. Jesus Lives as King</a:t>
            </a:r>
            <a:endParaRPr lang="en-US" sz="36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B8CA70A-B5F4-4AE4-A69C-45F4036A82E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42" y="1940323"/>
            <a:ext cx="2763891" cy="3377457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05A87F0-52F9-4DB8-99BA-30B0295C64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38560" y="-11919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0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18" grpId="0"/>
      <p:bldP spid="17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na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t</a:t>
            </a:r>
            <a:r>
              <a:rPr lang="en-US" sz="8000" dirty="0" err="1">
                <a:latin typeface="Century Gothic" panose="020B0502020202020204" pitchFamily="34" charset="0"/>
              </a:rPr>
              <a:t>ion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nation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25DB-9254-7043-AE4D-E16DF657A5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3F1105-0721-4886-83DC-2180EE20BBD6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9EECD6-5580-435B-A4E6-48A21168838D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4A2939E-A1E6-441B-987A-A389DB5BC28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87825" y="-11973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382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  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v</a:t>
            </a:r>
            <a:r>
              <a:rPr lang="en-US" sz="8000" dirty="0" err="1">
                <a:latin typeface="Century Gothic" panose="020B0502020202020204" pitchFamily="34" charset="0"/>
              </a:rPr>
              <a:t>en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even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25DB-9254-7043-AE4D-E16DF657A561}"/>
              </a:ext>
            </a:extLst>
          </p:cNvPr>
          <p:cNvSpPr/>
          <p:nvPr/>
        </p:nvSpPr>
        <p:spPr>
          <a:xfrm>
            <a:off x="8126075" y="-890599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3F1105-0721-4886-83DC-2180EE20BBD6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9EECD6-5580-435B-A4E6-48A21168838D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67B95E6-2EA4-4FE6-B646-1750BFD8838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52870" y="-11949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37907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77778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be  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g</a:t>
            </a:r>
            <a:r>
              <a:rPr lang="en-US" sz="8000" dirty="0">
                <a:latin typeface="Century Gothic" panose="020B0502020202020204" pitchFamily="34" charset="0"/>
              </a:rPr>
              <a:t>in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begin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25DB-9254-7043-AE4D-E16DF657A5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3F1105-0721-4886-83DC-2180EE20BBD6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9EECD6-5580-435B-A4E6-48A21168838D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1D7FB5E-6EFF-4B60-A67D-08EFD359062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73356" y="-11976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8320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re  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t</a:t>
            </a:r>
            <a:r>
              <a:rPr lang="en-US" sz="8000" dirty="0">
                <a:latin typeface="Century Gothic" panose="020B0502020202020204" pitchFamily="34" charset="0"/>
              </a:rPr>
              <a:t>urn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return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25DB-9254-7043-AE4D-E16DF657A5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3F1105-0721-4886-83DC-2180EE20BBD6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9EECD6-5580-435B-A4E6-48A21168838D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35C9BB0-58F0-4DA7-8CCA-EC9218E60D6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39618" y="-11953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5984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Je  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s</a:t>
            </a:r>
            <a:r>
              <a:rPr lang="en-US" sz="8000" dirty="0">
                <a:latin typeface="Century Gothic" panose="020B0502020202020204" pitchFamily="34" charset="0"/>
              </a:rPr>
              <a:t>us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Jesus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25DB-9254-7043-AE4D-E16DF657A5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3F1105-0721-4886-83DC-2180EE20BBD6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9EECD6-5580-435B-A4E6-48A21168838D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1D4E88F-E327-4309-BB43-90F8F033B6B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52870" y="-11888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149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be  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f</a:t>
            </a:r>
            <a:r>
              <a:rPr lang="en-US" sz="8000" dirty="0">
                <a:latin typeface="Century Gothic" panose="020B0502020202020204" pitchFamily="34" charset="0"/>
              </a:rPr>
              <a:t>ore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before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25DB-9254-7043-AE4D-E16DF657A5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3F1105-0721-4886-83DC-2180EE20BBD6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9EECD6-5580-435B-A4E6-48A21168838D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13C7A91-4D5A-4D88-88B6-9AE6BB42F0A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07096" y="-11935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4751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be  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l</a:t>
            </a:r>
            <a:r>
              <a:rPr lang="en-US" sz="8000" dirty="0" err="1">
                <a:latin typeface="Century Gothic" panose="020B0502020202020204" pitchFamily="34" charset="0"/>
              </a:rPr>
              <a:t>iev</a:t>
            </a:r>
            <a:r>
              <a:rPr lang="en-US" sz="8000" dirty="0">
                <a:latin typeface="Century Gothic" panose="020B0502020202020204" pitchFamily="34" charset="0"/>
              </a:rPr>
              <a:t> </a:t>
            </a:r>
            <a:r>
              <a:rPr lang="en-US" sz="8000" dirty="0" err="1">
                <a:latin typeface="Century Gothic" panose="020B0502020202020204" pitchFamily="34" charset="0"/>
              </a:rPr>
              <a:t>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believer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25DB-9254-7043-AE4D-E16DF657A5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3F1105-0721-4886-83DC-2180EE20BBD6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9EECD6-5580-435B-A4E6-48A21168838D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8AF9074-A254-4D3D-910C-437E9DDDBAA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54087" y="-11811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46503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7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o  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b</a:t>
            </a:r>
            <a:r>
              <a:rPr lang="en-US" sz="8000" dirty="0">
                <a:latin typeface="Century Gothic" panose="020B0502020202020204" pitchFamily="34" charset="0"/>
              </a:rPr>
              <a:t>ey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obey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25DB-9254-7043-AE4D-E16DF657A5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3F1105-0721-4886-83DC-2180EE20BBD6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9EECD6-5580-435B-A4E6-48A21168838D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99A50E6-62C5-44F5-B4DC-9DE4E12429C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72140" y="-12006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7014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o  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v</a:t>
            </a:r>
            <a:r>
              <a:rPr lang="en-US" sz="8000" dirty="0" err="1">
                <a:latin typeface="Century Gothic" panose="020B0502020202020204" pitchFamily="34" charset="0"/>
              </a:rPr>
              <a:t>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over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25DB-9254-7043-AE4D-E16DF657A5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3F1105-0721-4886-83DC-2180EE20BBD6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9EECD6-5580-435B-A4E6-48A21168838D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78BEC4A-45B6-48DF-A86C-6D067BBD7A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26366" y="-11935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27205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Ho  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l</a:t>
            </a:r>
            <a:r>
              <a:rPr lang="en-US" sz="8000" dirty="0" err="1">
                <a:latin typeface="Century Gothic" panose="020B0502020202020204" pitchFamily="34" charset="0"/>
              </a:rPr>
              <a:t>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Holy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25DB-9254-7043-AE4D-E16DF657A5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3F1105-0721-4886-83DC-2180EE20BBD6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9EECD6-5580-435B-A4E6-48A21168838D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82886C5-8A47-444B-88C1-A9E4951F66A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40835" y="-11935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6808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8D459AE-D3E0-4DD9-83F4-D5BB575F1BAF}"/>
              </a:ext>
            </a:extLst>
          </p:cNvPr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A311DFDD-235C-401D-A26E-5D96C5AB4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527033"/>
            <a:ext cx="9144000" cy="99417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7100" b="1" dirty="0">
                <a:latin typeface="Century Gothic" panose="020B0502020202020204" pitchFamily="34" charset="0"/>
              </a:rPr>
              <a:t>Dividing Words</a:t>
            </a:r>
            <a:endParaRPr lang="en-US" sz="7100" dirty="0">
              <a:latin typeface="Century Gothic" panose="020B0502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1FD6D3-67A3-410F-885D-FD9785927C4C}"/>
              </a:ext>
            </a:extLst>
          </p:cNvPr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FDC4E871-D26E-41AC-9B73-F0764BF0E7E7}"/>
              </a:ext>
            </a:extLst>
          </p:cNvPr>
          <p:cNvSpPr txBox="1">
            <a:spLocks/>
          </p:cNvSpPr>
          <p:nvPr/>
        </p:nvSpPr>
        <p:spPr>
          <a:xfrm>
            <a:off x="-1" y="2920095"/>
            <a:ext cx="91440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7100" b="1" dirty="0">
                <a:latin typeface="Century Gothic" panose="020B0502020202020204" pitchFamily="34" charset="0"/>
              </a:rPr>
              <a:t>Into Syllables</a:t>
            </a:r>
            <a:endParaRPr lang="en-US" sz="7100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1FF984-E112-49D5-BABE-7D7D927BEB3E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EE44CF-99F1-4178-ACB1-114E9C7A6587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DEB14D9-A7AD-4147-9F07-F60B52AC99AD}"/>
              </a:ext>
            </a:extLst>
          </p:cNvPr>
          <p:cNvSpPr/>
          <p:nvPr/>
        </p:nvSpPr>
        <p:spPr>
          <a:xfrm>
            <a:off x="8223249" y="-919981"/>
            <a:ext cx="453112" cy="37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88F4A5C-D522-4534-8B03-103BD1CD9F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45418" y="-101224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8856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5" grpId="0"/>
      <p:bldP spid="17" grpId="0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  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m</a:t>
            </a:r>
            <a:r>
              <a:rPr lang="en-US" sz="8000" dirty="0">
                <a:latin typeface="Century Gothic" panose="020B0502020202020204" pitchFamily="34" charset="0"/>
              </a:rPr>
              <a:t>en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amen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25DB-9254-7043-AE4D-E16DF657A5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3F1105-0721-4886-83DC-2180EE20BBD6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9EECD6-5580-435B-A4E6-48A21168838D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B78DDB3-E115-4C0B-A9FC-3260903DC33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39618" y="-11824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13482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884296" y="3111753"/>
            <a:ext cx="3613490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>
                <a:latin typeface="Century Gothic" panose="020B0502020202020204" pitchFamily="34" charset="0"/>
              </a:rPr>
              <a:t>ca   el 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40244"/>
            <a:ext cx="91440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Camel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474359"/>
            <a:ext cx="8743188" cy="1740753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When you see one consonant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divide</a:t>
            </a:r>
            <a:r>
              <a:rPr lang="en-US" sz="2300" dirty="0">
                <a:latin typeface="Century Gothic" panose="020B0502020202020204" pitchFamily="34" charset="0"/>
              </a:rPr>
              <a:t> </a:t>
            </a:r>
            <a:r>
              <a:rPr lang="en-US" sz="2300" b="1" dirty="0">
                <a:latin typeface="Century Gothic" panose="020B0502020202020204" pitchFamily="34" charset="0"/>
              </a:rPr>
              <a:t>after the first consonant.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Try this pattern second. 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381762" y="4232633"/>
            <a:ext cx="813358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>
                <a:latin typeface="Century Gothic" panose="020B0502020202020204" pitchFamily="34" charset="0"/>
              </a:rPr>
              <a:t>ca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m</a:t>
            </a:r>
            <a:r>
              <a:rPr lang="en-US" sz="7400" dirty="0">
                <a:latin typeface="Century Gothic" panose="020B0502020202020204" pitchFamily="34" charset="0"/>
              </a:rPr>
              <a:t>  el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30794" y="3267352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m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5173640" y="3237206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496340" y="-858303"/>
            <a:ext cx="647660" cy="62712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MC900356151[1]">
            <a:extLst>
              <a:ext uri="{FF2B5EF4-FFF2-40B4-BE49-F238E27FC236}">
                <a16:creationId xmlns:a16="http://schemas.microsoft.com/office/drawing/2014/main" id="{093F8DA3-17EE-9149-A90D-30D6F83A4DF9}"/>
              </a:ext>
            </a:extLst>
          </p:cNvPr>
          <p:cNvPicPr/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345" y="855351"/>
            <a:ext cx="2212975" cy="17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MC900356151[1]">
            <a:extLst>
              <a:ext uri="{FF2B5EF4-FFF2-40B4-BE49-F238E27FC236}">
                <a16:creationId xmlns:a16="http://schemas.microsoft.com/office/drawing/2014/main" id="{A617D307-EA61-134F-9FE1-430217B4E4E1}"/>
              </a:ext>
            </a:extLst>
          </p:cNvPr>
          <p:cNvPicPr/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3680" y="855351"/>
            <a:ext cx="2159044" cy="17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16A08D0-2BD1-AB41-86B0-BC69DF579E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0406" y="-82391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98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15300"/>
                                  </p:stCondLst>
                                  <p:iterate type="wd">
                                    <p:tmPct val="81818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8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e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v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dirty="0" err="1">
                <a:latin typeface="Century Gothic" panose="020B0502020202020204" pitchFamily="34" charset="0"/>
              </a:rPr>
              <a:t>e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r</a:t>
            </a:r>
            <a:r>
              <a:rPr lang="en-US" sz="8000" dirty="0">
                <a:latin typeface="Century Gothic" panose="020B0502020202020204" pitchFamily="34" charset="0"/>
              </a:rPr>
              <a:t>  y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every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956385-155F-4C40-859F-BE7AF9B30ABD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3079510-F695-4C93-B4C9-E367245CC1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93843" y="-11867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4432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hea</a:t>
            </a:r>
            <a:r>
              <a:rPr lang="en-US" sz="8000" b="1" dirty="0" err="1">
                <a:solidFill>
                  <a:srgbClr val="1506D4"/>
                </a:solidFill>
                <a:latin typeface="Century Gothic" panose="020B0502020202020204" pitchFamily="34" charset="0"/>
              </a:rPr>
              <a:t>v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dirty="0" err="1">
                <a:latin typeface="Century Gothic" panose="020B0502020202020204" pitchFamily="34" charset="0"/>
              </a:rPr>
              <a:t>en</a:t>
            </a:r>
            <a:endParaRPr lang="en-US" sz="8000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heaven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956385-155F-4C40-859F-BE7AF9B30ABD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91AF471-76EC-4D40-B59D-5F72CCDB71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73357" y="-1202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9502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094300" y="2826910"/>
            <a:ext cx="1523174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>
                <a:latin typeface="Century Gothic" panose="020B0502020202020204" pitchFamily="34" charset="0"/>
              </a:rPr>
              <a:t>tu</a:t>
            </a:r>
            <a:r>
              <a:rPr lang="en-US" sz="7400" spc="600" dirty="0">
                <a:latin typeface="Century Gothic" panose="020B0502020202020204" pitchFamily="34" charset="0"/>
              </a:rPr>
              <a:t>r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Turtle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800045"/>
            <a:ext cx="8743188" cy="925951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500" b="1" dirty="0">
                <a:latin typeface="Century Gothic" panose="020B0502020202020204" pitchFamily="34" charset="0"/>
              </a:rPr>
              <a:t>When you see consonant-l-e, </a:t>
            </a:r>
          </a:p>
          <a:p>
            <a:pPr marL="0" indent="0" algn="ctr" fontAlgn="base">
              <a:buNone/>
            </a:pPr>
            <a:r>
              <a:rPr lang="en-US" sz="2500" b="1" dirty="0">
                <a:latin typeface="Century Gothic" panose="020B0502020202020204" pitchFamily="34" charset="0"/>
              </a:rPr>
              <a:t>count back three and divide.</a:t>
            </a:r>
            <a:endParaRPr lang="en-US" sz="25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628650" y="4079324"/>
            <a:ext cx="775182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spc="300" dirty="0">
                <a:latin typeface="Century Gothic" panose="020B0502020202020204" pitchFamily="34" charset="0"/>
              </a:rPr>
              <a:t>tur  </a:t>
            </a:r>
            <a:r>
              <a:rPr lang="en-US" sz="7400" b="1" spc="300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tle</a:t>
            </a:r>
            <a:r>
              <a:rPr lang="en-US" sz="7400" spc="300" dirty="0">
                <a:latin typeface="Century Gothic" panose="020B0502020202020204" pitchFamily="34" charset="0"/>
              </a:rPr>
              <a:t> </a:t>
            </a:r>
            <a:endParaRPr lang="en-US" sz="7400" spc="300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76202" y="325719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495626" y="2903110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483100" y="2846422"/>
            <a:ext cx="545342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600" dirty="0">
                <a:solidFill>
                  <a:srgbClr val="1414B2"/>
                </a:solidFill>
                <a:latin typeface="Century Gothic" panose="020B0502020202020204" pitchFamily="34" charset="0"/>
              </a:rPr>
              <a:t>t</a:t>
            </a:r>
            <a:endParaRPr lang="en-US" sz="7400" dirty="0"/>
          </a:p>
        </p:txBody>
      </p:sp>
      <p:sp>
        <p:nvSpPr>
          <p:cNvPr id="20" name="Rectangle 19"/>
          <p:cNvSpPr/>
          <p:nvPr/>
        </p:nvSpPr>
        <p:spPr>
          <a:xfrm>
            <a:off x="4821136" y="2857360"/>
            <a:ext cx="450764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300" dirty="0">
                <a:solidFill>
                  <a:srgbClr val="1414B2"/>
                </a:solidFill>
                <a:latin typeface="Century Gothic" panose="020B0502020202020204" pitchFamily="34" charset="0"/>
              </a:rPr>
              <a:t>l</a:t>
            </a:r>
            <a:endParaRPr lang="en-US" sz="7400" dirty="0"/>
          </a:p>
        </p:txBody>
      </p:sp>
      <p:sp>
        <p:nvSpPr>
          <p:cNvPr id="22" name="Rectangle 21"/>
          <p:cNvSpPr/>
          <p:nvPr/>
        </p:nvSpPr>
        <p:spPr>
          <a:xfrm>
            <a:off x="5065568" y="2826910"/>
            <a:ext cx="830677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300" dirty="0">
                <a:solidFill>
                  <a:srgbClr val="1506D4"/>
                </a:solidFill>
                <a:latin typeface="Century Gothic" panose="020B0502020202020204" pitchFamily="34" charset="0"/>
              </a:rPr>
              <a:t>e</a:t>
            </a:r>
            <a:endParaRPr lang="en-US" sz="7400" dirty="0">
              <a:solidFill>
                <a:srgbClr val="1506D4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496340" y="-928047"/>
            <a:ext cx="647660" cy="6054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MC900391444[1]">
            <a:extLst>
              <a:ext uri="{FF2B5EF4-FFF2-40B4-BE49-F238E27FC236}">
                <a16:creationId xmlns:a16="http://schemas.microsoft.com/office/drawing/2014/main" id="{3ED682D8-3315-EA49-B67D-07BD315AA070}"/>
              </a:ext>
            </a:extLst>
          </p:cNvPr>
          <p:cNvPicPr/>
          <p:nvPr/>
        </p:nvPicPr>
        <p:blipFill rotWithShape="1"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" r="-11906"/>
          <a:stretch/>
        </p:blipFill>
        <p:spPr bwMode="auto">
          <a:xfrm>
            <a:off x="209549" y="707509"/>
            <a:ext cx="2042795" cy="1195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MC900391444[1]">
            <a:extLst>
              <a:ext uri="{FF2B5EF4-FFF2-40B4-BE49-F238E27FC236}">
                <a16:creationId xmlns:a16="http://schemas.microsoft.com/office/drawing/2014/main" id="{D6FC43B1-5CDF-3C45-B6EE-72A3228E6F76}"/>
              </a:ext>
            </a:extLst>
          </p:cNvPr>
          <p:cNvPicPr/>
          <p:nvPr/>
        </p:nvPicPr>
        <p:blipFill rotWithShape="1"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" r="-11906"/>
          <a:stretch/>
        </p:blipFill>
        <p:spPr bwMode="auto">
          <a:xfrm flipH="1">
            <a:off x="7005641" y="625331"/>
            <a:ext cx="1928810" cy="1195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49E53D8-7ACF-DB45-AF7F-D4C6B2C8DAE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89" end="3750.3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2250" y="-1031738"/>
            <a:ext cx="812800" cy="812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34FF9AA-DE73-4E54-854A-50A311A9ABC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342" end="0.3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0946" y="-97411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59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7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8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8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04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119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364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1" nodeType="withEffect">
                                  <p:stCondLst>
                                    <p:cond delay="13600"/>
                                  </p:stCondLst>
                                  <p:iterate type="wd">
                                    <p:tmPct val="9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12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6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17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5" grpId="0"/>
      <p:bldP spid="5" grpId="1"/>
      <p:bldP spid="20" grpId="0"/>
      <p:bldP spid="20" grpId="1"/>
      <p:bldP spid="22" grpId="0"/>
      <p:bldP spid="22" grpId="1"/>
      <p:bldP spid="3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Bi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 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ble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Bible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F4AA04-868F-DE4F-9323-41FDDC137C4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44BD4F4-7120-416E-ADD1-C27F9A0BED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86608" y="-12154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08958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69231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peo</a:t>
            </a:r>
            <a:r>
              <a:rPr lang="en-US" sz="8000" b="1" dirty="0">
                <a:solidFill>
                  <a:srgbClr val="1506D4"/>
                </a:solidFill>
                <a:latin typeface="Century Gothic" panose="020B0502020202020204" pitchFamily="34" charset="0"/>
              </a:rPr>
              <a:t> 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ple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people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F4AA04-868F-DE4F-9323-41FDDC137C4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E4C53D7-D953-4E92-98F0-AF3B812CF7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13113" y="-11889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3225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69231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724759" y="2712497"/>
            <a:ext cx="265028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400" spc="320" dirty="0">
                <a:latin typeface="Century Gothic" panose="020B0502020202020204" pitchFamily="34" charset="0"/>
              </a:rPr>
              <a:t>l</a:t>
            </a:r>
            <a:r>
              <a:rPr lang="en-US" sz="7400" b="1" spc="320" dirty="0">
                <a:solidFill>
                  <a:srgbClr val="1414B2"/>
                </a:solidFill>
                <a:latin typeface="Century Gothic" panose="020B0502020202020204" pitchFamily="34" charset="0"/>
              </a:rPr>
              <a:t>io</a:t>
            </a:r>
            <a:r>
              <a:rPr lang="en-US" sz="7400" spc="320" dirty="0">
                <a:latin typeface="Century Gothic" panose="020B0502020202020204" pitchFamily="34" charset="0"/>
              </a:rPr>
              <a:t>n</a:t>
            </a:r>
            <a:endParaRPr lang="en-US" sz="7400" spc="32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60913"/>
            <a:ext cx="7886700" cy="895356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Lion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386243"/>
            <a:ext cx="8743188" cy="770324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b="1" dirty="0">
                <a:latin typeface="Century Gothic" panose="020B0502020202020204" pitchFamily="34" charset="0"/>
              </a:rPr>
              <a:t>If a word has two vowels together </a:t>
            </a:r>
          </a:p>
          <a:p>
            <a:pPr marL="0" indent="0" algn="ctr" fontAlgn="base">
              <a:buNone/>
            </a:pPr>
            <a:r>
              <a:rPr lang="en-US" b="1" dirty="0">
                <a:latin typeface="Century Gothic" panose="020B0502020202020204" pitchFamily="34" charset="0"/>
              </a:rPr>
              <a:t>that make two different sounds,</a:t>
            </a: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776297" y="4012418"/>
            <a:ext cx="775182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spc="300" dirty="0">
                <a:latin typeface="Century Gothic" panose="020B0502020202020204" pitchFamily="34" charset="0"/>
              </a:rPr>
              <a:t>l</a:t>
            </a:r>
            <a:r>
              <a:rPr lang="en-US" sz="7400" b="1" spc="300" dirty="0">
                <a:solidFill>
                  <a:srgbClr val="1414B2"/>
                </a:solidFill>
                <a:latin typeface="Century Gothic" panose="020B0502020202020204" pitchFamily="34" charset="0"/>
              </a:rPr>
              <a:t>i  o</a:t>
            </a:r>
            <a:r>
              <a:rPr lang="en-US" sz="7400" spc="300" dirty="0">
                <a:latin typeface="Century Gothic" panose="020B0502020202020204" pitchFamily="34" charset="0"/>
              </a:rPr>
              <a:t>n </a:t>
            </a:r>
            <a:endParaRPr lang="en-US" sz="7400" spc="300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76202" y="325719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283757" y="2836204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46694" y="-940005"/>
            <a:ext cx="759166" cy="61381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07E078-92EB-4225-9ADA-747ACBBDA745}"/>
              </a:ext>
            </a:extLst>
          </p:cNvPr>
          <p:cNvSpPr/>
          <p:nvPr/>
        </p:nvSpPr>
        <p:spPr>
          <a:xfrm>
            <a:off x="2421411" y="2167773"/>
            <a:ext cx="430117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n-US" sz="2100" b="1" dirty="0">
                <a:latin typeface="Century Gothic" panose="020B0502020202020204" pitchFamily="34" charset="0"/>
              </a:rPr>
              <a:t>divide between the two vowels.</a:t>
            </a:r>
            <a:endParaRPr lang="en-US" sz="2100" dirty="0">
              <a:latin typeface="Century Gothic" panose="020B0502020202020204" pitchFamily="34" charset="0"/>
            </a:endParaRPr>
          </a:p>
        </p:txBody>
      </p:sp>
      <p:pic>
        <p:nvPicPr>
          <p:cNvPr id="14" name="Picture 13" descr="MC900135089[1]">
            <a:extLst>
              <a:ext uri="{FF2B5EF4-FFF2-40B4-BE49-F238E27FC236}">
                <a16:creationId xmlns:a16="http://schemas.microsoft.com/office/drawing/2014/main" id="{BAAACD83-B961-AB46-B563-4E2C90FBD978}"/>
              </a:ext>
            </a:extLst>
          </p:cNvPr>
          <p:cNvPicPr/>
          <p:nvPr/>
        </p:nvPicPr>
        <p:blipFill>
          <a:blip r:embed="rId4">
            <a:grayscl/>
            <a:biLevel thresh="5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588" y="1819938"/>
            <a:ext cx="2218690" cy="1630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MC900135089[1]">
            <a:extLst>
              <a:ext uri="{FF2B5EF4-FFF2-40B4-BE49-F238E27FC236}">
                <a16:creationId xmlns:a16="http://schemas.microsoft.com/office/drawing/2014/main" id="{D58701DE-FE15-4549-81E9-DF1A806D6065}"/>
              </a:ext>
            </a:extLst>
          </p:cNvPr>
          <p:cNvPicPr/>
          <p:nvPr/>
        </p:nvPicPr>
        <p:blipFill>
          <a:blip r:embed="rId4">
            <a:grayscl/>
            <a:biLevel thresh="5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6697" y="1865324"/>
            <a:ext cx="2158550" cy="1630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FF0F659-D4F9-514D-9D6D-9BC9B0D105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7197" y="-97589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42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9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9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126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16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36" grpId="0" animBg="1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028B93-A6B8-41C8-A2BB-75E77E0A6702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C1D3E8-1A81-4788-B4CF-469A35D7043F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C10D5A95-E527-4842-9E3E-417FB3C9660A}"/>
              </a:ext>
            </a:extLst>
          </p:cNvPr>
          <p:cNvSpPr txBox="1">
            <a:spLocks/>
          </p:cNvSpPr>
          <p:nvPr/>
        </p:nvSpPr>
        <p:spPr>
          <a:xfrm>
            <a:off x="-1" y="148866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e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i</a:t>
            </a:r>
            <a:r>
              <a:rPr lang="en-US" sz="8000" dirty="0" err="1">
                <a:latin typeface="Century Gothic" panose="020B0502020202020204" pitchFamily="34" charset="0"/>
              </a:rPr>
              <a:t>ng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F4F57614-3446-4D8E-860E-3C4CF7012AA0}"/>
              </a:ext>
            </a:extLst>
          </p:cNvPr>
          <p:cNvSpPr txBox="1">
            <a:spLocks/>
          </p:cNvSpPr>
          <p:nvPr/>
        </p:nvSpPr>
        <p:spPr>
          <a:xfrm>
            <a:off x="-1" y="3004283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being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5894232-D1A4-4960-9A41-AC964157A5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27581" y="-1188969"/>
            <a:ext cx="609600" cy="609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03BB7D1-3122-423D-893E-80D5A8498B05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54847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69231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5" grpId="0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69114" y="2755854"/>
            <a:ext cx="247882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400" dirty="0">
                <a:latin typeface="Century Gothic" panose="020B0502020202020204" pitchFamily="34" charset="0"/>
              </a:rPr>
              <a:t>ha</a:t>
            </a:r>
            <a:endParaRPr lang="en-US" sz="7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Hamster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800045"/>
            <a:ext cx="8743188" cy="356521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b="1" dirty="0">
                <a:latin typeface="Century Gothic" panose="020B0502020202020204" pitchFamily="34" charset="0"/>
              </a:rPr>
              <a:t>When you see three consonants between two vowels,</a:t>
            </a: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596840" y="4078411"/>
            <a:ext cx="775182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spc="300" dirty="0">
                <a:latin typeface="Century Gothic" panose="020B0502020202020204" pitchFamily="34" charset="0"/>
              </a:rPr>
              <a:t>ha</a:t>
            </a:r>
            <a:r>
              <a:rPr lang="en-US" sz="7400" b="1" spc="300" dirty="0">
                <a:solidFill>
                  <a:srgbClr val="1414B2"/>
                </a:solidFill>
                <a:latin typeface="Century Gothic" panose="020B0502020202020204" pitchFamily="34" charset="0"/>
              </a:rPr>
              <a:t>m  </a:t>
            </a:r>
            <a:r>
              <a:rPr lang="en-US" sz="7400" b="1" spc="300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st</a:t>
            </a:r>
            <a:r>
              <a:rPr lang="en-US" sz="7400" spc="300" dirty="0" err="1">
                <a:latin typeface="Century Gothic" panose="020B0502020202020204" pitchFamily="34" charset="0"/>
              </a:rPr>
              <a:t>er</a:t>
            </a:r>
            <a:r>
              <a:rPr lang="en-US" sz="7400" spc="300" dirty="0">
                <a:latin typeface="Century Gothic" panose="020B0502020202020204" pitchFamily="34" charset="0"/>
              </a:rPr>
              <a:t> </a:t>
            </a:r>
            <a:endParaRPr lang="en-US" sz="7400" spc="300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17397" y="3311785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624952" y="2890796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24890" y="-1006178"/>
            <a:ext cx="819110" cy="60541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07E078-92EB-4225-9ADA-747ACBBDA745}"/>
              </a:ext>
            </a:extLst>
          </p:cNvPr>
          <p:cNvSpPr/>
          <p:nvPr/>
        </p:nvSpPr>
        <p:spPr>
          <a:xfrm>
            <a:off x="2193784" y="2167773"/>
            <a:ext cx="47564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n-US" sz="2400" b="1" dirty="0">
                <a:latin typeface="Century Gothic" panose="020B0502020202020204" pitchFamily="34" charset="0"/>
              </a:rPr>
              <a:t>divide after the first consonant.</a:t>
            </a:r>
            <a:endParaRPr lang="en-US" sz="2100" dirty="0"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692631-AA7F-46C4-959A-9EFAFDC4A647}"/>
              </a:ext>
            </a:extLst>
          </p:cNvPr>
          <p:cNvSpPr/>
          <p:nvPr/>
        </p:nvSpPr>
        <p:spPr>
          <a:xfrm>
            <a:off x="3642288" y="2755854"/>
            <a:ext cx="2193229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b="1" spc="300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mst</a:t>
            </a:r>
            <a:r>
              <a:rPr lang="en-US" sz="7400" spc="3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endParaRPr lang="en-US" spc="3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3C139C5-C974-4003-BB41-62D8BCC5D903}"/>
              </a:ext>
            </a:extLst>
          </p:cNvPr>
          <p:cNvSpPr/>
          <p:nvPr/>
        </p:nvSpPr>
        <p:spPr>
          <a:xfrm>
            <a:off x="4989396" y="2745655"/>
            <a:ext cx="170262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er</a:t>
            </a:r>
            <a:endParaRPr lang="en-US" sz="7400" dirty="0"/>
          </a:p>
        </p:txBody>
      </p:sp>
      <p:pic>
        <p:nvPicPr>
          <p:cNvPr id="18" name="Picture 17" descr="MC900111940[1]">
            <a:extLst>
              <a:ext uri="{FF2B5EF4-FFF2-40B4-BE49-F238E27FC236}">
                <a16:creationId xmlns:a16="http://schemas.microsoft.com/office/drawing/2014/main" id="{E2F7963C-3E7E-3443-9C66-F299A8FD746C}"/>
              </a:ext>
            </a:extLst>
          </p:cNvPr>
          <p:cNvPicPr/>
          <p:nvPr/>
        </p:nvPicPr>
        <p:blipFill>
          <a:blip r:embed="rId6" cstate="print">
            <a:lum bright="12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281" y="2489174"/>
            <a:ext cx="1449285" cy="1147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MC900111940[1]">
            <a:extLst>
              <a:ext uri="{FF2B5EF4-FFF2-40B4-BE49-F238E27FC236}">
                <a16:creationId xmlns:a16="http://schemas.microsoft.com/office/drawing/2014/main" id="{9000D248-5709-C044-96B9-849ABC804154}"/>
              </a:ext>
            </a:extLst>
          </p:cNvPr>
          <p:cNvPicPr/>
          <p:nvPr/>
        </p:nvPicPr>
        <p:blipFill>
          <a:blip r:embed="rId6" cstate="print">
            <a:lum bright="12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0434" y="2494372"/>
            <a:ext cx="1432873" cy="1147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982C316-A45A-AB45-8C68-894F0E73C5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7470" y="-1033484"/>
            <a:ext cx="812800" cy="8128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032BF4A-D3A8-884E-BE9E-A8DEAB0E3D3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94780" y="-128667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00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1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152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7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46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36" grpId="0" animBg="1"/>
      <p:bldP spid="8" grpId="0"/>
      <p:bldP spid="5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995055" y="2951292"/>
            <a:ext cx="2945037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dirty="0" err="1">
                <a:latin typeface="Century Gothic" panose="020B0502020202020204" pitchFamily="34" charset="0"/>
              </a:rPr>
              <a:t>ra</a:t>
            </a:r>
            <a:r>
              <a:rPr lang="en-US" sz="7400" dirty="0">
                <a:latin typeface="Century Gothic" panose="020B0502020202020204" pitchFamily="34" charset="0"/>
              </a:rPr>
              <a:t>     it</a:t>
            </a:r>
            <a:endParaRPr lang="en-US" sz="7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62546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Rabbit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3" y="1576306"/>
            <a:ext cx="9143999" cy="1451186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When you see two consonants </a:t>
            </a:r>
          </a:p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400" b="1" dirty="0">
                <a:latin typeface="Century Gothic" panose="020B0502020202020204" pitchFamily="34" charset="0"/>
              </a:rPr>
              <a:t>divide between the consonants.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0" indent="0" algn="ctr" fontAlgn="base">
              <a:buNone/>
            </a:pPr>
            <a:endParaRPr lang="en-US" sz="25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2" y="4091476"/>
            <a:ext cx="8820144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ra</a:t>
            </a:r>
            <a:r>
              <a:rPr lang="en-US" sz="74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</a:t>
            </a:r>
            <a:r>
              <a:rPr lang="en-US" sz="7400" b="1" dirty="0">
                <a:latin typeface="Century Gothic" panose="020B0502020202020204" pitchFamily="34" charset="0"/>
              </a:rPr>
              <a:t> </a:t>
            </a:r>
            <a:r>
              <a:rPr lang="en-US" sz="7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b</a:t>
            </a:r>
            <a:r>
              <a:rPr lang="en-US" sz="7400" dirty="0">
                <a:latin typeface="Century Gothic" panose="020B0502020202020204" pitchFamily="34" charset="0"/>
              </a:rPr>
              <a:t>it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76202" y="3099530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bb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648200" y="3040366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401050" y="-882951"/>
            <a:ext cx="742950" cy="5821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MC900325566[1]">
            <a:extLst>
              <a:ext uri="{FF2B5EF4-FFF2-40B4-BE49-F238E27FC236}">
                <a16:creationId xmlns:a16="http://schemas.microsoft.com/office/drawing/2014/main" id="{2C3F93C7-78D1-B542-9FEA-8FA8D468587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662716"/>
            <a:ext cx="1369060" cy="185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MC900325566[1]">
            <a:extLst>
              <a:ext uri="{FF2B5EF4-FFF2-40B4-BE49-F238E27FC236}">
                <a16:creationId xmlns:a16="http://schemas.microsoft.com/office/drawing/2014/main" id="{553F5934-2ADD-0945-93B1-CAE29779201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99341" y="752708"/>
            <a:ext cx="1316009" cy="1859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AF35930-4250-3142-BF31-FC74B83474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67170" y="-138670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69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13200"/>
                                  </p:stCondLst>
                                  <p:iterate type="wd">
                                    <p:tmPct val="12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1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18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3" grpId="0"/>
      <p:bldP spid="4" grpId="0" uiExpand="1" build="p"/>
      <p:bldP spid="19" grpId="0"/>
      <p:bldP spid="19" grpId="1"/>
      <p:bldP spid="9" grpId="0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5402" y="488649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1003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wo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r</a:t>
            </a:r>
            <a:r>
              <a:rPr lang="en-US" sz="8000" dirty="0">
                <a:latin typeface="Century Gothic" panose="020B0502020202020204" pitchFamily="34" charset="0"/>
              </a:rPr>
              <a:t>  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sh</a:t>
            </a:r>
            <a:r>
              <a:rPr lang="en-US" sz="8000" dirty="0">
                <a:latin typeface="Century Gothic" panose="020B0502020202020204" pitchFamily="34" charset="0"/>
              </a:rPr>
              <a:t>ip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worship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25DB-9254-7043-AE4D-E16DF657A5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3F1105-0721-4886-83DC-2180EE20BBD6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9EECD6-5580-435B-A4E6-48A21168838D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1BE08E7-18B0-4C46-B44C-2281230F6C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39617" y="-12126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98746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73697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Anteater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1658492"/>
            <a:ext cx="9143999" cy="451739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200" b="1" dirty="0">
                <a:latin typeface="Century Gothic" panose="020B0502020202020204" pitchFamily="34" charset="0"/>
              </a:rPr>
              <a:t>These compound words are made up of two smaller words.</a:t>
            </a:r>
            <a:endParaRPr lang="en-US" sz="22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1830452" y="2527239"/>
            <a:ext cx="286384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ant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39214" y="3356841"/>
            <a:ext cx="706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1</a:t>
            </a:r>
            <a:endParaRPr lang="en-US" sz="2400" dirty="0">
              <a:solidFill>
                <a:srgbClr val="1414B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89607" y="3344696"/>
            <a:ext cx="706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2</a:t>
            </a:r>
            <a:endParaRPr lang="en-US" sz="2400" dirty="0">
              <a:solidFill>
                <a:srgbClr val="1414B2"/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0" y="3887058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ant  eater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3463279" y="2527240"/>
            <a:ext cx="3757807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eater</a:t>
            </a:r>
            <a:endParaRPr lang="en-US" sz="8000" b="1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4078962" y="2525405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515350" y="-819150"/>
            <a:ext cx="628650" cy="5406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 flipV="1">
            <a:off x="2580362" y="3381893"/>
            <a:ext cx="1448496" cy="12907"/>
          </a:xfrm>
          <a:prstGeom prst="line">
            <a:avLst/>
          </a:prstGeom>
          <a:ln w="38100">
            <a:solidFill>
              <a:srgbClr val="141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 flipV="1">
            <a:off x="4147179" y="3381893"/>
            <a:ext cx="2391407" cy="382"/>
          </a:xfrm>
          <a:prstGeom prst="line">
            <a:avLst/>
          </a:prstGeom>
          <a:ln w="38100">
            <a:solidFill>
              <a:srgbClr val="1414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88505A2D-A2AE-9042-AE54-BEA42559B73C}"/>
              </a:ext>
            </a:extLst>
          </p:cNvPr>
          <p:cNvPicPr/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122" y="2234418"/>
            <a:ext cx="1932940" cy="106235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C3A160F-EB03-EC4D-90DC-0CA05E0E1AEC}"/>
              </a:ext>
            </a:extLst>
          </p:cNvPr>
          <p:cNvPicPr/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6601" y="2347051"/>
            <a:ext cx="1775078" cy="106235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1500802-9468-194F-A3CA-B2990E39781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316.666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1340" y="-944730"/>
            <a:ext cx="812800" cy="8128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7E66AC4-E6F6-46EB-9335-9EEDB8B2C15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40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8879" y="-90645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21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2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03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7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13900"/>
                                  </p:stCondLst>
                                  <p:iterate type="wd">
                                    <p:tmPct val="6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17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10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3" grpId="0"/>
      <p:bldP spid="4" grpId="0" build="p"/>
      <p:bldP spid="19" grpId="0"/>
      <p:bldP spid="2" grpId="0"/>
      <p:bldP spid="6" grpId="0"/>
      <p:bldP spid="8" grpId="0"/>
      <p:bldP spid="8" grpId="1"/>
      <p:bldP spid="9" grpId="0"/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in  to</a:t>
            </a:r>
            <a:endParaRPr lang="en-US" sz="8000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into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E11482-B9A1-0D49-BE03-91B2600ED606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17F9C53-1F23-4E1A-AA3E-8AF8F5CFA1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86610" y="-11949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19959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rain  bow</a:t>
            </a:r>
            <a:endParaRPr lang="en-US" sz="8000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rainbow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E11482-B9A1-0D49-BE03-91B2600ED606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2DF62A1-4C6A-48A6-B206-31A53A80C8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14329" y="-12086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86238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21762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in  side</a:t>
            </a:r>
            <a:endParaRPr lang="en-US" sz="8000" dirty="0">
              <a:solidFill>
                <a:srgbClr val="1414B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37377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inside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E11482-B9A1-0D49-BE03-91B2600ED606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4EC1187-6AA9-4E56-BF38-070927A75B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52870" y="-11953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4123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90060" y="684648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Other Syllable Divisions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2539554"/>
            <a:ext cx="9143999" cy="1422625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3200" b="1" dirty="0">
                <a:latin typeface="Century Gothic" panose="020B0502020202020204" pitchFamily="34" charset="0"/>
              </a:rPr>
              <a:t>Some words don’t fit so neatly</a:t>
            </a:r>
          </a:p>
          <a:p>
            <a:pPr marL="0" indent="0" algn="ctr" fontAlgn="base">
              <a:buNone/>
            </a:pPr>
            <a:endParaRPr lang="en-US" sz="1800" b="1" dirty="0">
              <a:latin typeface="Century Gothic" panose="020B0502020202020204" pitchFamily="34" charset="0"/>
            </a:endParaRPr>
          </a:p>
          <a:p>
            <a:pPr marL="0" indent="0" algn="ctr" fontAlgn="base">
              <a:buNone/>
            </a:pPr>
            <a:r>
              <a:rPr lang="en-US" sz="3200" b="1" dirty="0">
                <a:latin typeface="Century Gothic" panose="020B0502020202020204" pitchFamily="34" charset="0"/>
              </a:rPr>
              <a:t>into standard syllable division patterns</a:t>
            </a:r>
            <a:r>
              <a:rPr lang="en-US" sz="2300" b="1" dirty="0">
                <a:latin typeface="Century Gothic" panose="020B0502020202020204" pitchFamily="34" charset="0"/>
              </a:rPr>
              <a:t>.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69824" y="5722215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258772" y="-1287836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11812"/>
            <a:ext cx="9144000" cy="384880"/>
          </a:xfrm>
          <a:prstGeom prst="rect">
            <a:avLst/>
          </a:prstGeom>
          <a:solidFill>
            <a:srgbClr val="2E6CB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70CA57-4A5D-D849-93F0-EA777F2C1DBA}"/>
              </a:ext>
            </a:extLst>
          </p:cNvPr>
          <p:cNvSpPr/>
          <p:nvPr/>
        </p:nvSpPr>
        <p:spPr>
          <a:xfrm>
            <a:off x="6768224" y="-3703805"/>
            <a:ext cx="812800" cy="69144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D99EDC8-EE0E-7B42-946E-6FB0441ED9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53785" y="-114205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9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  <p:bldP spid="4" grpId="0" uiExpand="1" build="p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ang  </a:t>
            </a:r>
            <a:r>
              <a:rPr lang="en-US" sz="8000" dirty="0" err="1">
                <a:latin typeface="Century Gothic" panose="020B0502020202020204" pitchFamily="34" charset="0"/>
              </a:rPr>
              <a:t>els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angels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25DB-9254-7043-AE4D-E16DF657A5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89DA3F-68BA-40CF-8D1E-F2FD620BB53D}"/>
              </a:ext>
            </a:extLst>
          </p:cNvPr>
          <p:cNvSpPr/>
          <p:nvPr/>
        </p:nvSpPr>
        <p:spPr>
          <a:xfrm>
            <a:off x="0" y="11812"/>
            <a:ext cx="9144000" cy="384880"/>
          </a:xfrm>
          <a:prstGeom prst="rect">
            <a:avLst/>
          </a:prstGeom>
          <a:solidFill>
            <a:srgbClr val="2E6CB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78FCBA-0AD2-4CE4-AD21-DDB321D037E8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400B7EF-6BFD-49D8-AB70-D425C4D448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27582" y="-11953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75477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  </a:t>
            </a:r>
            <a:r>
              <a:rPr lang="en-US" sz="8000" dirty="0" err="1">
                <a:latin typeface="Century Gothic" panose="020B0502020202020204" pitchFamily="34" charset="0"/>
              </a:rPr>
              <a:t>bove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above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825DB-9254-7043-AE4D-E16DF657A561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89DA3F-68BA-40CF-8D1E-F2FD620BB53D}"/>
              </a:ext>
            </a:extLst>
          </p:cNvPr>
          <p:cNvSpPr/>
          <p:nvPr/>
        </p:nvSpPr>
        <p:spPr>
          <a:xfrm>
            <a:off x="0" y="11812"/>
            <a:ext cx="9144000" cy="384880"/>
          </a:xfrm>
          <a:prstGeom prst="rect">
            <a:avLst/>
          </a:prstGeom>
          <a:solidFill>
            <a:srgbClr val="2E6CB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78FCBA-0AD2-4CE4-AD21-DDB321D037E8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C6616BD-D61D-4164-8EDD-ACF7C7E195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08313" y="-11749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18913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Foxes Suffixes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1792304"/>
            <a:ext cx="9143999" cy="451739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dirty="0">
                <a:latin typeface="Century Gothic" panose="020B0502020202020204" pitchFamily="34" charset="0"/>
              </a:rPr>
              <a:t>Focus on your base word.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36986" y="3926333"/>
            <a:ext cx="851534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fox 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es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5969" y="2515718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spc="-100" dirty="0">
                <a:latin typeface="Century Gothic" panose="020B0502020202020204" pitchFamily="34" charset="0"/>
              </a:rPr>
              <a:t>fox </a:t>
            </a:r>
            <a:r>
              <a:rPr lang="en-US" sz="8000" b="1" u="sng" spc="100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es</a:t>
            </a:r>
            <a:endParaRPr lang="en-US" sz="8000" b="1" spc="100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4756385" y="2445364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lip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09.6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25841" y="110014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020221" y="20176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713A98-980B-4797-8773-F9E5CFC7AFBE}"/>
              </a:ext>
            </a:extLst>
          </p:cNvPr>
          <p:cNvSpPr/>
          <p:nvPr/>
        </p:nvSpPr>
        <p:spPr>
          <a:xfrm>
            <a:off x="8515350" y="-819150"/>
            <a:ext cx="628650" cy="5406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069F2F2-024B-3840-8F62-4001AF815275}"/>
              </a:ext>
            </a:extLst>
          </p:cNvPr>
          <p:cNvPicPr/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713" y="980725"/>
            <a:ext cx="2035738" cy="16231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2F6E0A8-3E99-524E-A421-53DA327BEA3E}"/>
              </a:ext>
            </a:extLst>
          </p:cNvPr>
          <p:cNvPicPr/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5549" y="1015390"/>
            <a:ext cx="1944691" cy="1617251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EE247E0-C075-3943-A3C1-D391C71DEB3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002.666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2250" y="-917480"/>
            <a:ext cx="812800" cy="8128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0720E45-1034-40C5-8A1D-65E8F726E1A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6651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77440" y="-95521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14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91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52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12900"/>
                                  </p:stCondLst>
                                  <p:iterate type="wd">
                                    <p:tmPct val="7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13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6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16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3" grpId="0"/>
      <p:bldP spid="4" grpId="0" build="p"/>
      <p:bldP spid="7" grpId="0"/>
      <p:bldP spid="7" grpId="1"/>
      <p:bldP spid="19" grpId="0"/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sk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ies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skies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7BACD9B-E33E-4CF3-AC52-AC7FDAEA00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58887" y="-11906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8809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A428FD-A195-4731-A368-08E30855E404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7FC377-F025-433A-8959-F03BAF434784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85AAED7-14DD-4F61-A381-68635908069E}"/>
              </a:ext>
            </a:extLst>
          </p:cNvPr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pe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r  s</a:t>
            </a:r>
            <a:r>
              <a:rPr lang="en-US" sz="8000" dirty="0">
                <a:latin typeface="Century Gothic" panose="020B0502020202020204" pitchFamily="34" charset="0"/>
              </a:rPr>
              <a:t>on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57D97922-3399-4D09-943F-F59C29048EFD}"/>
              </a:ext>
            </a:extLst>
          </p:cNvPr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person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63A2342-1C40-4488-9DFC-5B013B298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20345" y="-1196644"/>
            <a:ext cx="609600" cy="609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EB478DD-705A-40B6-8A29-DD31103508D8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5998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high 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est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highest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D22BB4A-68B8-471F-B77C-CA45A6110D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26366" y="-11906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80202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be 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ing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being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9898711-0A4A-4392-BB1D-B3DDD46CBD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19131" y="-12039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04221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com 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ing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coming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AEAC05A-ADFE-4427-828A-D5FFCCAAEC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39618" y="-11821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17096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begin 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 </a:t>
            </a:r>
            <a:r>
              <a:rPr lang="en-US" sz="8000" i="1" dirty="0" err="1">
                <a:latin typeface="Century Gothic" panose="020B0502020202020204" pitchFamily="34" charset="0"/>
              </a:rPr>
              <a:t>n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ing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beginning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E23387C-F112-4723-A157-D539B99599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85393" y="-11724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87870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271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 err="1">
                <a:latin typeface="Century Gothic" panose="020B0502020202020204" pitchFamily="34" charset="0"/>
              </a:rPr>
              <a:t>rul</a:t>
            </a:r>
            <a:r>
              <a:rPr lang="en-US" sz="8000" u="sng" dirty="0">
                <a:latin typeface="Century Gothic" panose="020B0502020202020204" pitchFamily="34" charset="0"/>
              </a:rPr>
              <a:t>  </a:t>
            </a:r>
            <a:r>
              <a:rPr lang="en-US" sz="8000" b="1" u="sng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r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ruler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ACBA41-4956-2743-BDA4-CE0140755BA9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FE5271A-A3EA-434E-9CE3-A8397931B8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48068" y="-11910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41362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375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271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follow  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ers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followers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ACBA41-4956-2743-BDA4-CE0140755BA9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110924A-79FE-4C6B-9DF5-78A435926F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86609" y="-11832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60113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375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2718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 err="1">
                <a:latin typeface="Century Gothic" panose="020B0502020202020204" pitchFamily="34" charset="0"/>
              </a:rPr>
              <a:t>believ</a:t>
            </a:r>
            <a:r>
              <a:rPr lang="en-US" sz="8000" u="sng" dirty="0">
                <a:latin typeface="Century Gothic" panose="020B0502020202020204" pitchFamily="34" charset="0"/>
              </a:rPr>
              <a:t> </a:t>
            </a:r>
            <a:r>
              <a:rPr lang="en-US" sz="8000" b="1" u="sng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e</a:t>
            </a:r>
            <a:r>
              <a:rPr lang="en-US" sz="8000" b="1" dirty="0" err="1">
                <a:solidFill>
                  <a:srgbClr val="ED7D31"/>
                </a:solidFill>
                <a:latin typeface="Century Gothic" panose="020B0502020202020204" pitchFamily="34" charset="0"/>
              </a:rPr>
              <a:t>r</a:t>
            </a:r>
            <a:endParaRPr lang="en-US" sz="8000" b="1" dirty="0">
              <a:solidFill>
                <a:srgbClr val="ED7D3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819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believer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ACBA41-4956-2743-BDA4-CE0140755BA9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21059CB-AEBA-4484-9DA4-4DFF6455DB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78156" y="-11894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87295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375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lift  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lifted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D485399-BD2D-49DD-BDA3-BE28963889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26367" y="-11821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24899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di</a:t>
            </a:r>
            <a:r>
              <a:rPr lang="en-US" sz="8000" b="1" u="sng" dirty="0">
                <a:solidFill>
                  <a:srgbClr val="ED7D31"/>
                </a:solidFill>
                <a:latin typeface="Century Gothic" panose="020B0502020202020204" pitchFamily="34" charset="0"/>
              </a:rPr>
              <a:t>e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died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40F0A5D-AFC9-4D29-95CB-59378CC7E1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33600" y="-11821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7495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star</a:t>
            </a:r>
            <a:r>
              <a:rPr lang="en-US" sz="8000" b="1" u="sng" dirty="0">
                <a:solidFill>
                  <a:srgbClr val="ED7D31"/>
                </a:solidFill>
                <a:latin typeface="Century Gothic" panose="020B0502020202020204" pitchFamily="34" charset="0"/>
              </a:rPr>
              <a:t>e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stared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964BC1D-FB5E-4559-86D8-AB9F881C1D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80590" y="-11821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08123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A428FD-A195-4731-A368-08E30855E404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7FC377-F025-433A-8959-F03BAF434784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85AAED7-14DD-4F61-A381-68635908069E}"/>
              </a:ext>
            </a:extLst>
          </p:cNvPr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co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m  f</a:t>
            </a:r>
            <a:r>
              <a:rPr lang="en-US" sz="8000" dirty="0">
                <a:latin typeface="Century Gothic" panose="020B0502020202020204" pitchFamily="34" charset="0"/>
              </a:rPr>
              <a:t>ort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57D97922-3399-4D09-943F-F59C29048EFD}"/>
              </a:ext>
            </a:extLst>
          </p:cNvPr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comfort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16EF1AF-EC25-4E6F-80F2-B41A965CDE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40834" y="-1193573"/>
            <a:ext cx="609600" cy="609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388F4E4-AF26-4BEC-BD48-3F1736ADE655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336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obey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obeyed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0911F6D-DFBA-4142-9108-DCB5855A02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14330" y="-11857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58179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-1" y="1455215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>
                <a:latin typeface="Century Gothic" panose="020B0502020202020204" pitchFamily="34" charset="0"/>
              </a:rPr>
              <a:t>amaz</a:t>
            </a:r>
            <a:r>
              <a:rPr lang="en-US" sz="8000" b="1" u="sng" dirty="0">
                <a:solidFill>
                  <a:srgbClr val="ED7D31"/>
                </a:solidFill>
                <a:latin typeface="Century Gothic" panose="020B0502020202020204" pitchFamily="34" charset="0"/>
              </a:rPr>
              <a:t>e</a:t>
            </a:r>
            <a:r>
              <a:rPr lang="en-US" sz="80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-1" y="2978781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amazed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ED7D3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268F2B-3D1C-9F42-A903-E0B0CDB0E7E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FA3D637-EC5E-4678-A6EC-D3BD462C0B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73357" y="-11906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73271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A428FD-A195-4731-A368-08E30855E404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7FC377-F025-433A-8959-F03BAF434784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85AAED7-14DD-4F61-A381-68635908069E}"/>
              </a:ext>
            </a:extLst>
          </p:cNvPr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wi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s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d</a:t>
            </a:r>
            <a:r>
              <a:rPr lang="en-US" sz="8000" dirty="0" err="1">
                <a:latin typeface="Century Gothic" panose="020B0502020202020204" pitchFamily="34" charset="0"/>
              </a:rPr>
              <a:t>om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57D97922-3399-4D09-943F-F59C29048EFD}"/>
              </a:ext>
            </a:extLst>
          </p:cNvPr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wisdom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B2D569A-6F59-4BA0-87A0-F08CA1FF0F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48070" y="-1181746"/>
            <a:ext cx="609600" cy="609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56E13EF-A956-4409-92AB-235B0E291F34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9141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A428FD-A195-4731-A368-08E30855E404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7FC377-F025-433A-8959-F03BAF434784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85AAED7-14DD-4F61-A381-68635908069E}"/>
              </a:ext>
            </a:extLst>
          </p:cNvPr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be gi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n  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n</a:t>
            </a:r>
            <a:r>
              <a:rPr lang="en-US" sz="8000" dirty="0" err="1">
                <a:latin typeface="Century Gothic" panose="020B0502020202020204" pitchFamily="34" charset="0"/>
              </a:rPr>
              <a:t>ing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57D97922-3399-4D09-943F-F59C29048EFD}"/>
              </a:ext>
            </a:extLst>
          </p:cNvPr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beginning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A91C6D9-1A5C-4EF3-9092-8BA4B30570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80591" y="-1208651"/>
            <a:ext cx="609600" cy="609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DCC9860-7D6F-42E6-80DF-2B4E1719D4DB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769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A428FD-A195-4731-A368-08E30855E404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7FC377-F025-433A-8959-F03BAF434784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414B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414B2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85AAED7-14DD-4F61-A381-68635908069E}"/>
              </a:ext>
            </a:extLst>
          </p:cNvPr>
          <p:cNvSpPr txBox="1">
            <a:spLocks/>
          </p:cNvSpPr>
          <p:nvPr/>
        </p:nvSpPr>
        <p:spPr>
          <a:xfrm>
            <a:off x="-1" y="1499819"/>
            <a:ext cx="9143999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 err="1">
                <a:latin typeface="Century Gothic" panose="020B0502020202020204" pitchFamily="34" charset="0"/>
              </a:rPr>
              <a:t>fo</a:t>
            </a:r>
            <a:r>
              <a:rPr lang="en-US" sz="80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l</a:t>
            </a:r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  l</a:t>
            </a:r>
            <a:r>
              <a:rPr lang="en-US" sz="8000" dirty="0">
                <a:latin typeface="Century Gothic" panose="020B0502020202020204" pitchFamily="34" charset="0"/>
              </a:rPr>
              <a:t>ow </a:t>
            </a:r>
            <a:r>
              <a:rPr lang="en-US" sz="8000" dirty="0" err="1">
                <a:latin typeface="Century Gothic" panose="020B0502020202020204" pitchFamily="34" charset="0"/>
              </a:rPr>
              <a:t>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57D97922-3399-4D09-943F-F59C29048EFD}"/>
              </a:ext>
            </a:extLst>
          </p:cNvPr>
          <p:cNvSpPr txBox="1">
            <a:spLocks/>
          </p:cNvSpPr>
          <p:nvPr/>
        </p:nvSpPr>
        <p:spPr>
          <a:xfrm>
            <a:off x="-1" y="3015434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Century Gothic" panose="020B0502020202020204" pitchFamily="34" charset="0"/>
              </a:rPr>
              <a:t>follower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D347DC0-63DE-47B5-B628-18EBD76978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80592" y="-1195399"/>
            <a:ext cx="609600" cy="609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E35055A-FE66-42D3-9A2E-7A103E9B8B56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2351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625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655455" y="3094445"/>
            <a:ext cx="2658100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400" spc="300" dirty="0" err="1">
                <a:latin typeface="Century Gothic" panose="020B0502020202020204" pitchFamily="34" charset="0"/>
              </a:rPr>
              <a:t>ti</a:t>
            </a:r>
            <a:r>
              <a:rPr lang="en-US" sz="7400" spc="300" dirty="0">
                <a:latin typeface="Century Gothic" panose="020B0502020202020204" pitchFamily="34" charset="0"/>
              </a:rPr>
              <a:t>  </a:t>
            </a:r>
            <a:r>
              <a:rPr lang="en-US" sz="7400" spc="300" dirty="0" err="1">
                <a:latin typeface="Century Gothic" panose="020B0502020202020204" pitchFamily="34" charset="0"/>
              </a:rPr>
              <a:t>er</a:t>
            </a:r>
            <a:r>
              <a:rPr lang="en-US" sz="7400" spc="300" dirty="0">
                <a:latin typeface="Century Gothic" panose="020B0502020202020204" pitchFamily="34" charset="0"/>
              </a:rPr>
              <a:t> </a:t>
            </a:r>
            <a:endParaRPr lang="en-US" sz="7400" spc="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495640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Tiger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466374"/>
            <a:ext cx="8743188" cy="1451186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When you see one consonant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between two vowels,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divide after the first vowel. </a:t>
            </a:r>
          </a:p>
          <a:p>
            <a:pPr marL="0" indent="0" algn="ctr" fontAlgn="base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Try this pattern first. </a:t>
            </a:r>
            <a:endParaRPr lang="en-US" sz="2300" dirty="0">
              <a:latin typeface="Century Gothic" panose="020B0502020202020204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760861" y="4165096"/>
            <a:ext cx="813358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 err="1">
                <a:latin typeface="Century Gothic" panose="020B0502020202020204" pitchFamily="34" charset="0"/>
              </a:rPr>
              <a:t>ti</a:t>
            </a:r>
            <a:r>
              <a:rPr lang="en-US" sz="7400" dirty="0">
                <a:latin typeface="Century Gothic" panose="020B0502020202020204" pitchFamily="34" charset="0"/>
              </a:rPr>
              <a:t>  </a:t>
            </a:r>
            <a:r>
              <a:rPr lang="en-US" sz="7400" b="1" dirty="0" err="1">
                <a:solidFill>
                  <a:srgbClr val="1414B2"/>
                </a:solidFill>
                <a:latin typeface="Century Gothic" panose="020B0502020202020204" pitchFamily="34" charset="0"/>
              </a:rPr>
              <a:t>g</a:t>
            </a:r>
            <a:r>
              <a:rPr lang="en-US" sz="7400" dirty="0" err="1">
                <a:latin typeface="Century Gothic" panose="020B0502020202020204" pitchFamily="34" charset="0"/>
              </a:rPr>
              <a:t>er</a:t>
            </a:r>
            <a:endParaRPr lang="en-US" sz="7400" b="1" dirty="0">
              <a:latin typeface="Century Gothic" panose="020B0502020202020204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87353" y="3257149"/>
            <a:ext cx="9143998" cy="1060434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1414B2"/>
                </a:solidFill>
                <a:latin typeface="Century Gothic" panose="020B0502020202020204" pitchFamily="34" charset="0"/>
              </a:rPr>
              <a:t>g</a:t>
            </a:r>
            <a:endParaRPr lang="en-US" sz="8000" b="1" dirty="0">
              <a:latin typeface="Century Gothic" panose="020B0502020202020204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316451" y="3215758"/>
            <a:ext cx="0" cy="1038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cli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0406" y="4992073"/>
            <a:ext cx="609600" cy="60960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-9144" y="4828414"/>
            <a:ext cx="1028699" cy="789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1506D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458240" y="-895999"/>
            <a:ext cx="685760" cy="58845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MC900183858[1]">
            <a:extLst>
              <a:ext uri="{FF2B5EF4-FFF2-40B4-BE49-F238E27FC236}">
                <a16:creationId xmlns:a16="http://schemas.microsoft.com/office/drawing/2014/main" id="{EC74F70E-F7B6-7544-B877-770B8D59A1F5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4398" y="937231"/>
            <a:ext cx="1647189" cy="166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MC900183858[1]">
            <a:extLst>
              <a:ext uri="{FF2B5EF4-FFF2-40B4-BE49-F238E27FC236}">
                <a16:creationId xmlns:a16="http://schemas.microsoft.com/office/drawing/2014/main" id="{2AFF167B-D9D1-1245-B90E-3EB8718F9451}"/>
              </a:ext>
            </a:extLst>
          </p:cNvPr>
          <p:cNvPicPr/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12" y="942186"/>
            <a:ext cx="1647190" cy="166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2068F5C-48E7-7549-9044-16A1A3918C8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2250" y="-99762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91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9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137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3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6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10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 uiExpand="1"/>
      <p:bldP spid="3" grpId="0"/>
      <p:bldP spid="4" grpId="0" uiExpand="1" build="p"/>
      <p:bldP spid="19" grpId="0" uiExpand="1"/>
      <p:bldP spid="19" grpId="1"/>
      <p:bldP spid="9" grpId="0" uiExpand="1"/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61835</TotalTime>
  <Words>322</Words>
  <Application>Microsoft Office PowerPoint</Application>
  <PresentationFormat>On-screen Show (16:10)</PresentationFormat>
  <Paragraphs>147</Paragraphs>
  <Slides>51</Slides>
  <Notes>0</Notes>
  <HiddenSlides>0</HiddenSlides>
  <MMClips>69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Calibri</vt:lpstr>
      <vt:lpstr>Calibri Light</vt:lpstr>
      <vt:lpstr>Century Gothic</vt:lpstr>
      <vt:lpstr>Office Theme</vt:lpstr>
      <vt:lpstr>PowerPoint Presentation</vt:lpstr>
      <vt:lpstr>Dividing Words</vt:lpstr>
      <vt:lpstr>Rabbit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Tiger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Camel Words</vt:lpstr>
      <vt:lpstr>PowerPoint Presentation</vt:lpstr>
      <vt:lpstr>PowerPoint Presentation</vt:lpstr>
      <vt:lpstr>Turtle Words</vt:lpstr>
      <vt:lpstr>PowerPoint Presentation</vt:lpstr>
      <vt:lpstr>PowerPoint Presentation</vt:lpstr>
      <vt:lpstr>Lion Words</vt:lpstr>
      <vt:lpstr>PowerPoint Presentation</vt:lpstr>
      <vt:lpstr>Hamster Words</vt:lpstr>
      <vt:lpstr>PowerPoint Presentation</vt:lpstr>
      <vt:lpstr>Anteater Words</vt:lpstr>
      <vt:lpstr>PowerPoint Presentation</vt:lpstr>
      <vt:lpstr>PowerPoint Presentation</vt:lpstr>
      <vt:lpstr>PowerPoint Presentation</vt:lpstr>
      <vt:lpstr>Other Syllable Divisions</vt:lpstr>
      <vt:lpstr>PowerPoint Presentation</vt:lpstr>
      <vt:lpstr>PowerPoint Presentation</vt:lpstr>
      <vt:lpstr>Foxes Suffixes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Carol Hale</cp:lastModifiedBy>
  <cp:revision>658</cp:revision>
  <dcterms:created xsi:type="dcterms:W3CDTF">2017-01-10T01:35:56Z</dcterms:created>
  <dcterms:modified xsi:type="dcterms:W3CDTF">2019-08-17T15:07:49Z</dcterms:modified>
</cp:coreProperties>
</file>