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7" r:id="rId2"/>
    <p:sldId id="257" r:id="rId3"/>
    <p:sldId id="258" r:id="rId4"/>
    <p:sldId id="312" r:id="rId5"/>
    <p:sldId id="301" r:id="rId6"/>
    <p:sldId id="313" r:id="rId7"/>
    <p:sldId id="314" r:id="rId8"/>
    <p:sldId id="315" r:id="rId9"/>
    <p:sldId id="300" r:id="rId10"/>
    <p:sldId id="308" r:id="rId11"/>
    <p:sldId id="323" r:id="rId12"/>
    <p:sldId id="319" r:id="rId13"/>
    <p:sldId id="324" r:id="rId14"/>
    <p:sldId id="325" r:id="rId15"/>
    <p:sldId id="326" r:id="rId16"/>
    <p:sldId id="320" r:id="rId17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9202"/>
    <a:srgbClr val="FF0066"/>
    <a:srgbClr val="2F5597"/>
    <a:srgbClr val="990000"/>
    <a:srgbClr val="1313B3"/>
    <a:srgbClr val="1506D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412" autoAdjust="0"/>
    <p:restoredTop sz="94280" autoAdjust="0"/>
  </p:normalViewPr>
  <p:slideViewPr>
    <p:cSldViewPr snapToGrid="0">
      <p:cViewPr varScale="1">
        <p:scale>
          <a:sx n="161" d="100"/>
          <a:sy n="161" d="100"/>
        </p:scale>
        <p:origin x="200" y="1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9/25/18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9/25/18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9/25/18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9/25/18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9/25/18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9/25/18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9/25/18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9/25/18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9/25/18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9/25/18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9/25/18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9/25/18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2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4a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9.m4a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9.m4a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21.m4a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1.m4a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23.m4a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3.m4a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25.m4a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5.m4a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27.m4a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7.m4a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../media/media27.m4a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7.m4a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media" Target="../media/media28.m4a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8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7.m4a"/><Relationship Id="rId7" Type="http://schemas.openxmlformats.org/officeDocument/2006/relationships/image" Target="../media/image3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m4a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9.m4a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9.m4a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11.m4a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m4a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13.m4a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3.m4a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5.m4a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5.m4a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7.m4a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17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7" name="Rectangle 6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0" y="2518523"/>
            <a:ext cx="3754760" cy="17493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latin typeface="Century Gothic" panose="020B0502020202020204" pitchFamily="34" charset="0"/>
              </a:rPr>
              <a:t>Vocabulary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4000" dirty="0">
                <a:latin typeface="Century Gothic" panose="020B0502020202020204" pitchFamily="34" charset="0"/>
              </a:rPr>
              <a:t>Original Bible Story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2450" y="482408"/>
            <a:ext cx="2998724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Part 5</a:t>
            </a:r>
          </a:p>
        </p:txBody>
      </p: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256478" y="1856624"/>
            <a:ext cx="8205391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04B97D0-B911-46D9-B25C-55DCFF87E790}"/>
              </a:ext>
            </a:extLst>
          </p:cNvPr>
          <p:cNvSpPr txBox="1"/>
          <p:nvPr/>
        </p:nvSpPr>
        <p:spPr>
          <a:xfrm>
            <a:off x="3854055" y="367075"/>
            <a:ext cx="513738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51. I am Alive: </a:t>
            </a:r>
          </a:p>
          <a:p>
            <a:r>
              <a:rPr lang="en-US" sz="43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Bible</a:t>
            </a:r>
            <a:endParaRPr lang="en-US" sz="4300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8FFB100-619B-D84E-9439-705D4A03D8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9301" y="-2575730"/>
            <a:ext cx="812800" cy="812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E5D3C96-85E2-0440-B0C1-EE022015AF2B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../../01_SyllableBible/IVANSdrawings/ImagesForReadWithMeBible/FINAL_sent_to_FreeBibleImages_300dpi/49_53_I_Am_Alive/52_KidsReadingBible.jpeg">
            <a:extLst>
              <a:ext uri="{FF2B5EF4-FFF2-40B4-BE49-F238E27FC236}">
                <a16:creationId xmlns:a16="http://schemas.microsoft.com/office/drawing/2014/main" id="{38E8360A-BFB4-49B4-AA58-BC38DBE56B6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9931" b="5990"/>
          <a:stretch/>
        </p:blipFill>
        <p:spPr bwMode="auto">
          <a:xfrm>
            <a:off x="666867" y="2025526"/>
            <a:ext cx="2661772" cy="31682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502EA31-33CD-B941-9143-51C50D3888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65600" y="24511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8262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49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/>
      <p:bldP spid="13" grpId="0"/>
      <p:bldP spid="12" grpId="0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496" y="718460"/>
            <a:ext cx="7999957" cy="3291611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“Everyone therefore who hears these words of mine and does them, I will </a:t>
            </a:r>
            <a:r>
              <a:rPr lang="en-US" sz="2800" u="sng" dirty="0">
                <a:latin typeface="Century Gothic" panose="020B0502020202020204" pitchFamily="34" charset="0"/>
              </a:rPr>
              <a:t>liken</a:t>
            </a:r>
            <a:r>
              <a:rPr lang="en-US" sz="2800" dirty="0">
                <a:latin typeface="Century Gothic" panose="020B0502020202020204" pitchFamily="34" charset="0"/>
              </a:rPr>
              <a:t> him to a wise man who built his house on a rock. 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08CC36A-EE40-A84C-9C8A-0D34D14E6C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40981" y="-1778814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D87F6A1-FBBE-9644-9FE4-4AAC540DDA6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1996679-3079-6747-A8AB-92886926FE6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65600" y="24511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11383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3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70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021" y="940132"/>
            <a:ext cx="7999957" cy="3291611"/>
          </a:xfrm>
        </p:spPr>
        <p:txBody>
          <a:bodyPr>
            <a:noAutofit/>
          </a:bodyPr>
          <a:lstStyle/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Century Gothic" panose="020B0502020202020204" pitchFamily="34" charset="0"/>
              </a:rPr>
              <a:t>The rain came down, the floods came, and the winds blew and beat on that house; and it didn’t fall, for it was </a:t>
            </a:r>
            <a:r>
              <a:rPr lang="en-US" sz="2800" u="sng" dirty="0">
                <a:latin typeface="Century Gothic" panose="020B0502020202020204" pitchFamily="34" charset="0"/>
              </a:rPr>
              <a:t>founded</a:t>
            </a:r>
            <a:r>
              <a:rPr lang="en-US" sz="2800" dirty="0">
                <a:latin typeface="Century Gothic" panose="020B0502020202020204" pitchFamily="34" charset="0"/>
              </a:rPr>
              <a:t> on the rock.</a:t>
            </a:r>
            <a:endParaRPr lang="en-US" sz="28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E31D5E5-2753-1C43-B13C-9AB33B6B18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24393" y="-1963542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BC54FCE-C24A-4046-AFFE-5ABE3E4405F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19D356A-6F07-FA49-85E2-0C986828584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65600" y="24511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6876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72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496" y="901340"/>
            <a:ext cx="7999957" cy="2929022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Everyone who hears these words of mine and doesn’t do them will be like a foolish man who built his house on the sand. 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2C73113-2679-1543-910E-2934D5644A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65600" y="-1980043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5ABCBD9-29C8-2A4C-AFFD-9F0CBD306179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5B38DE7-0979-5649-A528-0BE2FD9464B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65600" y="24511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68262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31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F418776-65F2-4C73-898D-5A9481B6F5C7}"/>
              </a:ext>
            </a:extLst>
          </p:cNvPr>
          <p:cNvSpPr txBox="1">
            <a:spLocks/>
          </p:cNvSpPr>
          <p:nvPr/>
        </p:nvSpPr>
        <p:spPr>
          <a:xfrm>
            <a:off x="475989" y="1080656"/>
            <a:ext cx="8304756" cy="2899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2800" dirty="0">
                <a:latin typeface="Century Gothic" panose="020B0502020202020204" pitchFamily="34" charset="0"/>
              </a:rPr>
              <a:t>The rain came down, the floods came, and the winds blew and beat on that house; and it fell - and its fall was great.”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2800" spc="-110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93143FB-A2AE-BC47-8A0F-62E2C69376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89887" y="-2905202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1D5A509-442F-FD4D-8C45-F2E3A83CC89E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A28BAC4-E419-D442-86FC-9F4539A9F93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65600" y="24511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51590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54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" grpId="0" uiExpand="1" build="p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021" y="906337"/>
            <a:ext cx="8428856" cy="2894755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When Jesus had finished saying these things, the </a:t>
            </a:r>
            <a:r>
              <a:rPr lang="en-US" sz="2800" u="sng" dirty="0">
                <a:latin typeface="Century Gothic" panose="020B0502020202020204" pitchFamily="34" charset="0"/>
              </a:rPr>
              <a:t>multitudes</a:t>
            </a:r>
            <a:r>
              <a:rPr lang="en-US" sz="2800" dirty="0">
                <a:latin typeface="Century Gothic" panose="020B0502020202020204" pitchFamily="34" charset="0"/>
              </a:rPr>
              <a:t> were </a:t>
            </a:r>
            <a:r>
              <a:rPr lang="en-US" sz="2800" u="sng" dirty="0">
                <a:latin typeface="Century Gothic" panose="020B0502020202020204" pitchFamily="34" charset="0"/>
              </a:rPr>
              <a:t>astonished</a:t>
            </a:r>
            <a:r>
              <a:rPr lang="en-US" sz="2800" dirty="0">
                <a:latin typeface="Century Gothic" panose="020B0502020202020204" pitchFamily="34" charset="0"/>
              </a:rPr>
              <a:t> at his teaching, 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48D46A9-2D9E-804C-BD17-57AF809268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759200" y="-1519660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2206F7-A4B5-7549-BAC7-897F237A18C6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A5B32C2-77F3-B243-BEB8-0F51FDF9648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65600" y="24511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4535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1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021" y="906337"/>
            <a:ext cx="8428856" cy="2894755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When Jesus had finished saying these things, the </a:t>
            </a:r>
            <a:r>
              <a:rPr lang="en-US" sz="2800" u="sng" dirty="0">
                <a:latin typeface="Century Gothic" panose="020B0502020202020204" pitchFamily="34" charset="0"/>
              </a:rPr>
              <a:t>multitudes</a:t>
            </a:r>
            <a:r>
              <a:rPr lang="en-US" sz="2800" dirty="0">
                <a:latin typeface="Century Gothic" panose="020B0502020202020204" pitchFamily="34" charset="0"/>
              </a:rPr>
              <a:t> were </a:t>
            </a:r>
            <a:r>
              <a:rPr lang="en-US" sz="2800" u="sng" dirty="0">
                <a:latin typeface="Century Gothic" panose="020B0502020202020204" pitchFamily="34" charset="0"/>
              </a:rPr>
              <a:t>astonished</a:t>
            </a:r>
            <a:r>
              <a:rPr lang="en-US" sz="2800" dirty="0">
                <a:latin typeface="Century Gothic" panose="020B0502020202020204" pitchFamily="34" charset="0"/>
              </a:rPr>
              <a:t> at his teaching, 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48D46A9-2D9E-804C-BD17-57AF809268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759200" y="-1519660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2206F7-A4B5-7549-BAC7-897F237A18C6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A5B32C2-77F3-B243-BEB8-0F51FDF9648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65600" y="24511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7185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1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021" y="890435"/>
            <a:ext cx="8245976" cy="2894755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for he taught them with </a:t>
            </a:r>
            <a:r>
              <a:rPr lang="en-US" sz="2800" u="sng" dirty="0">
                <a:latin typeface="Century Gothic" panose="020B0502020202020204" pitchFamily="34" charset="0"/>
              </a:rPr>
              <a:t>authority</a:t>
            </a:r>
            <a:r>
              <a:rPr lang="en-US" sz="2800" dirty="0">
                <a:latin typeface="Century Gothic" panose="020B0502020202020204" pitchFamily="34" charset="0"/>
              </a:rPr>
              <a:t>, and not like the </a:t>
            </a:r>
            <a:r>
              <a:rPr lang="en-US" sz="2800" u="sng" dirty="0">
                <a:latin typeface="Century Gothic" panose="020B0502020202020204" pitchFamily="34" charset="0"/>
              </a:rPr>
              <a:t>scribes</a:t>
            </a:r>
            <a:r>
              <a:rPr lang="en-US" sz="2800" dirty="0"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48D46A9-2D9E-804C-BD17-57AF809268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759200" y="-1519660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2206F7-A4B5-7549-BAC7-897F237A18C6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F44BFE7-4330-C64F-99CE-1F0CF46035F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65600" y="24511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161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1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" y="2789293"/>
            <a:ext cx="9144000" cy="111329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8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Vocabulary</a:t>
            </a:r>
            <a:r>
              <a:rPr lang="en-US" sz="8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br>
              <a:rPr lang="en-US" sz="8000" b="1" dirty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endParaRPr lang="en-US" sz="88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E7135CD-B3FA-624E-9247-174AE7C8B8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54717" y="-164877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8856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210457" y="1201576"/>
            <a:ext cx="9144000" cy="1451170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liken</a:t>
            </a:r>
            <a:endParaRPr lang="en-US" sz="3600" b="1" u="sng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9584" y="2593605"/>
            <a:ext cx="2586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(L</a:t>
            </a:r>
            <a:r>
              <a:rPr lang="en-US" sz="4000" b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 – k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n):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151410" y="3469442"/>
            <a:ext cx="7058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to compare;  this is like that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2693EB9-33D0-FE4E-ACFC-5A5DE52046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55143" y="-1597977"/>
            <a:ext cx="812800" cy="812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C0DE681-D472-AB4F-B242-64E824A8675D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B6775C7-1915-0840-87EF-A7D17EB8EE3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65600" y="24511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213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0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/>
      <p:bldP spid="10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96686" y="1458326"/>
            <a:ext cx="7206343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founded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(F</a:t>
            </a:r>
            <a:r>
              <a:rPr lang="en-US" sz="4000" b="1" dirty="0">
                <a:solidFill>
                  <a:srgbClr val="0070C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40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ND - 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0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000" i="1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):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B4FF74-B752-174F-8951-BCB0AD91D24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857C3B7-BC46-A24C-82E1-5894C673B1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60412" y="-1747593"/>
            <a:ext cx="812800" cy="812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83DEDE-4BD0-41A7-8A8A-CB7E634333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260150" y="2443349"/>
            <a:ext cx="4633362" cy="70719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DF08C55-08C9-4A24-80B4-835B790992C9}"/>
              </a:ext>
            </a:extLst>
          </p:cNvPr>
          <p:cNvSpPr/>
          <p:nvPr/>
        </p:nvSpPr>
        <p:spPr>
          <a:xfrm>
            <a:off x="3340299" y="3468381"/>
            <a:ext cx="1919115" cy="9038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800">
              <a:lnSpc>
                <a:spcPct val="150000"/>
              </a:lnSpc>
            </a:pPr>
            <a:r>
              <a:rPr lang="en-US" sz="40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started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ED0112D-B7FD-BC42-81C8-9678708E0A0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65600" y="24511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7570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1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381254"/>
            <a:ext cx="7336971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multitude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2599871"/>
            <a:ext cx="53557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(M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dirty="0" err="1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000" b="1" dirty="0" err="1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000" b="1" dirty="0" err="1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4000" dirty="0" err="1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)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3098241" y="3744957"/>
            <a:ext cx="3483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a crowd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22D4098-C15C-1F4E-8AD0-21559E2B31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41486" y="-1557798"/>
            <a:ext cx="812800" cy="812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455DA12-2351-E04B-BE11-5A58D68E7D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306B8A9-E75D-F449-AB7F-EB1A7885FDA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62518" y="185989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2738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8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/>
      <p:bldP spid="9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167896"/>
            <a:ext cx="9144000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astonished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15355" y="2498377"/>
            <a:ext cx="6019271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4000" b="1" dirty="0">
                <a:solidFill>
                  <a:srgbClr val="FF0000"/>
                </a:solidFill>
                <a:highlight>
                  <a:srgbClr val="FFFF00"/>
                </a:highlight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ST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- </a:t>
            </a:r>
            <a:r>
              <a:rPr lang="en-US" sz="4000" b="1" dirty="0" err="1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dirty="0" err="1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</a:t>
            </a:r>
            <a:r>
              <a:rPr lang="en-US" sz="4000" b="1" dirty="0" err="1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000" dirty="0" err="1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):</a:t>
            </a:r>
            <a:endParaRPr lang="en-US" sz="4000" dirty="0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D2FE3B-4FAC-4B7E-BE9B-1CFC2E057241}"/>
              </a:ext>
            </a:extLst>
          </p:cNvPr>
          <p:cNvSpPr txBox="1"/>
          <p:nvPr/>
        </p:nvSpPr>
        <p:spPr>
          <a:xfrm>
            <a:off x="2375573" y="3483056"/>
            <a:ext cx="6011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greatly surprised</a:t>
            </a:r>
            <a:endParaRPr lang="en-US" sz="40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9CB595C-818B-5E43-BA63-DBA5B0FA35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87372" y="-1714243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C9B95FF-E6A6-B84A-A15A-18E052193DBD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C4AC3EC-ED3E-DF4C-A8BB-647D9A1A866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65600" y="24511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89471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91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12" grpId="0" animBg="1"/>
      <p:bldP spid="7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428707"/>
            <a:ext cx="9144000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</a:rPr>
              <a:t>authority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39555" y="3811156"/>
            <a:ext cx="7837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power to make decisions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6182529" y="46181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45DC5C-754F-4E44-AB7D-C0C0E870916A}"/>
              </a:ext>
            </a:extLst>
          </p:cNvPr>
          <p:cNvSpPr txBox="1"/>
          <p:nvPr/>
        </p:nvSpPr>
        <p:spPr>
          <a:xfrm>
            <a:off x="2297723" y="2767329"/>
            <a:ext cx="5116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>
                <a:solidFill>
                  <a:schemeClr val="accent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TH</a:t>
            </a:r>
            <a:r>
              <a:rPr lang="en-US" sz="4000" b="1" dirty="0">
                <a:solidFill>
                  <a:srgbClr val="FE920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- t</a:t>
            </a:r>
            <a:r>
              <a:rPr lang="en-US" sz="4000" b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sz="40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44F9A9A-5484-DF45-993D-19B3D2B5A7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75487" y="-2241670"/>
            <a:ext cx="812800" cy="812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D41F2D2-264B-FF46-B68D-AD51A0ADAB23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D5E6DB4-9BCB-594E-AF4B-D659807462C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65600" y="24511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8807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91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5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11A51363-A2F1-4488-B8B4-A0AAEF7C608A}"/>
              </a:ext>
            </a:extLst>
          </p:cNvPr>
          <p:cNvSpPr txBox="1">
            <a:spLocks/>
          </p:cNvSpPr>
          <p:nvPr/>
        </p:nvSpPr>
        <p:spPr>
          <a:xfrm>
            <a:off x="0" y="1253033"/>
            <a:ext cx="9144000" cy="1308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scribe</a:t>
            </a:r>
            <a:endParaRPr lang="en-US" sz="3600" b="1" u="sng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3B6EF5-38EB-48B5-A955-21C1364A9ABD}"/>
              </a:ext>
            </a:extLst>
          </p:cNvPr>
          <p:cNvSpPr txBox="1"/>
          <p:nvPr/>
        </p:nvSpPr>
        <p:spPr>
          <a:xfrm>
            <a:off x="3530321" y="2561793"/>
            <a:ext cx="4789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(scr</a:t>
            </a:r>
            <a:r>
              <a:rPr lang="en-US" sz="4000" b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sz="4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FA4673-5E18-4EAA-8862-1C285D99AED3}"/>
              </a:ext>
            </a:extLst>
          </p:cNvPr>
          <p:cNvSpPr txBox="1"/>
          <p:nvPr/>
        </p:nvSpPr>
        <p:spPr>
          <a:xfrm>
            <a:off x="1894114" y="3676291"/>
            <a:ext cx="6335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 a writer and teacher</a:t>
            </a:r>
            <a:endParaRPr lang="en-US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13E08B-7886-4BD6-91FF-62908E951556}"/>
              </a:ext>
            </a:extLst>
          </p:cNvPr>
          <p:cNvSpPr txBox="1"/>
          <p:nvPr/>
        </p:nvSpPr>
        <p:spPr>
          <a:xfrm>
            <a:off x="2155371" y="4259101"/>
            <a:ext cx="5812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in the days of Jesus</a:t>
            </a:r>
            <a:endParaRPr lang="en-US" sz="40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87AF3CF-6497-3C42-BBAD-7AA6218C17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89555" y="-2223146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FFF24D1-8D3B-1F43-ADFD-C2C3B92E4199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6F22FA4-A083-9C42-98C5-5059BE14EE0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65600" y="24511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4247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01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 uiExpand="1" build="p"/>
      <p:bldP spid="17" grpId="0"/>
      <p:bldP spid="19" grpId="0"/>
      <p:bldP spid="9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21" name="Title 3"/>
          <p:cNvSpPr txBox="1">
            <a:spLocks/>
          </p:cNvSpPr>
          <p:nvPr/>
        </p:nvSpPr>
        <p:spPr>
          <a:xfrm>
            <a:off x="0" y="3621653"/>
            <a:ext cx="9144000" cy="847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World English Bible (WEB)</a:t>
            </a:r>
            <a:endParaRPr lang="en-US" sz="48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6184" y="2639723"/>
            <a:ext cx="88978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Matthew 7:24-28  </a:t>
            </a:r>
            <a:endParaRPr lang="en-US" sz="32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8C9A09-4BDB-4B8C-9303-AAA9E2F7727F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56788E-0453-493E-81C2-C37E4C93F8C7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100129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I am Alive: the Bible</a:t>
            </a:r>
            <a:endParaRPr lang="en-US" sz="4800" dirty="0">
              <a:latin typeface="Century Gothic" panose="020B0502020202020204" pitchFamily="34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A3B38BA-4147-B44E-971A-F8C3B7EDC2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86370" y="-1675886"/>
            <a:ext cx="812800" cy="8128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335DBC9-642D-534D-93D7-8AA10FDA33E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65600" y="24511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6847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40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1" grpId="0"/>
      <p:bldP spid="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80294</TotalTime>
  <Words>256</Words>
  <Application>Microsoft Macintosh PowerPoint</Application>
  <PresentationFormat>On-screen Show (16:10)</PresentationFormat>
  <Paragraphs>35</Paragraphs>
  <Slides>16</Slides>
  <Notes>0</Notes>
  <HiddenSlides>0</HiddenSlides>
  <MMClips>31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Vocabulary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Raymond McCurdy</cp:lastModifiedBy>
  <cp:revision>390</cp:revision>
  <dcterms:created xsi:type="dcterms:W3CDTF">2017-01-10T01:35:56Z</dcterms:created>
  <dcterms:modified xsi:type="dcterms:W3CDTF">2018-09-26T03:14:16Z</dcterms:modified>
</cp:coreProperties>
</file>