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7" r:id="rId2"/>
    <p:sldId id="277" r:id="rId3"/>
    <p:sldId id="278" r:id="rId4"/>
    <p:sldId id="385" r:id="rId5"/>
    <p:sldId id="326" r:id="rId6"/>
    <p:sldId id="296" r:id="rId7"/>
    <p:sldId id="327" r:id="rId8"/>
    <p:sldId id="386" r:id="rId9"/>
    <p:sldId id="387" r:id="rId10"/>
    <p:sldId id="279" r:id="rId11"/>
    <p:sldId id="394" r:id="rId12"/>
    <p:sldId id="395" r:id="rId13"/>
    <p:sldId id="331" r:id="rId14"/>
    <p:sldId id="359" r:id="rId15"/>
    <p:sldId id="332" r:id="rId16"/>
    <p:sldId id="281" r:id="rId17"/>
    <p:sldId id="389" r:id="rId18"/>
    <p:sldId id="390" r:id="rId19"/>
    <p:sldId id="283" r:id="rId20"/>
    <p:sldId id="382" r:id="rId21"/>
    <p:sldId id="297" r:id="rId22"/>
    <p:sldId id="381" r:id="rId23"/>
    <p:sldId id="284" r:id="rId24"/>
    <p:sldId id="383" r:id="rId25"/>
    <p:sldId id="340" r:id="rId26"/>
    <p:sldId id="384" r:id="rId27"/>
    <p:sldId id="287" r:id="rId28"/>
    <p:sldId id="346" r:id="rId29"/>
    <p:sldId id="364" r:id="rId30"/>
    <p:sldId id="347" r:id="rId31"/>
    <p:sldId id="349" r:id="rId32"/>
    <p:sldId id="363" r:id="rId33"/>
    <p:sldId id="365" r:id="rId34"/>
    <p:sldId id="366" r:id="rId35"/>
    <p:sldId id="391" r:id="rId36"/>
    <p:sldId id="392" r:id="rId37"/>
    <p:sldId id="393" r:id="rId3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4B2"/>
    <a:srgbClr val="ED7D31"/>
    <a:srgbClr val="1506D4"/>
    <a:srgbClr val="990000"/>
    <a:srgbClr val="FE9202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86" autoAdjust="0"/>
    <p:restoredTop sz="94280" autoAdjust="0"/>
  </p:normalViewPr>
  <p:slideViewPr>
    <p:cSldViewPr snapToGrid="0">
      <p:cViewPr varScale="1">
        <p:scale>
          <a:sx n="98" d="100"/>
          <a:sy n="98" d="100"/>
        </p:scale>
        <p:origin x="184" y="1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3.m4a"/><Relationship Id="rId7" Type="http://schemas.openxmlformats.org/officeDocument/2006/relationships/image" Target="../media/image6.wmf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25.m4a"/><Relationship Id="rId5" Type="http://schemas.microsoft.com/office/2007/relationships/media" Target="../media/media25.m4a"/><Relationship Id="rId4" Type="http://schemas.openxmlformats.org/officeDocument/2006/relationships/audio" Target="../media/media24.mp3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26.m4a"/><Relationship Id="rId5" Type="http://schemas.microsoft.com/office/2007/relationships/media" Target="../media/media26.m4a"/><Relationship Id="rId4" Type="http://schemas.openxmlformats.org/officeDocument/2006/relationships/audio" Target="../media/media24.mp3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7" Type="http://schemas.openxmlformats.org/officeDocument/2006/relationships/image" Target="../media/image3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3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35.m4a"/><Relationship Id="rId3" Type="http://schemas.microsoft.com/office/2007/relationships/media" Target="../media/media15.mp3"/><Relationship Id="rId7" Type="http://schemas.microsoft.com/office/2007/relationships/media" Target="../media/media35.m4a"/><Relationship Id="rId12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34.m4a"/><Relationship Id="rId11" Type="http://schemas.openxmlformats.org/officeDocument/2006/relationships/image" Target="../media/image2.png"/><Relationship Id="rId5" Type="http://schemas.microsoft.com/office/2007/relationships/media" Target="../media/media34.m4a"/><Relationship Id="rId10" Type="http://schemas.openxmlformats.org/officeDocument/2006/relationships/image" Target="../media/image5.png"/><Relationship Id="rId4" Type="http://schemas.openxmlformats.org/officeDocument/2006/relationships/audio" Target="../media/media15.mp3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7.m4a"/><Relationship Id="rId3" Type="http://schemas.microsoft.com/office/2007/relationships/media" Target="../media/media15.mp3"/><Relationship Id="rId7" Type="http://schemas.microsoft.com/office/2007/relationships/media" Target="../media/media37.m4a"/><Relationship Id="rId12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36.m4a"/><Relationship Id="rId11" Type="http://schemas.openxmlformats.org/officeDocument/2006/relationships/image" Target="../media/image2.png"/><Relationship Id="rId5" Type="http://schemas.microsoft.com/office/2007/relationships/media" Target="../media/media36.m4a"/><Relationship Id="rId10" Type="http://schemas.openxmlformats.org/officeDocument/2006/relationships/image" Target="../media/image5.png"/><Relationship Id="rId4" Type="http://schemas.openxmlformats.org/officeDocument/2006/relationships/audio" Target="../media/media15.mp3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8.w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40.m4a"/><Relationship Id="rId7" Type="http://schemas.openxmlformats.org/officeDocument/2006/relationships/image" Target="../media/image3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0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2.m4a"/><Relationship Id="rId7" Type="http://schemas.openxmlformats.org/officeDocument/2006/relationships/image" Target="../media/image3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9.w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2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4.m4a"/><Relationship Id="rId3" Type="http://schemas.microsoft.com/office/2007/relationships/media" Target="../media/media15.mp3"/><Relationship Id="rId7" Type="http://schemas.microsoft.com/office/2007/relationships/media" Target="../media/media44.m4a"/><Relationship Id="rId12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43.m4a"/><Relationship Id="rId11" Type="http://schemas.openxmlformats.org/officeDocument/2006/relationships/image" Target="../media/image2.png"/><Relationship Id="rId5" Type="http://schemas.microsoft.com/office/2007/relationships/media" Target="../media/media43.m4a"/><Relationship Id="rId10" Type="http://schemas.openxmlformats.org/officeDocument/2006/relationships/image" Target="../media/image5.png"/><Relationship Id="rId4" Type="http://schemas.openxmlformats.org/officeDocument/2006/relationships/audio" Target="../media/media15.mp3"/><Relationship Id="rId9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5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47.m4a"/><Relationship Id="rId7" Type="http://schemas.openxmlformats.org/officeDocument/2006/relationships/image" Target="../media/image3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7.m4a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49.m4a"/><Relationship Id="rId7" Type="http://schemas.openxmlformats.org/officeDocument/2006/relationships/image" Target="../media/image3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51.m4a"/><Relationship Id="rId7" Type="http://schemas.openxmlformats.org/officeDocument/2006/relationships/image" Target="../media/image3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1.m4a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3.m4a"/><Relationship Id="rId7" Type="http://schemas.microsoft.com/office/2007/relationships/hdphoto" Target="../media/hdphoto1.wdp"/><Relationship Id="rId2" Type="http://schemas.microsoft.com/office/2007/relationships/media" Target="../media/media5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55.m4a"/><Relationship Id="rId7" Type="http://schemas.openxmlformats.org/officeDocument/2006/relationships/image" Target="../media/image3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5.m4a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57.m4a"/><Relationship Id="rId7" Type="http://schemas.openxmlformats.org/officeDocument/2006/relationships/image" Target="../media/image3.pn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7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59.m4a"/><Relationship Id="rId7" Type="http://schemas.openxmlformats.org/officeDocument/2006/relationships/image" Target="../media/image3.png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9.m4a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61.m4a"/><Relationship Id="rId7" Type="http://schemas.openxmlformats.org/officeDocument/2006/relationships/image" Target="../media/image3.png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1.m4a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63.m4a"/><Relationship Id="rId7" Type="http://schemas.openxmlformats.org/officeDocument/2006/relationships/image" Target="../media/image3.png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3.m4a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65.m4a"/><Relationship Id="rId7" Type="http://schemas.openxmlformats.org/officeDocument/2006/relationships/image" Target="../media/image3.png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5.m4a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67.m4a"/><Relationship Id="rId7" Type="http://schemas.openxmlformats.org/officeDocument/2006/relationships/image" Target="../media/image3.png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7.m4a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69.m4a"/><Relationship Id="rId7" Type="http://schemas.openxmlformats.org/officeDocument/2006/relationships/image" Target="../media/image3.png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9.m4a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71.m4a"/><Relationship Id="rId7" Type="http://schemas.openxmlformats.org/officeDocument/2006/relationships/image" Target="../media/image3.png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1.m4a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73.m4a"/><Relationship Id="rId7" Type="http://schemas.openxmlformats.org/officeDocument/2006/relationships/image" Target="../media/image3.png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3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4a"/><Relationship Id="rId3" Type="http://schemas.microsoft.com/office/2007/relationships/media" Target="../media/media9.mp3"/><Relationship Id="rId7" Type="http://schemas.microsoft.com/office/2007/relationships/media" Target="../media/media11.m4a"/><Relationship Id="rId12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4a"/><Relationship Id="rId11" Type="http://schemas.openxmlformats.org/officeDocument/2006/relationships/image" Target="../media/image2.png"/><Relationship Id="rId5" Type="http://schemas.microsoft.com/office/2007/relationships/media" Target="../media/media10.m4a"/><Relationship Id="rId10" Type="http://schemas.openxmlformats.org/officeDocument/2006/relationships/image" Target="../media/image5.png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13" Type="http://schemas.openxmlformats.org/officeDocument/2006/relationships/image" Target="../media/image2.png"/><Relationship Id="rId3" Type="http://schemas.microsoft.com/office/2007/relationships/media" Target="../media/media14.mp3"/><Relationship Id="rId7" Type="http://schemas.microsoft.com/office/2007/relationships/media" Target="../media/media16.m4a"/><Relationship Id="rId12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5.mp3"/><Relationship Id="rId11" Type="http://schemas.openxmlformats.org/officeDocument/2006/relationships/slideLayout" Target="../slideLayouts/slideLayout2.xml"/><Relationship Id="rId5" Type="http://schemas.microsoft.com/office/2007/relationships/media" Target="../media/media15.mp3"/><Relationship Id="rId10" Type="http://schemas.openxmlformats.org/officeDocument/2006/relationships/audio" Target="../media/media17.m4a"/><Relationship Id="rId4" Type="http://schemas.openxmlformats.org/officeDocument/2006/relationships/audio" Target="../media/media14.mp3"/><Relationship Id="rId9" Type="http://schemas.microsoft.com/office/2007/relationships/media" Target="../media/media17.m4a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openxmlformats.org/officeDocument/2006/relationships/image" Target="../media/image2.png"/><Relationship Id="rId3" Type="http://schemas.microsoft.com/office/2007/relationships/media" Target="../media/media14.mp3"/><Relationship Id="rId7" Type="http://schemas.microsoft.com/office/2007/relationships/media" Target="../media/media18.m4a"/><Relationship Id="rId12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5.mp3"/><Relationship Id="rId11" Type="http://schemas.openxmlformats.org/officeDocument/2006/relationships/slideLayout" Target="../slideLayouts/slideLayout2.xml"/><Relationship Id="rId5" Type="http://schemas.microsoft.com/office/2007/relationships/media" Target="../media/media15.mp3"/><Relationship Id="rId10" Type="http://schemas.openxmlformats.org/officeDocument/2006/relationships/audio" Target="../media/media19.m4a"/><Relationship Id="rId4" Type="http://schemas.openxmlformats.org/officeDocument/2006/relationships/audio" Target="../media/media14.mp3"/><Relationship Id="rId9" Type="http://schemas.microsoft.com/office/2007/relationships/media" Target="../media/media19.m4a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4a"/><Relationship Id="rId13" Type="http://schemas.openxmlformats.org/officeDocument/2006/relationships/image" Target="../media/image2.png"/><Relationship Id="rId3" Type="http://schemas.microsoft.com/office/2007/relationships/media" Target="../media/media14.mp3"/><Relationship Id="rId7" Type="http://schemas.microsoft.com/office/2007/relationships/media" Target="../media/media20.m4a"/><Relationship Id="rId12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5.mp3"/><Relationship Id="rId11" Type="http://schemas.openxmlformats.org/officeDocument/2006/relationships/slideLayout" Target="../slideLayouts/slideLayout2.xml"/><Relationship Id="rId5" Type="http://schemas.microsoft.com/office/2007/relationships/media" Target="../media/media15.mp3"/><Relationship Id="rId10" Type="http://schemas.openxmlformats.org/officeDocument/2006/relationships/audio" Target="../media/media21.m4a"/><Relationship Id="rId4" Type="http://schemas.openxmlformats.org/officeDocument/2006/relationships/audio" Target="../media/media14.mp3"/><Relationship Id="rId9" Type="http://schemas.microsoft.com/office/2007/relationships/media" Target="../media/media21.m4a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6" name="Rectangle 5"/>
          <p:cNvSpPr/>
          <p:nvPr/>
        </p:nvSpPr>
        <p:spPr>
          <a:xfrm>
            <a:off x="7313133" y="42757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72000" y="3146863"/>
            <a:ext cx="439141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Divisions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25566" y="1966494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14913" y="1335521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Part 3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256478" y="1922972"/>
            <a:ext cx="6144322" cy="0"/>
          </a:xfrm>
          <a:prstGeom prst="line">
            <a:avLst/>
          </a:prstGeom>
          <a:ln w="7620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1FD105D-6DB2-4B76-9D8A-D75B6BE83700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60E5E1-22DD-4887-9087-C64FC7C65B6C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B0723F-1504-40E4-A421-2CAE9D9B2087}"/>
              </a:ext>
            </a:extLst>
          </p:cNvPr>
          <p:cNvSpPr txBox="1"/>
          <p:nvPr/>
        </p:nvSpPr>
        <p:spPr>
          <a:xfrm>
            <a:off x="302961" y="563718"/>
            <a:ext cx="8479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entury Gothic" charset="0"/>
                <a:ea typeface="Times New Roman" charset="0"/>
              </a:rPr>
              <a:t>11. Jesus Loves a Short, Bad Man</a:t>
            </a:r>
            <a:endParaRPr lang="en-US" sz="4000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75" y="2016097"/>
            <a:ext cx="2562749" cy="336638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4275" y="4324716"/>
            <a:ext cx="812800" cy="812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195248" y="4192900"/>
            <a:ext cx="1495327" cy="1081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EBF776-0342-A443-869D-BE370B4229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83524" y="-16478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8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4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3" grpId="0" animBg="1"/>
      <p:bldP spid="15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655455" y="3094445"/>
            <a:ext cx="2658100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spc="300" dirty="0" err="1">
                <a:latin typeface="Century Gothic" panose="020B0502020202020204" pitchFamily="34" charset="0"/>
              </a:rPr>
              <a:t>ti</a:t>
            </a:r>
            <a:r>
              <a:rPr lang="en-US" sz="7400" spc="300" dirty="0">
                <a:latin typeface="Century Gothic" panose="020B0502020202020204" pitchFamily="34" charset="0"/>
              </a:rPr>
              <a:t>  </a:t>
            </a:r>
            <a:r>
              <a:rPr lang="en-US" sz="7400" spc="300" dirty="0" err="1">
                <a:latin typeface="Century Gothic" panose="020B0502020202020204" pitchFamily="34" charset="0"/>
              </a:rPr>
              <a:t>er</a:t>
            </a:r>
            <a:r>
              <a:rPr lang="en-US" sz="7400" spc="300" dirty="0">
                <a:latin typeface="Century Gothic" panose="020B0502020202020204" pitchFamily="34" charset="0"/>
              </a:rPr>
              <a:t> </a:t>
            </a:r>
            <a:endParaRPr lang="en-US" sz="7400" spc="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495640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Tiger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466374"/>
            <a:ext cx="8743188" cy="1451186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When you see one consonant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divide after the first vowel.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Try this pattern first. 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760861" y="4165096"/>
            <a:ext cx="813358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 err="1">
                <a:latin typeface="Century Gothic" panose="020B0502020202020204" pitchFamily="34" charset="0"/>
              </a:rPr>
              <a:t>ti</a:t>
            </a:r>
            <a:r>
              <a:rPr lang="en-US" sz="7400" dirty="0">
                <a:latin typeface="Century Gothic" panose="020B0502020202020204" pitchFamily="34" charset="0"/>
              </a:rPr>
              <a:t>  </a:t>
            </a:r>
            <a:r>
              <a:rPr lang="en-US" sz="74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g</a:t>
            </a:r>
            <a:r>
              <a:rPr lang="en-US" sz="7400" dirty="0" err="1">
                <a:latin typeface="Century Gothic" panose="020B0502020202020204" pitchFamily="34" charset="0"/>
              </a:rPr>
              <a:t>er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87353" y="3257149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g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316451" y="3215758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cli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406" y="4992073"/>
            <a:ext cx="609600" cy="6096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-9144" y="4828414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458240" y="-895999"/>
            <a:ext cx="685760" cy="5884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MC900183858[1]">
            <a:extLst>
              <a:ext uri="{FF2B5EF4-FFF2-40B4-BE49-F238E27FC236}">
                <a16:creationId xmlns:a16="http://schemas.microsoft.com/office/drawing/2014/main" id="{EC74F70E-F7B6-7544-B877-770B8D59A1F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398" y="937231"/>
            <a:ext cx="1647189" cy="166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MC900183858[1]">
            <a:extLst>
              <a:ext uri="{FF2B5EF4-FFF2-40B4-BE49-F238E27FC236}">
                <a16:creationId xmlns:a16="http://schemas.microsoft.com/office/drawing/2014/main" id="{2AFF167B-D9D1-1245-B90E-3EB8718F9451}"/>
              </a:ext>
            </a:extLst>
          </p:cNvPr>
          <p:cNvPicPr/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12" y="942186"/>
            <a:ext cx="1647190" cy="166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068F5C-48E7-7549-9044-16A1A3918C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250" y="-9976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8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91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137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13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uiExpand="1"/>
      <p:bldP spid="3" grpId="0"/>
      <p:bldP spid="4" grpId="0" uiExpand="1" build="p"/>
      <p:bldP spid="19" grpId="0" uiExpand="1"/>
      <p:bldP spid="19" grpId="1"/>
      <p:bldP spid="9" grpId="0" uiExpand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0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Je</a:t>
            </a:r>
            <a:r>
              <a:rPr lang="en-US" sz="8000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s</a:t>
            </a:r>
            <a:r>
              <a:rPr lang="en-US" sz="8000" dirty="0" err="1">
                <a:latin typeface="Century Gothic" panose="020B0502020202020204" pitchFamily="34" charset="0"/>
              </a:rPr>
              <a:t>us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Jesus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Jesus">
            <a:hlinkClick r:id="" action="ppaction://media"/>
            <a:extLst>
              <a:ext uri="{FF2B5EF4-FFF2-40B4-BE49-F238E27FC236}">
                <a16:creationId xmlns:a16="http://schemas.microsoft.com/office/drawing/2014/main" id="{98168090-1BBB-424D-8F33-00870FBBE8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5402" y="4624494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9AA9BE5-2903-422A-8290-D3B732DE156A}"/>
              </a:ext>
            </a:extLst>
          </p:cNvPr>
          <p:cNvSpPr/>
          <p:nvPr/>
        </p:nvSpPr>
        <p:spPr>
          <a:xfrm>
            <a:off x="7829211" y="439089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B26076-480E-401D-B199-73A4ACD12560}"/>
              </a:ext>
            </a:extLst>
          </p:cNvPr>
          <p:cNvSpPr/>
          <p:nvPr/>
        </p:nvSpPr>
        <p:spPr>
          <a:xfrm>
            <a:off x="8124160" y="81171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B8E179-DE6B-7640-AF9C-455AD2E099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21909" y="-10398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0440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0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o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v</a:t>
            </a:r>
            <a:r>
              <a:rPr lang="en-US" sz="8000" dirty="0" err="1">
                <a:latin typeface="Century Gothic" panose="020B0502020202020204" pitchFamily="34" charset="0"/>
              </a:rPr>
              <a:t>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over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Jesus">
            <a:hlinkClick r:id="" action="ppaction://media"/>
            <a:extLst>
              <a:ext uri="{FF2B5EF4-FFF2-40B4-BE49-F238E27FC236}">
                <a16:creationId xmlns:a16="http://schemas.microsoft.com/office/drawing/2014/main" id="{98168090-1BBB-424D-8F33-00870FBBE8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5402" y="4624494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9AA9BE5-2903-422A-8290-D3B732DE156A}"/>
              </a:ext>
            </a:extLst>
          </p:cNvPr>
          <p:cNvSpPr/>
          <p:nvPr/>
        </p:nvSpPr>
        <p:spPr>
          <a:xfrm>
            <a:off x="7829211" y="439089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B26076-480E-401D-B199-73A4ACD12560}"/>
              </a:ext>
            </a:extLst>
          </p:cNvPr>
          <p:cNvSpPr/>
          <p:nvPr/>
        </p:nvSpPr>
        <p:spPr>
          <a:xfrm>
            <a:off x="8124160" y="81171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D37AFC-F37E-D74B-B471-FD9F14183BB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70101" y="-14661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5780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be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c</a:t>
            </a:r>
            <a:r>
              <a:rPr lang="en-US" sz="8000" dirty="0">
                <a:latin typeface="Century Gothic" panose="020B0502020202020204" pitchFamily="34" charset="0"/>
              </a:rPr>
              <a:t>ame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788357"/>
            <a:ext cx="9143998" cy="123048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became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D06006-24F9-49D6-AE77-2FED4A4C1448}"/>
              </a:ext>
            </a:extLst>
          </p:cNvPr>
          <p:cNvSpPr/>
          <p:nvPr/>
        </p:nvSpPr>
        <p:spPr>
          <a:xfrm>
            <a:off x="8124160" y="81171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0934" y="4294265"/>
            <a:ext cx="812800" cy="812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507116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AFC079-C79A-C040-B604-FB4E0665DD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1998" y="-15242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8911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7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 ha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t</a:t>
            </a:r>
            <a:r>
              <a:rPr lang="en-US" sz="8000" dirty="0">
                <a:latin typeface="Century Gothic" panose="020B0502020202020204" pitchFamily="34" charset="0"/>
              </a:rPr>
              <a:t>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hated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8BA6D4-E7CC-4377-A82C-8C5F6B15E38B}"/>
              </a:ext>
            </a:extLst>
          </p:cNvPr>
          <p:cNvSpPr/>
          <p:nvPr/>
        </p:nvSpPr>
        <p:spPr>
          <a:xfrm>
            <a:off x="8124160" y="81171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4534" y="4317201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B4F4EA-4C92-9B40-9DE0-1517FF757F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1998" y="-14467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723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  be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l</a:t>
            </a:r>
            <a:r>
              <a:rPr lang="en-US" sz="8000" dirty="0" err="1">
                <a:latin typeface="Century Gothic" panose="020B0502020202020204" pitchFamily="34" charset="0"/>
              </a:rPr>
              <a:t>ieve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believe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ABB7D1-50F0-4368-91BC-E9E33A7D647D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2578" y="4317201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62493D-A95A-E54E-9862-F6F0389FDE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3429" y="-14716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273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094300" y="2826910"/>
            <a:ext cx="1523174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spc="300" dirty="0">
                <a:latin typeface="Century Gothic" panose="020B0502020202020204" pitchFamily="34" charset="0"/>
              </a:rPr>
              <a:t>tu</a:t>
            </a:r>
            <a:r>
              <a:rPr lang="en-US" sz="7400" spc="600" dirty="0">
                <a:latin typeface="Century Gothic" panose="020B0502020202020204" pitchFamily="34" charset="0"/>
              </a:rPr>
              <a:t>r</a:t>
            </a:r>
            <a:endParaRPr lang="en-US" sz="7400" spc="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Turtle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800045"/>
            <a:ext cx="8743188" cy="925951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500" b="1" dirty="0">
                <a:latin typeface="Century Gothic" panose="020B0502020202020204" pitchFamily="34" charset="0"/>
              </a:rPr>
              <a:t>When you see consonant-l-e, </a:t>
            </a:r>
          </a:p>
          <a:p>
            <a:pPr marL="0" indent="0" algn="ctr" fontAlgn="base">
              <a:buNone/>
            </a:pPr>
            <a:r>
              <a:rPr lang="en-US" sz="2500" b="1" dirty="0">
                <a:latin typeface="Century Gothic" panose="020B0502020202020204" pitchFamily="34" charset="0"/>
              </a:rPr>
              <a:t>count back three and divide.</a:t>
            </a:r>
            <a:endParaRPr lang="en-US" sz="25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628650" y="4079324"/>
            <a:ext cx="775182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spc="300" dirty="0">
                <a:latin typeface="Century Gothic" panose="020B0502020202020204" pitchFamily="34" charset="0"/>
              </a:rPr>
              <a:t>tur  </a:t>
            </a:r>
            <a:r>
              <a:rPr lang="en-US" sz="7400" b="1" spc="300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tle</a:t>
            </a:r>
            <a:r>
              <a:rPr lang="en-US" sz="7400" spc="300" dirty="0">
                <a:latin typeface="Century Gothic" panose="020B0502020202020204" pitchFamily="34" charset="0"/>
              </a:rPr>
              <a:t> </a:t>
            </a:r>
            <a:endParaRPr lang="en-US" sz="7400" spc="300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76202" y="325719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495626" y="2903110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483100" y="2846422"/>
            <a:ext cx="545342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b="1" spc="600" dirty="0">
                <a:solidFill>
                  <a:srgbClr val="1414B2"/>
                </a:solidFill>
                <a:latin typeface="Century Gothic" panose="020B0502020202020204" pitchFamily="34" charset="0"/>
              </a:rPr>
              <a:t>t</a:t>
            </a:r>
            <a:endParaRPr lang="en-US" sz="7400" dirty="0"/>
          </a:p>
        </p:txBody>
      </p:sp>
      <p:sp>
        <p:nvSpPr>
          <p:cNvPr id="20" name="Rectangle 19"/>
          <p:cNvSpPr/>
          <p:nvPr/>
        </p:nvSpPr>
        <p:spPr>
          <a:xfrm>
            <a:off x="4821136" y="2857360"/>
            <a:ext cx="450764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b="1" spc="300" dirty="0">
                <a:solidFill>
                  <a:srgbClr val="1414B2"/>
                </a:solidFill>
                <a:latin typeface="Century Gothic" panose="020B0502020202020204" pitchFamily="34" charset="0"/>
              </a:rPr>
              <a:t>l</a:t>
            </a:r>
            <a:endParaRPr lang="en-US" sz="7400" dirty="0"/>
          </a:p>
        </p:txBody>
      </p:sp>
      <p:sp>
        <p:nvSpPr>
          <p:cNvPr id="22" name="Rectangle 21"/>
          <p:cNvSpPr/>
          <p:nvPr/>
        </p:nvSpPr>
        <p:spPr>
          <a:xfrm>
            <a:off x="5065568" y="2826910"/>
            <a:ext cx="830677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b="1" spc="300" dirty="0">
                <a:solidFill>
                  <a:srgbClr val="1414B2"/>
                </a:solidFill>
                <a:latin typeface="Century Gothic" panose="020B0502020202020204" pitchFamily="34" charset="0"/>
              </a:rPr>
              <a:t>e</a:t>
            </a:r>
            <a:endParaRPr lang="en-US" sz="7400" dirty="0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496340" y="-928047"/>
            <a:ext cx="647660" cy="6054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MC900391444[1]">
            <a:extLst>
              <a:ext uri="{FF2B5EF4-FFF2-40B4-BE49-F238E27FC236}">
                <a16:creationId xmlns:a16="http://schemas.microsoft.com/office/drawing/2014/main" id="{3ED682D8-3315-EA49-B67D-07BD315AA070}"/>
              </a:ext>
            </a:extLst>
          </p:cNvPr>
          <p:cNvPicPr/>
          <p:nvPr/>
        </p:nvPicPr>
        <p:blipFill rotWithShape="1"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r="-11906"/>
          <a:stretch/>
        </p:blipFill>
        <p:spPr bwMode="auto">
          <a:xfrm>
            <a:off x="209550" y="707509"/>
            <a:ext cx="1963808" cy="1195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MC900391444[1]">
            <a:extLst>
              <a:ext uri="{FF2B5EF4-FFF2-40B4-BE49-F238E27FC236}">
                <a16:creationId xmlns:a16="http://schemas.microsoft.com/office/drawing/2014/main" id="{D6FC43B1-5CDF-3C45-B6EE-72A3228E6F76}"/>
              </a:ext>
            </a:extLst>
          </p:cNvPr>
          <p:cNvPicPr/>
          <p:nvPr/>
        </p:nvPicPr>
        <p:blipFill rotWithShape="1"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r="-11906"/>
          <a:stretch/>
        </p:blipFill>
        <p:spPr bwMode="auto">
          <a:xfrm flipH="1">
            <a:off x="7005641" y="625331"/>
            <a:ext cx="1928810" cy="1195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9E53D8-7ACF-DB45-AF7F-D4C6B2C8DA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" end="3750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250" y="-1031738"/>
            <a:ext cx="812800" cy="8128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4FF9AA-DE73-4E54-854A-50A311A9AB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42" end="0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946" y="-974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3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64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136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12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6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1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5" grpId="0"/>
      <p:bldP spid="5" grpId="1"/>
      <p:bldP spid="20" grpId="0"/>
      <p:bldP spid="20" grpId="1"/>
      <p:bldP spid="22" grpId="0"/>
      <p:bldP spid="22" grpId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0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grum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ble</a:t>
            </a:r>
            <a:endParaRPr lang="en-US" sz="8000" b="1" dirty="0">
              <a:solidFill>
                <a:srgbClr val="1506D4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grumble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abbit-DISCIPLE">
            <a:hlinkClick r:id="" action="ppaction://media"/>
            <a:extLst>
              <a:ext uri="{FF2B5EF4-FFF2-40B4-BE49-F238E27FC236}">
                <a16:creationId xmlns:a16="http://schemas.microsoft.com/office/drawing/2014/main" id="{94D11ED0-C32F-4548-9CDF-4CCC6BB718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7074" y="4452992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48F548-46CC-4501-B116-90FC45633A3F}"/>
              </a:ext>
            </a:extLst>
          </p:cNvPr>
          <p:cNvSpPr/>
          <p:nvPr/>
        </p:nvSpPr>
        <p:spPr>
          <a:xfrm>
            <a:off x="364639" y="436462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08807" y="4321691"/>
            <a:ext cx="812800" cy="81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AE9C26-D28A-3245-9934-84D89D48A1D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05680" y="-14671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32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0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peo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ple</a:t>
            </a:r>
            <a:endParaRPr lang="en-US" sz="8000" b="1" dirty="0">
              <a:solidFill>
                <a:srgbClr val="1506D4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people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abbit-DISCIPLE">
            <a:hlinkClick r:id="" action="ppaction://media"/>
            <a:extLst>
              <a:ext uri="{FF2B5EF4-FFF2-40B4-BE49-F238E27FC236}">
                <a16:creationId xmlns:a16="http://schemas.microsoft.com/office/drawing/2014/main" id="{94D11ED0-C32F-4548-9CDF-4CCC6BB718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7074" y="4452992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48F548-46CC-4501-B116-90FC45633A3F}"/>
              </a:ext>
            </a:extLst>
          </p:cNvPr>
          <p:cNvSpPr/>
          <p:nvPr/>
        </p:nvSpPr>
        <p:spPr>
          <a:xfrm>
            <a:off x="364639" y="436462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16404" y="4364621"/>
            <a:ext cx="812800" cy="81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450672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707EC9-D019-1549-82AA-39A3A5E7677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65598" y="-15554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169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724759" y="2712497"/>
            <a:ext cx="26502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400" spc="320" dirty="0">
                <a:latin typeface="Century Gothic" panose="020B0502020202020204" pitchFamily="34" charset="0"/>
              </a:rPr>
              <a:t>l</a:t>
            </a:r>
            <a:r>
              <a:rPr lang="en-US" sz="7400" b="1" spc="320" dirty="0">
                <a:solidFill>
                  <a:srgbClr val="1414B2"/>
                </a:solidFill>
                <a:latin typeface="Century Gothic" panose="020B0502020202020204" pitchFamily="34" charset="0"/>
              </a:rPr>
              <a:t>io</a:t>
            </a:r>
            <a:r>
              <a:rPr lang="en-US" sz="7400" spc="320" dirty="0">
                <a:latin typeface="Century Gothic" panose="020B0502020202020204" pitchFamily="34" charset="0"/>
              </a:rPr>
              <a:t>n</a:t>
            </a:r>
            <a:endParaRPr lang="en-US" sz="7400" spc="32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60913"/>
            <a:ext cx="7886700" cy="895356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Lion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386243"/>
            <a:ext cx="8743188" cy="77032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b="1" dirty="0">
                <a:latin typeface="Century Gothic" panose="020B0502020202020204" pitchFamily="34" charset="0"/>
              </a:rPr>
              <a:t>If a word has two vowels together </a:t>
            </a:r>
          </a:p>
          <a:p>
            <a:pPr marL="0" indent="0" algn="ctr" fontAlgn="base">
              <a:buNone/>
            </a:pPr>
            <a:r>
              <a:rPr lang="en-US" b="1" dirty="0">
                <a:latin typeface="Century Gothic" panose="020B0502020202020204" pitchFamily="34" charset="0"/>
              </a:rPr>
              <a:t>that make two different sounds,</a:t>
            </a: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776297" y="4012418"/>
            <a:ext cx="775182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spc="300" dirty="0">
                <a:latin typeface="Century Gothic" panose="020B0502020202020204" pitchFamily="34" charset="0"/>
              </a:rPr>
              <a:t>l</a:t>
            </a:r>
            <a:r>
              <a:rPr lang="en-US" sz="7400" b="1" spc="300" dirty="0">
                <a:solidFill>
                  <a:srgbClr val="1414B2"/>
                </a:solidFill>
                <a:latin typeface="Century Gothic" panose="020B0502020202020204" pitchFamily="34" charset="0"/>
              </a:rPr>
              <a:t>i  o</a:t>
            </a:r>
            <a:r>
              <a:rPr lang="en-US" sz="7400" spc="300" dirty="0">
                <a:latin typeface="Century Gothic" panose="020B0502020202020204" pitchFamily="34" charset="0"/>
              </a:rPr>
              <a:t>n </a:t>
            </a:r>
            <a:endParaRPr lang="en-US" sz="7400" spc="300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76202" y="325719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283757" y="2836204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6694" y="-940005"/>
            <a:ext cx="759166" cy="6138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07E078-92EB-4225-9ADA-747ACBBDA745}"/>
              </a:ext>
            </a:extLst>
          </p:cNvPr>
          <p:cNvSpPr/>
          <p:nvPr/>
        </p:nvSpPr>
        <p:spPr>
          <a:xfrm>
            <a:off x="2421411" y="2167773"/>
            <a:ext cx="430117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2100" b="1" dirty="0">
                <a:latin typeface="Century Gothic" panose="020B0502020202020204" pitchFamily="34" charset="0"/>
              </a:rPr>
              <a:t>divide between the two vowels.</a:t>
            </a:r>
            <a:endParaRPr lang="en-US" sz="2100" dirty="0">
              <a:latin typeface="Century Gothic" panose="020B0502020202020204" pitchFamily="34" charset="0"/>
            </a:endParaRPr>
          </a:p>
        </p:txBody>
      </p:sp>
      <p:pic>
        <p:nvPicPr>
          <p:cNvPr id="14" name="Picture 13" descr="MC900135089[1]">
            <a:extLst>
              <a:ext uri="{FF2B5EF4-FFF2-40B4-BE49-F238E27FC236}">
                <a16:creationId xmlns:a16="http://schemas.microsoft.com/office/drawing/2014/main" id="{BAAACD83-B961-AB46-B563-4E2C90FBD978}"/>
              </a:ext>
            </a:extLst>
          </p:cNvPr>
          <p:cNvPicPr/>
          <p:nvPr/>
        </p:nvPicPr>
        <p:blipFill>
          <a:blip r:embed="rId4">
            <a:grayscl/>
            <a:biLevel thresh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588" y="1819938"/>
            <a:ext cx="2218690" cy="1630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MC900135089[1]">
            <a:extLst>
              <a:ext uri="{FF2B5EF4-FFF2-40B4-BE49-F238E27FC236}">
                <a16:creationId xmlns:a16="http://schemas.microsoft.com/office/drawing/2014/main" id="{D58701DE-FE15-4549-81E9-DF1A806D6065}"/>
              </a:ext>
            </a:extLst>
          </p:cNvPr>
          <p:cNvPicPr/>
          <p:nvPr/>
        </p:nvPicPr>
        <p:blipFill>
          <a:blip r:embed="rId4">
            <a:grayscl/>
            <a:biLevel thresh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697" y="1865324"/>
            <a:ext cx="2158550" cy="1630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F0F659-D4F9-514D-9D6D-9BC9B0D10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197" y="-9758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7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9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26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11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1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36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D459AE-D3E0-4DD9-83F4-D5BB575F1BAF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A311DFDD-235C-401D-A26E-5D96C5AB4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27033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7100" b="1" dirty="0">
                <a:latin typeface="Century Gothic" panose="020B0502020202020204" pitchFamily="34" charset="0"/>
              </a:rPr>
              <a:t>Dividing Words</a:t>
            </a:r>
            <a:endParaRPr lang="en-US" sz="71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1FD6D3-67A3-410F-885D-FD9785927C4C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FDC4E871-D26E-41AC-9B73-F0764BF0E7E7}"/>
              </a:ext>
            </a:extLst>
          </p:cNvPr>
          <p:cNvSpPr txBox="1">
            <a:spLocks/>
          </p:cNvSpPr>
          <p:nvPr/>
        </p:nvSpPr>
        <p:spPr>
          <a:xfrm>
            <a:off x="-1" y="2920095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7100" b="1" dirty="0">
                <a:latin typeface="Century Gothic" panose="020B0502020202020204" pitchFamily="34" charset="0"/>
              </a:rPr>
              <a:t>Into Syllables</a:t>
            </a:r>
            <a:endParaRPr lang="en-US" sz="7100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1FF984-E112-49D5-BABE-7D7D927BEB3E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EE44CF-99F1-4178-ACB1-114E9C7A6587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B14D9-A7AD-4147-9F07-F60B52AC99AD}"/>
              </a:ext>
            </a:extLst>
          </p:cNvPr>
          <p:cNvSpPr/>
          <p:nvPr/>
        </p:nvSpPr>
        <p:spPr>
          <a:xfrm>
            <a:off x="8331199" y="-957517"/>
            <a:ext cx="812800" cy="6914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D1A7C0-4610-454E-8D63-3AE7F7FC9C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" end="2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05" y="5962747"/>
            <a:ext cx="812800" cy="8128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5A096B-6491-2449-9539-67C0590351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205" y="-9774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8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7" grpId="0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Zac </a:t>
            </a:r>
            <a:r>
              <a:rPr lang="en-US" sz="8000" dirty="0" err="1">
                <a:latin typeface="Century Gothic" panose="020B0502020202020204" pitchFamily="34" charset="0"/>
              </a:rPr>
              <a:t>cha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e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u</a:t>
            </a:r>
            <a:r>
              <a:rPr lang="en-US" sz="8000" dirty="0">
                <a:latin typeface="Century Gothic" panose="020B0502020202020204" pitchFamily="34" charset="0"/>
              </a:rPr>
              <a:t>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Zacchaeus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388E9C-6BE0-4539-8F71-F977C0E5B38B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7086" y="4386373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01536F-78EB-2B42-9330-690584CA18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47143" y="-13646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489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69114" y="2755854"/>
            <a:ext cx="247882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400" dirty="0">
                <a:latin typeface="Century Gothic" panose="020B0502020202020204" pitchFamily="34" charset="0"/>
              </a:rPr>
              <a:t>ha</a:t>
            </a:r>
            <a:endParaRPr lang="en-US" sz="7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Hamster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800045"/>
            <a:ext cx="8743188" cy="356521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b="1" dirty="0">
                <a:latin typeface="Century Gothic" panose="020B0502020202020204" pitchFamily="34" charset="0"/>
              </a:rPr>
              <a:t>When you see three consonants between two vowels,</a:t>
            </a: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596840" y="4078411"/>
            <a:ext cx="775182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spc="300" dirty="0">
                <a:latin typeface="Century Gothic" panose="020B0502020202020204" pitchFamily="34" charset="0"/>
              </a:rPr>
              <a:t>ha</a:t>
            </a:r>
            <a:r>
              <a:rPr lang="en-US" sz="7400" b="1" spc="300" dirty="0">
                <a:solidFill>
                  <a:srgbClr val="1414B2"/>
                </a:solidFill>
                <a:latin typeface="Century Gothic" panose="020B0502020202020204" pitchFamily="34" charset="0"/>
              </a:rPr>
              <a:t>m  </a:t>
            </a:r>
            <a:r>
              <a:rPr lang="en-US" sz="7400" b="1" spc="300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st</a:t>
            </a:r>
            <a:r>
              <a:rPr lang="en-US" sz="7400" spc="300" dirty="0" err="1">
                <a:latin typeface="Century Gothic" panose="020B0502020202020204" pitchFamily="34" charset="0"/>
              </a:rPr>
              <a:t>er</a:t>
            </a:r>
            <a:r>
              <a:rPr lang="en-US" sz="7400" spc="300" dirty="0">
                <a:latin typeface="Century Gothic" panose="020B0502020202020204" pitchFamily="34" charset="0"/>
              </a:rPr>
              <a:t> </a:t>
            </a:r>
            <a:endParaRPr lang="en-US" sz="7400" spc="300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417397" y="3311785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624952" y="2890796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24890" y="-1006178"/>
            <a:ext cx="819110" cy="6054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07E078-92EB-4225-9ADA-747ACBBDA745}"/>
              </a:ext>
            </a:extLst>
          </p:cNvPr>
          <p:cNvSpPr/>
          <p:nvPr/>
        </p:nvSpPr>
        <p:spPr>
          <a:xfrm>
            <a:off x="2193784" y="2167773"/>
            <a:ext cx="4756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2400" b="1" dirty="0">
                <a:latin typeface="Century Gothic" panose="020B0502020202020204" pitchFamily="34" charset="0"/>
              </a:rPr>
              <a:t>divide after the first consonant.</a:t>
            </a:r>
            <a:endParaRPr lang="en-US" sz="21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692631-AA7F-46C4-959A-9EFAFDC4A647}"/>
              </a:ext>
            </a:extLst>
          </p:cNvPr>
          <p:cNvSpPr/>
          <p:nvPr/>
        </p:nvSpPr>
        <p:spPr>
          <a:xfrm>
            <a:off x="3642288" y="2755854"/>
            <a:ext cx="2193229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b="1" spc="300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mst</a:t>
            </a:r>
            <a:r>
              <a:rPr lang="en-US" sz="7400" spc="3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endParaRPr lang="en-US" spc="3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C139C5-C974-4003-BB41-62D8BCC5D903}"/>
              </a:ext>
            </a:extLst>
          </p:cNvPr>
          <p:cNvSpPr/>
          <p:nvPr/>
        </p:nvSpPr>
        <p:spPr>
          <a:xfrm>
            <a:off x="4989396" y="2745655"/>
            <a:ext cx="170262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400" dirty="0" err="1">
                <a:latin typeface="Century Gothic" panose="020B0502020202020204" pitchFamily="34" charset="0"/>
              </a:rPr>
              <a:t>er</a:t>
            </a:r>
            <a:endParaRPr lang="en-US" sz="7400" dirty="0"/>
          </a:p>
        </p:txBody>
      </p:sp>
      <p:pic>
        <p:nvPicPr>
          <p:cNvPr id="18" name="Picture 17" descr="MC900111940[1]">
            <a:extLst>
              <a:ext uri="{FF2B5EF4-FFF2-40B4-BE49-F238E27FC236}">
                <a16:creationId xmlns:a16="http://schemas.microsoft.com/office/drawing/2014/main" id="{E2F7963C-3E7E-3443-9C66-F299A8FD746C}"/>
              </a:ext>
            </a:extLst>
          </p:cNvPr>
          <p:cNvPicPr/>
          <p:nvPr/>
        </p:nvPicPr>
        <p:blipFill>
          <a:blip r:embed="rId6" cstate="print">
            <a:lum bright="1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281" y="2489174"/>
            <a:ext cx="1449285" cy="1147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MC900111940[1]">
            <a:extLst>
              <a:ext uri="{FF2B5EF4-FFF2-40B4-BE49-F238E27FC236}">
                <a16:creationId xmlns:a16="http://schemas.microsoft.com/office/drawing/2014/main" id="{9000D248-5709-C044-96B9-849ABC804154}"/>
              </a:ext>
            </a:extLst>
          </p:cNvPr>
          <p:cNvPicPr/>
          <p:nvPr/>
        </p:nvPicPr>
        <p:blipFill>
          <a:blip r:embed="rId6" cstate="print">
            <a:lum bright="1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0434" y="2494372"/>
            <a:ext cx="1432873" cy="1147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82C316-A45A-AB45-8C68-894F0E73C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470" y="-1033484"/>
            <a:ext cx="812800" cy="8128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32BF4A-D3A8-884E-BE9E-A8DEAB0E3D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4780" y="-12866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3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152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11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7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36" grpId="0" animBg="1"/>
      <p:bldP spid="8" grpId="0"/>
      <p:bldP spid="5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0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Za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c</a:t>
            </a:r>
            <a:r>
              <a:rPr lang="en-US" sz="8000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ch</a:t>
            </a:r>
            <a:r>
              <a:rPr lang="en-US" sz="8000" dirty="0" err="1">
                <a:latin typeface="Century Gothic" panose="020B0502020202020204" pitchFamily="34" charset="0"/>
              </a:rPr>
              <a:t>ae</a:t>
            </a:r>
            <a:r>
              <a:rPr lang="en-US" sz="8000" dirty="0">
                <a:latin typeface="Century Gothic" panose="020B0502020202020204" pitchFamily="34" charset="0"/>
              </a:rPr>
              <a:t> us</a:t>
            </a:r>
            <a:endParaRPr lang="en-US" sz="8000" b="1" dirty="0">
              <a:solidFill>
                <a:srgbClr val="1506D4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Zacchaeus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abbit-DISCIPLE">
            <a:hlinkClick r:id="" action="ppaction://media"/>
            <a:extLst>
              <a:ext uri="{FF2B5EF4-FFF2-40B4-BE49-F238E27FC236}">
                <a16:creationId xmlns:a16="http://schemas.microsoft.com/office/drawing/2014/main" id="{94D11ED0-C32F-4548-9CDF-4CCC6BB718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7074" y="4452992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48F548-46CC-4501-B116-90FC45633A3F}"/>
              </a:ext>
            </a:extLst>
          </p:cNvPr>
          <p:cNvSpPr/>
          <p:nvPr/>
        </p:nvSpPr>
        <p:spPr>
          <a:xfrm>
            <a:off x="364639" y="436462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17402" y="4303633"/>
            <a:ext cx="812800" cy="81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440135" y="3962352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D30C81-8B85-8C48-B5BC-4E633F5571C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88115" y="-15213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170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73697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Anteater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658492"/>
            <a:ext cx="9143999" cy="45173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200" b="1" dirty="0">
                <a:latin typeface="Century Gothic" panose="020B0502020202020204" pitchFamily="34" charset="0"/>
              </a:rPr>
              <a:t>These compound words are made up of two smaller words.</a:t>
            </a:r>
            <a:endParaRPr lang="en-US" sz="22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1830452" y="2527239"/>
            <a:ext cx="286384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ant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9214" y="3356841"/>
            <a:ext cx="706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1</a:t>
            </a:r>
            <a:endParaRPr lang="en-US" sz="2400" dirty="0">
              <a:solidFill>
                <a:srgbClr val="1414B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9607" y="3344696"/>
            <a:ext cx="706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2</a:t>
            </a:r>
            <a:endParaRPr lang="en-US" sz="2400" dirty="0">
              <a:solidFill>
                <a:srgbClr val="1414B2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0" y="3887058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ant  eater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463279" y="2527240"/>
            <a:ext cx="3757807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eater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078962" y="2525405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515350" y="-819150"/>
            <a:ext cx="628650" cy="5406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2580362" y="3381893"/>
            <a:ext cx="1448496" cy="12907"/>
          </a:xfrm>
          <a:prstGeom prst="line">
            <a:avLst/>
          </a:prstGeom>
          <a:ln w="38100">
            <a:solidFill>
              <a:srgbClr val="141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 flipV="1">
            <a:off x="4147179" y="3381893"/>
            <a:ext cx="2391407" cy="382"/>
          </a:xfrm>
          <a:prstGeom prst="line">
            <a:avLst/>
          </a:prstGeom>
          <a:ln w="38100">
            <a:solidFill>
              <a:srgbClr val="141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88505A2D-A2AE-9042-AE54-BEA42559B73C}"/>
              </a:ext>
            </a:extLst>
          </p:cNvPr>
          <p:cNvPicPr/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22" y="2234418"/>
            <a:ext cx="1932940" cy="10623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3A160F-EB03-EC4D-90DC-0CA05E0E1AEC}"/>
              </a:ext>
            </a:extLst>
          </p:cNvPr>
          <p:cNvPicPr/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601" y="2347051"/>
            <a:ext cx="1775078" cy="106235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500802-9468-194F-A3CA-B2990E3978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16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340" y="-944730"/>
            <a:ext cx="812800" cy="8128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E66AC4-E6F6-46EB-9335-9EEDB8B2C1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879" y="-9064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1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390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" grpId="0"/>
      <p:bldP spid="4" grpId="0" build="p"/>
      <p:bldP spid="19" grpId="0"/>
      <p:bldP spid="2" grpId="0"/>
      <p:bldP spid="6" grpId="0"/>
      <p:bldP spid="8" grpId="0"/>
      <p:bldP spid="8" grpId="1"/>
      <p:bldP spid="9" grpId="0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in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dirty="0">
                <a:latin typeface="Century Gothic" panose="020B0502020202020204" pitchFamily="34" charset="0"/>
              </a:rPr>
              <a:t>to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into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B800B8-3240-4065-9A83-73B057A304B3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0978" y="4452992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79739" y="3980403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033138-BEB2-FD46-AD3F-E6BA3F9589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16960" y="-14354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229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to  day</a:t>
            </a:r>
            <a:endParaRPr lang="en-US" sz="8000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today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5E0672-F9EC-46D5-8DD1-DD77F4483A10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4533" y="4452992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8FB1A8-5C5D-0C42-B8FA-4C67252990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0469" y="-14467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858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any  one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anyone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CFACB2-C18D-49A6-AA3A-F768C29BA8B6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1022" y="4452992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EC57CB-54E5-8C4C-A48A-94874B358E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0103" y="-15051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767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Foxes Suffixes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792304"/>
            <a:ext cx="9143999" cy="45173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dirty="0">
                <a:latin typeface="Century Gothic" panose="020B0502020202020204" pitchFamily="34" charset="0"/>
              </a:rPr>
              <a:t>Focus on your base word.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336986" y="3926333"/>
            <a:ext cx="851534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fox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es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5969" y="2515718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spc="-100" dirty="0">
                <a:latin typeface="Century Gothic" panose="020B0502020202020204" pitchFamily="34" charset="0"/>
              </a:rPr>
              <a:t>fox </a:t>
            </a:r>
            <a:r>
              <a:rPr lang="en-US" sz="8000" b="1" u="sng" spc="100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es</a:t>
            </a:r>
            <a:endParaRPr lang="en-US" sz="8000" b="1" spc="100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4756385" y="2445364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lip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9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5841" y="110014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20221" y="20176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713A98-980B-4797-8773-F9E5CFC7AFBE}"/>
              </a:ext>
            </a:extLst>
          </p:cNvPr>
          <p:cNvSpPr/>
          <p:nvPr/>
        </p:nvSpPr>
        <p:spPr>
          <a:xfrm>
            <a:off x="8515350" y="-819150"/>
            <a:ext cx="628650" cy="5406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69F2F2-024B-3840-8F62-4001AF815275}"/>
              </a:ext>
            </a:extLst>
          </p:cNvPr>
          <p:cNvPicPr/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713" y="980725"/>
            <a:ext cx="2035738" cy="1623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F6E0A8-3E99-524E-A421-53DA327BEA3E}"/>
              </a:ext>
            </a:extLst>
          </p:cNvPr>
          <p:cNvPicPr/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549" y="1015390"/>
            <a:ext cx="1944691" cy="161725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E247E0-C075-3943-A3C1-D391C71DEB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002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250" y="-917480"/>
            <a:ext cx="812800" cy="8128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720E45-1034-40C5-8A1D-65E8F726E1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65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7440" y="-9552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1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1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2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129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13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6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16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4" grpId="0" build="p"/>
      <p:bldP spid="7" grpId="0"/>
      <p:bldP spid="7" grpId="1"/>
      <p:bldP spid="19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611330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follow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126945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followed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7D3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7D3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CAEDE4-18D1-4FEE-A674-C871022EB076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2264" y="4324259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299C15-F80A-5248-B730-89E5FDE45C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3189" y="-18324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086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tri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tried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5467" y="4283748"/>
            <a:ext cx="812800" cy="812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5BFD56-3E0B-A149-8B7B-23CC28A5E1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702" y="-1889840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71C52B-AC4D-AB4B-A1D8-571F9E05B991}"/>
              </a:ext>
            </a:extLst>
          </p:cNvPr>
          <p:cNvSpPr/>
          <p:nvPr/>
        </p:nvSpPr>
        <p:spPr>
          <a:xfrm>
            <a:off x="8161867" y="-1713838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528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995055" y="2951292"/>
            <a:ext cx="2945037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dirty="0" err="1">
                <a:latin typeface="Century Gothic" panose="020B0502020202020204" pitchFamily="34" charset="0"/>
              </a:rPr>
              <a:t>ra</a:t>
            </a:r>
            <a:r>
              <a:rPr lang="en-US" sz="7400" dirty="0">
                <a:latin typeface="Century Gothic" panose="020B0502020202020204" pitchFamily="34" charset="0"/>
              </a:rPr>
              <a:t>     it</a:t>
            </a:r>
            <a:endParaRPr lang="en-US" sz="7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6254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Rabbit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3" y="1576306"/>
            <a:ext cx="9143999" cy="1451186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When you see two consonants </a:t>
            </a:r>
          </a:p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divide between the consonants.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0" indent="0" algn="ctr" fontAlgn="base">
              <a:buNone/>
            </a:pPr>
            <a:endParaRPr lang="en-US" sz="25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2" y="4091476"/>
            <a:ext cx="8820144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 err="1">
                <a:latin typeface="Century Gothic" panose="020B0502020202020204" pitchFamily="34" charset="0"/>
              </a:rPr>
              <a:t>ra</a:t>
            </a:r>
            <a:r>
              <a:rPr lang="en-US" sz="74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r>
              <a:rPr lang="en-US" sz="7400" b="1" dirty="0">
                <a:latin typeface="Century Gothic" panose="020B0502020202020204" pitchFamily="34" charset="0"/>
              </a:rPr>
              <a:t> 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7400" dirty="0">
                <a:latin typeface="Century Gothic" panose="020B0502020202020204" pitchFamily="34" charset="0"/>
              </a:rPr>
              <a:t>it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76202" y="3099530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bb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648200" y="3040366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MC900325566[1]">
            <a:extLst>
              <a:ext uri="{FF2B5EF4-FFF2-40B4-BE49-F238E27FC236}">
                <a16:creationId xmlns:a16="http://schemas.microsoft.com/office/drawing/2014/main" id="{2C3F93C7-78D1-B542-9FEA-8FA8D468587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62716"/>
            <a:ext cx="1369060" cy="185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MC900325566[1]">
            <a:extLst>
              <a:ext uri="{FF2B5EF4-FFF2-40B4-BE49-F238E27FC236}">
                <a16:creationId xmlns:a16="http://schemas.microsoft.com/office/drawing/2014/main" id="{553F5934-2ADD-0945-93B1-CAE29779201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99341" y="752708"/>
            <a:ext cx="1316009" cy="185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F35930-4250-3142-BF31-FC74B8347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300" y="-13176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32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11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sav</a:t>
            </a:r>
            <a:r>
              <a:rPr lang="en-US" sz="8000" b="1" u="sng" dirty="0">
                <a:solidFill>
                  <a:srgbClr val="ED7D31"/>
                </a:solidFill>
                <a:latin typeface="Century Gothic" panose="020B0502020202020204" pitchFamily="34" charset="0"/>
              </a:rPr>
              <a:t>e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saved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ABE901-979A-40D2-BEA4-26CC83C5668D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1703" y="4317201"/>
            <a:ext cx="812800" cy="812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C79AF7-5FA2-D346-9662-472E416A6B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3188" y="-15390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035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77517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jump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93132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jumped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D98884-512A-432F-AFEE-073B87DEDDD9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7378" y="4282233"/>
            <a:ext cx="812800" cy="812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416805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CC8C00-CCEA-244F-AC87-5C5314606A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126" y="-17353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59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55215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stop</a:t>
            </a:r>
            <a:r>
              <a:rPr lang="en-US" sz="8000" i="1" dirty="0">
                <a:latin typeface="Century Gothic" panose="020B0502020202020204" pitchFamily="34" charset="0"/>
              </a:rPr>
              <a:t>p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70830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stopped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B02EE4-F48D-43EA-9135-89C4FB5DC376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7086" y="4569685"/>
            <a:ext cx="812800" cy="812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81337" y="4082161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F01BAC-EEE8-ED4D-B5DA-B246DC63A0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0205" y="-18831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223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ha </a:t>
            </a:r>
            <a:r>
              <a:rPr lang="en-US" sz="8000" b="1" u="sng" dirty="0">
                <a:solidFill>
                  <a:srgbClr val="ED7D31"/>
                </a:solidFill>
                <a:latin typeface="Century Gothic" panose="020B0502020202020204" pitchFamily="34" charset="0"/>
              </a:rPr>
              <a:t>te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hated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45AC8A-3715-4998-99E1-C6DDD95A8C20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0686" y="4497596"/>
            <a:ext cx="812800" cy="812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DB33B2-9195-6541-BB08-038218E05F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9657" y="-13893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421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cheat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cheated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65538-12CF-4E10-88A5-C725CAB04C94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7086" y="4392789"/>
            <a:ext cx="812800" cy="812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DCA39F-C52D-724D-B979-5B50AB9E23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598" y="-14388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087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quick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ly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quickly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65538-12CF-4E10-88A5-C725CAB04C94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8089" y="4497596"/>
            <a:ext cx="812800" cy="812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5D5123-A28D-5945-AD44-DBF17AA15C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598" y="-13893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141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go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ing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going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65538-12CF-4E10-88A5-C725CAB04C94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9644" y="4497596"/>
            <a:ext cx="812800" cy="812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38293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8AD871-184B-5A4A-A119-9123E8228A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598" y="-12711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756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66366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self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ish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81981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selfish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65538-12CF-4E10-88A5-C725CAB04C94}"/>
              </a:ext>
            </a:extLst>
          </p:cNvPr>
          <p:cNvSpPr/>
          <p:nvPr/>
        </p:nvSpPr>
        <p:spPr>
          <a:xfrm>
            <a:off x="8153486" y="69143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7422" y="4306050"/>
            <a:ext cx="812800" cy="812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BCAC95-8DBC-3E4E-8FA0-043C7E0847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1998" y="-17464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018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 </a:t>
            </a:r>
            <a:r>
              <a:rPr lang="en-US" sz="8000" dirty="0" err="1">
                <a:latin typeface="Century Gothic" panose="020B0502020202020204" pitchFamily="34" charset="0"/>
              </a:rPr>
              <a:t>fo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l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l</a:t>
            </a:r>
            <a:r>
              <a:rPr lang="en-US" sz="8000" dirty="0">
                <a:latin typeface="Century Gothic" panose="020B0502020202020204" pitchFamily="34" charset="0"/>
              </a:rPr>
              <a:t>ow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follow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1360" y="4199513"/>
            <a:ext cx="812800" cy="812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58067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4690EC-C61F-E249-8686-0217C7DAA6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2078" y="-1471684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635385-2A6E-2546-9E9E-C55A53D43DBC}"/>
              </a:ext>
            </a:extLst>
          </p:cNvPr>
          <p:cNvSpPr/>
          <p:nvPr/>
        </p:nvSpPr>
        <p:spPr>
          <a:xfrm>
            <a:off x="8331199" y="-957517"/>
            <a:ext cx="812800" cy="6914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136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03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  co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l  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l</a:t>
            </a:r>
            <a:r>
              <a:rPr lang="en-US" sz="8000" dirty="0" err="1">
                <a:latin typeface="Century Gothic" panose="020B0502020202020204" pitchFamily="34" charset="0"/>
              </a:rPr>
              <a:t>e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c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t</a:t>
            </a:r>
            <a:r>
              <a:rPr lang="en-US" sz="8000" dirty="0">
                <a:latin typeface="Century Gothic" panose="020B0502020202020204" pitchFamily="34" charset="0"/>
              </a:rPr>
              <a:t>ors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collectors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abbit-ALMOST">
            <a:hlinkClick r:id="" action="ppaction://media"/>
            <a:extLst>
              <a:ext uri="{FF2B5EF4-FFF2-40B4-BE49-F238E27FC236}">
                <a16:creationId xmlns:a16="http://schemas.microsoft.com/office/drawing/2014/main" id="{090E3494-8485-4D4B-9C47-6791BAEAAB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1501" y="4316124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48F548-46CC-4501-B116-90FC45633A3F}"/>
              </a:ext>
            </a:extLst>
          </p:cNvPr>
          <p:cNvSpPr/>
          <p:nvPr/>
        </p:nvSpPr>
        <p:spPr>
          <a:xfrm>
            <a:off x="205283" y="427551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BFC9C7-F9A3-4349-9C37-7BCA501C35CB}"/>
              </a:ext>
            </a:extLst>
          </p:cNvPr>
          <p:cNvSpPr/>
          <p:nvPr/>
        </p:nvSpPr>
        <p:spPr>
          <a:xfrm>
            <a:off x="8124160" y="81171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88794" y="4316124"/>
            <a:ext cx="812800" cy="812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34247" y="4050979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AF710B-484F-B84E-9C99-0E5A55E12BF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71440" y="-14469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974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ha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p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p</a:t>
            </a:r>
            <a:r>
              <a:rPr lang="en-US" sz="8000" dirty="0" err="1">
                <a:latin typeface="Century Gothic" panose="020B0502020202020204" pitchFamily="34" charset="0"/>
              </a:rPr>
              <a:t>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happy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BA5B4B-6AC0-4B54-8EED-B7C447EB48A0}"/>
              </a:ext>
            </a:extLst>
          </p:cNvPr>
          <p:cNvSpPr/>
          <p:nvPr/>
        </p:nvSpPr>
        <p:spPr>
          <a:xfrm>
            <a:off x="8124160" y="81171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1894" y="4317201"/>
            <a:ext cx="812800" cy="812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098601" y="3947029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61EF9A-9B4B-F247-980A-292FA16F94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6857" y="-14165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hu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r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 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r</a:t>
            </a:r>
            <a:r>
              <a:rPr lang="en-US" sz="8000" dirty="0" err="1">
                <a:latin typeface="Century Gothic" panose="020B0502020202020204" pitchFamily="34" charset="0"/>
              </a:rPr>
              <a:t>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hurry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pic>
        <p:nvPicPr>
          <p:cNvPr id="2" name="word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79901" y="4960692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15298" y="4960692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abbit-DISCIPLE">
            <a:hlinkClick r:id="" action="ppaction://media"/>
            <a:extLst>
              <a:ext uri="{FF2B5EF4-FFF2-40B4-BE49-F238E27FC236}">
                <a16:creationId xmlns:a16="http://schemas.microsoft.com/office/drawing/2014/main" id="{94D11ED0-C32F-4548-9CDF-4CCC6BB718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7074" y="4452992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48F548-46CC-4501-B116-90FC45633A3F}"/>
              </a:ext>
            </a:extLst>
          </p:cNvPr>
          <p:cNvSpPr/>
          <p:nvPr/>
        </p:nvSpPr>
        <p:spPr>
          <a:xfrm>
            <a:off x="364639" y="436462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9EE192-D7A3-4F99-A526-1FB2F2E0A04B}"/>
              </a:ext>
            </a:extLst>
          </p:cNvPr>
          <p:cNvSpPr/>
          <p:nvPr/>
        </p:nvSpPr>
        <p:spPr>
          <a:xfrm>
            <a:off x="8124160" y="81171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63950" y="4285595"/>
            <a:ext cx="812800" cy="812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516352" y="3976531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4D9028-8E2B-8D45-BE89-67D3E263DA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65598" y="-15781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866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se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l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 f</a:t>
            </a:r>
            <a:r>
              <a:rPr lang="en-US" sz="8000" dirty="0">
                <a:latin typeface="Century Gothic" panose="020B0502020202020204" pitchFamily="34" charset="0"/>
              </a:rPr>
              <a:t>ish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selfish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pic>
        <p:nvPicPr>
          <p:cNvPr id="2" name="word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79901" y="4960692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15298" y="4960692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abbit-DISCIPLE">
            <a:hlinkClick r:id="" action="ppaction://media"/>
            <a:extLst>
              <a:ext uri="{FF2B5EF4-FFF2-40B4-BE49-F238E27FC236}">
                <a16:creationId xmlns:a16="http://schemas.microsoft.com/office/drawing/2014/main" id="{94D11ED0-C32F-4548-9CDF-4CCC6BB718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7074" y="4452992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48F548-46CC-4501-B116-90FC45633A3F}"/>
              </a:ext>
            </a:extLst>
          </p:cNvPr>
          <p:cNvSpPr/>
          <p:nvPr/>
        </p:nvSpPr>
        <p:spPr>
          <a:xfrm>
            <a:off x="364639" y="436462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9EE192-D7A3-4F99-A526-1FB2F2E0A04B}"/>
              </a:ext>
            </a:extLst>
          </p:cNvPr>
          <p:cNvSpPr/>
          <p:nvPr/>
        </p:nvSpPr>
        <p:spPr>
          <a:xfrm>
            <a:off x="8124160" y="81171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08895" y="4359791"/>
            <a:ext cx="812800" cy="812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537304" y="4028060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B1817D-96C3-4841-AB7B-FF8811EE7C1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95783" y="-15213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795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osed_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25402" y="4886496"/>
            <a:ext cx="609600" cy="60960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 si</a:t>
            </a:r>
            <a:r>
              <a:rPr lang="en-US" sz="8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n  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n</a:t>
            </a:r>
            <a:r>
              <a:rPr lang="en-US" sz="8000" dirty="0" err="1">
                <a:latin typeface="Century Gothic" panose="020B0502020202020204" pitchFamily="34" charset="0"/>
              </a:rPr>
              <a:t>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sinner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pic>
        <p:nvPicPr>
          <p:cNvPr id="2" name="word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79901" y="4960692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15298" y="4960692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abbit-DISCIPLE">
            <a:hlinkClick r:id="" action="ppaction://media"/>
            <a:extLst>
              <a:ext uri="{FF2B5EF4-FFF2-40B4-BE49-F238E27FC236}">
                <a16:creationId xmlns:a16="http://schemas.microsoft.com/office/drawing/2014/main" id="{94D11ED0-C32F-4548-9CDF-4CCC6BB718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7074" y="4452992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48F548-46CC-4501-B116-90FC45633A3F}"/>
              </a:ext>
            </a:extLst>
          </p:cNvPr>
          <p:cNvSpPr/>
          <p:nvPr/>
        </p:nvSpPr>
        <p:spPr>
          <a:xfrm>
            <a:off x="364639" y="436462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9EE192-D7A3-4F99-A526-1FB2F2E0A04B}"/>
              </a:ext>
            </a:extLst>
          </p:cNvPr>
          <p:cNvSpPr/>
          <p:nvPr/>
        </p:nvSpPr>
        <p:spPr>
          <a:xfrm>
            <a:off x="8124160" y="81171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67098" y="4310900"/>
            <a:ext cx="812800" cy="812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70048" y="4014427"/>
            <a:ext cx="1266093" cy="118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5FFEA6-CE38-5B4F-944A-59CF4FE299B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65598" y="-14300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07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50344</TotalTime>
  <Words>251</Words>
  <Application>Microsoft Macintosh PowerPoint</Application>
  <PresentationFormat>On-screen Show (16:10)</PresentationFormat>
  <Paragraphs>111</Paragraphs>
  <Slides>37</Slides>
  <Notes>0</Notes>
  <HiddenSlides>0</HiddenSlides>
  <MMClips>92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Dividing Words</vt:lpstr>
      <vt:lpstr>Rabbit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Tiger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Turtle Words</vt:lpstr>
      <vt:lpstr>PowerPoint Presentation</vt:lpstr>
      <vt:lpstr>PowerPoint Presentation</vt:lpstr>
      <vt:lpstr>Lion Words</vt:lpstr>
      <vt:lpstr>PowerPoint Presentation</vt:lpstr>
      <vt:lpstr>Hamster Words</vt:lpstr>
      <vt:lpstr>PowerPoint Presentation</vt:lpstr>
      <vt:lpstr>Anteater Words</vt:lpstr>
      <vt:lpstr>PowerPoint Presentation</vt:lpstr>
      <vt:lpstr>PowerPoint Presentation</vt:lpstr>
      <vt:lpstr>PowerPoint Presentation</vt:lpstr>
      <vt:lpstr>Foxes Suffixes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412</cp:revision>
  <dcterms:created xsi:type="dcterms:W3CDTF">2017-01-10T01:35:56Z</dcterms:created>
  <dcterms:modified xsi:type="dcterms:W3CDTF">2018-03-18T00:41:42Z</dcterms:modified>
</cp:coreProperties>
</file>