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70" r:id="rId3"/>
    <p:sldId id="371" r:id="rId4"/>
    <p:sldId id="415" r:id="rId5"/>
    <p:sldId id="441" r:id="rId6"/>
    <p:sldId id="488" r:id="rId7"/>
    <p:sldId id="442" r:id="rId8"/>
    <p:sldId id="382" r:id="rId9"/>
    <p:sldId id="328" r:id="rId10"/>
    <p:sldId id="372" r:id="rId11"/>
    <p:sldId id="489" r:id="rId12"/>
    <p:sldId id="407" r:id="rId13"/>
    <p:sldId id="443" r:id="rId14"/>
    <p:sldId id="491" r:id="rId15"/>
    <p:sldId id="490" r:id="rId16"/>
    <p:sldId id="373" r:id="rId17"/>
    <p:sldId id="419" r:id="rId18"/>
    <p:sldId id="463" r:id="rId19"/>
    <p:sldId id="464" r:id="rId20"/>
    <p:sldId id="374" r:id="rId21"/>
    <p:sldId id="465" r:id="rId22"/>
    <p:sldId id="467" r:id="rId23"/>
    <p:sldId id="375" r:id="rId24"/>
    <p:sldId id="450" r:id="rId25"/>
    <p:sldId id="477" r:id="rId26"/>
    <p:sldId id="478" r:id="rId27"/>
    <p:sldId id="376" r:id="rId28"/>
    <p:sldId id="481" r:id="rId29"/>
    <p:sldId id="482" r:id="rId30"/>
    <p:sldId id="483" r:id="rId31"/>
    <p:sldId id="456" r:id="rId32"/>
    <p:sldId id="265" r:id="rId33"/>
    <p:sldId id="457" r:id="rId34"/>
    <p:sldId id="267" r:id="rId35"/>
    <p:sldId id="486" r:id="rId36"/>
    <p:sldId id="381" r:id="rId37"/>
    <p:sldId id="323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76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90" y="12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A139-AC96-EB45-87E2-86A918BBEC0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0BF6-30B1-764D-964F-5028B4F8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4a"/><Relationship Id="rId5" Type="http://schemas.microsoft.com/office/2007/relationships/media" Target="../media/media36.m4a"/><Relationship Id="rId4" Type="http://schemas.openxmlformats.org/officeDocument/2006/relationships/audio" Target="../media/media35.mp3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69226" y="2843856"/>
            <a:ext cx="4413482" cy="13113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Syllable Charts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88243" y="521820"/>
            <a:ext cx="359256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Part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4004399" y="463075"/>
            <a:ext cx="51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26. The Lord’s Prayer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FFAE6-799A-4A41-82D6-13C124478AF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06E92-5E29-194A-8B88-727A9936B11E}"/>
              </a:ext>
            </a:extLst>
          </p:cNvPr>
          <p:cNvSpPr/>
          <p:nvPr/>
        </p:nvSpPr>
        <p:spPr>
          <a:xfrm>
            <a:off x="-1" y="5355918"/>
            <a:ext cx="9144000" cy="384880"/>
          </a:xfrm>
          <a:prstGeom prst="rect">
            <a:avLst/>
          </a:prstGeom>
          <a:solidFill>
            <a:srgbClr val="99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69DEF-DFE1-A243-AC48-C3FC2D2E2C88}"/>
              </a:ext>
            </a:extLst>
          </p:cNvPr>
          <p:cNvCxnSpPr>
            <a:cxnSpLocks/>
          </p:cNvCxnSpPr>
          <p:nvPr/>
        </p:nvCxnSpPr>
        <p:spPr>
          <a:xfrm>
            <a:off x="0" y="1950571"/>
            <a:ext cx="9143999" cy="0"/>
          </a:xfrm>
          <a:prstGeom prst="line">
            <a:avLst/>
          </a:prstGeom>
          <a:ln w="762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esusPrayingChild">
            <a:extLst>
              <a:ext uri="{FF2B5EF4-FFF2-40B4-BE49-F238E27FC236}">
                <a16:creationId xmlns:a16="http://schemas.microsoft.com/office/drawing/2014/main" id="{50D50222-9F3C-42A8-A3A3-DF8C98E90D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b="7552"/>
          <a:stretch>
            <a:fillRect/>
          </a:stretch>
        </p:blipFill>
        <p:spPr bwMode="auto">
          <a:xfrm>
            <a:off x="983961" y="2078731"/>
            <a:ext cx="2751695" cy="3195793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CC224A-DAC1-4EA7-AF1C-6A883947E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076" y="-1087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Open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2494" y="1920598"/>
            <a:ext cx="5719011" cy="480687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 open syllable has one vowel 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96038" y="2456770"/>
            <a:ext cx="5117231" cy="549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with no consonant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Century Gothic" panose="020B0502020202020204" pitchFamily="34" charset="0"/>
              </a:rPr>
              <a:t>after it, 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419629" y="2985816"/>
            <a:ext cx="4304740" cy="52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 vowel is long.</a:t>
            </a:r>
            <a:endParaRPr lang="en-US" sz="2700" dirty="0">
              <a:latin typeface="Century Gothic" panose="020B0502020202020204" pitchFamily="34" charset="0"/>
            </a:endParaRP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54360" y="3588245"/>
            <a:ext cx="263880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g</a:t>
            </a:r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2" name="Arrow: Right 11"/>
          <p:cNvSpPr/>
          <p:nvPr/>
        </p:nvSpPr>
        <p:spPr>
          <a:xfrm rot="16200000">
            <a:off x="5155190" y="4757439"/>
            <a:ext cx="536448" cy="4619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968282" y="3165046"/>
            <a:ext cx="164634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01965" y="-826146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D4F4AE-0ABC-1C4B-A417-01EDDAC0B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-9386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/>
      <p:bldP spid="12" grpId="0" animBg="1"/>
      <p:bldP spid="12" grpId="1" animBg="1"/>
      <p:bldP spid="16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698BDC-4849-488A-9A5F-E000AD12FCDA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66663-3647-CB4F-B1CB-6A06AFCA9ECA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965B2-5192-4CDF-B4E8-ED85EC54E32D}"/>
              </a:ext>
            </a:extLst>
          </p:cNvPr>
          <p:cNvSpPr/>
          <p:nvPr/>
        </p:nvSpPr>
        <p:spPr>
          <a:xfrm>
            <a:off x="3348574" y="2027256"/>
            <a:ext cx="22461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men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4C15E4-CF62-43CA-BFF1-EC79019E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9750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8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698BDC-4849-488A-9A5F-E000AD12FCDA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66663-3647-CB4F-B1CB-6A06AFCA9ECA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965B2-5192-4CDF-B4E8-ED85EC54E32D}"/>
              </a:ext>
            </a:extLst>
          </p:cNvPr>
          <p:cNvSpPr/>
          <p:nvPr/>
        </p:nvSpPr>
        <p:spPr>
          <a:xfrm>
            <a:off x="2027634" y="1754240"/>
            <a:ext cx="10583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40A811-0227-46DF-B2A4-1FE2305BE883}"/>
              </a:ext>
            </a:extLst>
          </p:cNvPr>
          <p:cNvSpPr/>
          <p:nvPr/>
        </p:nvSpPr>
        <p:spPr>
          <a:xfrm>
            <a:off x="5481625" y="1754240"/>
            <a:ext cx="11528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56D40-3621-F444-8806-CD786FE27E9B}"/>
              </a:ext>
            </a:extLst>
          </p:cNvPr>
          <p:cNvSpPr/>
          <p:nvPr/>
        </p:nvSpPr>
        <p:spPr>
          <a:xfrm>
            <a:off x="2027634" y="2861340"/>
            <a:ext cx="2251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 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sus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C4274-E873-439F-B146-DA740A57FFA1}"/>
              </a:ext>
            </a:extLst>
          </p:cNvPr>
          <p:cNvSpPr/>
          <p:nvPr/>
        </p:nvSpPr>
        <p:spPr>
          <a:xfrm>
            <a:off x="5481625" y="2843942"/>
            <a:ext cx="16481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vil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B5ADA2-4238-45E9-9639-0FBE7A8B3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1874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197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  <p:bldP spid="1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4B56D-1F8E-4A40-9F87-F43166879F0E}"/>
              </a:ext>
            </a:extLst>
          </p:cNvPr>
          <p:cNvSpPr/>
          <p:nvPr/>
        </p:nvSpPr>
        <p:spPr>
          <a:xfrm>
            <a:off x="2959767" y="2358188"/>
            <a:ext cx="32966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disc</a:t>
            </a:r>
            <a:r>
              <a:rPr lang="en-US" sz="5000" b="1" spc="100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ples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B228D8-3F02-484B-8D8E-A7CC2FA34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5879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55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F2EF3-652E-4B21-9B95-8C4418BFAEDA}"/>
              </a:ext>
            </a:extLst>
          </p:cNvPr>
          <p:cNvSpPr/>
          <p:nvPr/>
        </p:nvSpPr>
        <p:spPr>
          <a:xfrm>
            <a:off x="2331580" y="1467909"/>
            <a:ext cx="8691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4B56D-1F8E-4A40-9F87-F43166879F0E}"/>
              </a:ext>
            </a:extLst>
          </p:cNvPr>
          <p:cNvSpPr/>
          <p:nvPr/>
        </p:nvSpPr>
        <p:spPr>
          <a:xfrm>
            <a:off x="2331581" y="2571253"/>
            <a:ext cx="17011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ly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DE4283-4BB4-44CB-BEFB-838622274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929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72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F2EF3-652E-4B21-9B95-8C4418BFAEDA}"/>
              </a:ext>
            </a:extLst>
          </p:cNvPr>
          <p:cNvSpPr/>
          <p:nvPr/>
        </p:nvSpPr>
        <p:spPr>
          <a:xfrm>
            <a:off x="1981690" y="1540387"/>
            <a:ext cx="172835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ho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r>
              <a:rPr lang="en-US" sz="5000" b="1" spc="100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4B56D-1F8E-4A40-9F87-F43166879F0E}"/>
              </a:ext>
            </a:extLst>
          </p:cNvPr>
          <p:cNvSpPr/>
          <p:nvPr/>
        </p:nvSpPr>
        <p:spPr>
          <a:xfrm>
            <a:off x="4971285" y="1475127"/>
            <a:ext cx="1983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glor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CEA56-0933-402B-82DC-15C1A2F53A6D}"/>
              </a:ext>
            </a:extLst>
          </p:cNvPr>
          <p:cNvSpPr/>
          <p:nvPr/>
        </p:nvSpPr>
        <p:spPr>
          <a:xfrm>
            <a:off x="1981690" y="2818349"/>
            <a:ext cx="21275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real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r>
              <a:rPr lang="en-US" sz="5000" b="1" spc="100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50979-A624-4BF5-922B-A68295D10FDA}"/>
              </a:ext>
            </a:extLst>
          </p:cNvPr>
          <p:cNvSpPr/>
          <p:nvPr/>
        </p:nvSpPr>
        <p:spPr>
          <a:xfrm>
            <a:off x="4938712" y="2818349"/>
            <a:ext cx="21932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ever 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</a:t>
            </a:r>
            <a:endParaRPr lang="en-US" sz="5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3E6708-6639-4C59-9832-66CD3FF07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5500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08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7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/>
      <p:bldP spid="6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Silent </a:t>
            </a:r>
            <a:r>
              <a:rPr lang="en-US" sz="4600" b="1" dirty="0">
                <a:latin typeface="Century Gothic" panose="020B0502020202020204" pitchFamily="34" charset="0"/>
              </a:rPr>
              <a:t>e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683" y="1782849"/>
            <a:ext cx="8242634" cy="51726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 silent e syllable has one vowel, </a:t>
            </a: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8650" y="2300112"/>
            <a:ext cx="8242634" cy="514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Century Gothic" panose="020B0502020202020204" pitchFamily="34" charset="0"/>
              </a:rPr>
              <a:t>one consonant </a:t>
            </a: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35094" y="2815265"/>
            <a:ext cx="4645994" cy="479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a silent e at the end. </a:t>
            </a:r>
          </a:p>
          <a:p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0052" y="3331768"/>
            <a:ext cx="3906474" cy="505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vowel is long.</a:t>
            </a:r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51257" y="3830197"/>
            <a:ext cx="1879689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c</a:t>
            </a:r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00256" y="3841689"/>
            <a:ext cx="81898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793957" y="3431995"/>
            <a:ext cx="96332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056824" y="3849195"/>
            <a:ext cx="194482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v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03121" y="-918827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26812C-3D79-BD40-8524-7E64A7275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42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2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5" grpId="0" uiExpand="1" build="p"/>
      <p:bldP spid="6" grpId="0" uiExpand="1" build="p"/>
      <p:bldP spid="7" grpId="0" uiExpand="1" build="p"/>
      <p:bldP spid="8" grpId="0"/>
      <p:bldP spid="9" grpId="0"/>
      <p:bldP spid="10" grpId="0"/>
      <p:bldP spid="1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96877-5ACE-473A-84E8-23EAF7E871FF}"/>
              </a:ext>
            </a:extLst>
          </p:cNvPr>
          <p:cNvSpPr/>
          <p:nvPr/>
        </p:nvSpPr>
        <p:spPr>
          <a:xfrm>
            <a:off x="2153934" y="2382384"/>
            <a:ext cx="19191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</a:t>
            </a:r>
            <a:r>
              <a:rPr lang="en-US" sz="5000" b="1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ACF96-1071-4771-AAE6-0D89AC53BCEB}"/>
              </a:ext>
            </a:extLst>
          </p:cNvPr>
          <p:cNvSpPr/>
          <p:nvPr/>
        </p:nvSpPr>
        <p:spPr>
          <a:xfrm>
            <a:off x="2153934" y="1286961"/>
            <a:ext cx="16738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5000" b="1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1509D-91FE-45D5-957B-22C9BB2221AF}"/>
              </a:ext>
            </a:extLst>
          </p:cNvPr>
          <p:cNvSpPr/>
          <p:nvPr/>
        </p:nvSpPr>
        <p:spPr>
          <a:xfrm>
            <a:off x="2153934" y="3477807"/>
            <a:ext cx="20617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</a:t>
            </a:r>
            <a:r>
              <a:rPr lang="en-US" sz="5000" b="1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5C4B29-B411-48A8-A2F0-72CBAABE6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659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9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96877-5ACE-473A-84E8-23EAF7E871FF}"/>
              </a:ext>
            </a:extLst>
          </p:cNvPr>
          <p:cNvSpPr/>
          <p:nvPr/>
        </p:nvSpPr>
        <p:spPr>
          <a:xfrm flipH="1">
            <a:off x="3394642" y="2138601"/>
            <a:ext cx="2153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5000" b="1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27846-A21A-4270-85C2-E7D66183F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1187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80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396877-5ACE-473A-84E8-23EAF7E871FF}"/>
              </a:ext>
            </a:extLst>
          </p:cNvPr>
          <p:cNvSpPr/>
          <p:nvPr/>
        </p:nvSpPr>
        <p:spPr>
          <a:xfrm>
            <a:off x="3508072" y="2027256"/>
            <a:ext cx="19271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1C9F72-258B-47A2-8375-841E82C5D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2712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33015"/>
            <a:ext cx="9144000" cy="25384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200" b="1" dirty="0">
                <a:latin typeface="Century Gothic" panose="020B0502020202020204" pitchFamily="34" charset="0"/>
              </a:rPr>
              <a:t>Words in 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8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Syllable Types</a:t>
            </a:r>
            <a:endParaRPr lang="en-US" sz="84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72DC5-B824-4397-8008-726B4B04CB4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364D3-317B-3E4C-B8DA-E7D7BDF45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864" y="-879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01965" y="-940871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8661"/>
            <a:ext cx="9144000" cy="95954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Many vowel teams follow this rule: </a:t>
            </a:r>
          </a:p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When two vowels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get together,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468534"/>
            <a:ext cx="9144000" cy="809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 </a:t>
            </a:r>
            <a:r>
              <a:rPr lang="en-US" sz="2800" b="1" dirty="0">
                <a:latin typeface="Century Gothic" panose="020B0502020202020204" pitchFamily="34" charset="0"/>
              </a:rPr>
              <a:t>the first one names its letter.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So the first vowel will make its long sound,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3471186"/>
            <a:ext cx="9144000" cy="482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and the second vowel is silent.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004595" y="3941126"/>
            <a:ext cx="166275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atin typeface="Century Gothic" panose="020B0502020202020204" pitchFamily="34" charset="0"/>
              </a:rPr>
              <a:t>a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556655" y="3508958"/>
            <a:ext cx="92659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−</a:t>
            </a:r>
            <a:endParaRPr lang="en-US" sz="8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357770" y="3925892"/>
            <a:ext cx="129046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066536" y="3944946"/>
            <a:ext cx="86737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4489"/>
            <a:ext cx="9144000" cy="994172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Vowel Teams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Long Vowel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B8D1CE-C6B4-9046-84AA-2B8BE8526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12" y="-993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1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8" grpId="0"/>
      <p:bldP spid="10" grpId="0"/>
      <p:bldP spid="13" grpId="0"/>
      <p:bldP spid="13" grpId="1"/>
      <p:bldP spid="1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E29CA-C3B5-4084-BC41-A6F3AEAF22E8}"/>
              </a:ext>
            </a:extLst>
          </p:cNvPr>
          <p:cNvSpPr/>
          <p:nvPr/>
        </p:nvSpPr>
        <p:spPr>
          <a:xfrm>
            <a:off x="1990286" y="1234513"/>
            <a:ext cx="12666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F24BB-438C-4440-861C-E6ED06F0C495}"/>
              </a:ext>
            </a:extLst>
          </p:cNvPr>
          <p:cNvSpPr/>
          <p:nvPr/>
        </p:nvSpPr>
        <p:spPr>
          <a:xfrm>
            <a:off x="1990286" y="2329936"/>
            <a:ext cx="155042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E70F6-A707-4F0B-8B31-5BC37BE83965}"/>
              </a:ext>
            </a:extLst>
          </p:cNvPr>
          <p:cNvSpPr/>
          <p:nvPr/>
        </p:nvSpPr>
        <p:spPr>
          <a:xfrm>
            <a:off x="1990286" y="3425359"/>
            <a:ext cx="16610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C99995-72B2-423A-AB15-76C9D3D647D8}"/>
              </a:ext>
            </a:extLst>
          </p:cNvPr>
          <p:cNvSpPr/>
          <p:nvPr/>
        </p:nvSpPr>
        <p:spPr>
          <a:xfrm>
            <a:off x="5242725" y="1234513"/>
            <a:ext cx="145745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C5A6F-CA61-42F7-95BA-37EC87F7AACE}"/>
              </a:ext>
            </a:extLst>
          </p:cNvPr>
          <p:cNvSpPr/>
          <p:nvPr/>
        </p:nvSpPr>
        <p:spPr>
          <a:xfrm>
            <a:off x="5242725" y="2329936"/>
            <a:ext cx="16193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E559F-3554-4D3C-8B2D-E3127CA54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0698" y="-1078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99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25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3" grpId="0"/>
      <p:bldP spid="8" grpId="0"/>
      <p:bldP spid="6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E29CA-C3B5-4084-BC41-A6F3AEAF22E8}"/>
              </a:ext>
            </a:extLst>
          </p:cNvPr>
          <p:cNvSpPr/>
          <p:nvPr/>
        </p:nvSpPr>
        <p:spPr>
          <a:xfrm>
            <a:off x="2274017" y="1319712"/>
            <a:ext cx="12747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F24BB-438C-4440-861C-E6ED06F0C495}"/>
              </a:ext>
            </a:extLst>
          </p:cNvPr>
          <p:cNvSpPr/>
          <p:nvPr/>
        </p:nvSpPr>
        <p:spPr>
          <a:xfrm>
            <a:off x="2272412" y="2443747"/>
            <a:ext cx="21066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ch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3310D-E06D-49CC-98ED-235F317252F0}"/>
              </a:ext>
            </a:extLst>
          </p:cNvPr>
          <p:cNvSpPr/>
          <p:nvPr/>
        </p:nvSpPr>
        <p:spPr>
          <a:xfrm>
            <a:off x="2272413" y="3567782"/>
            <a:ext cx="20778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</a:t>
            </a:r>
            <a:r>
              <a:rPr lang="en-US" sz="5000" b="1" spc="1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564517-E3C6-4FAB-81B3-D5C28DADA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0104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64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3" grpId="0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301965" y="-86780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07509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Vowel Teams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Other Sounds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221" y="2171486"/>
            <a:ext cx="8165432" cy="60829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800" b="1" dirty="0">
                <a:latin typeface="Century Gothic" panose="020B0502020202020204" pitchFamily="34" charset="0"/>
              </a:rPr>
              <a:t>Sometimes vowel teams make other sounds.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332757" y="3267447"/>
            <a:ext cx="213311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oi</a:t>
            </a:r>
            <a:r>
              <a:rPr lang="en-US" sz="9600" dirty="0"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4D968B-FA0E-4E46-8F2B-0B1C50FCC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" y="-10573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D3C8F-ACD3-4EE4-8F0C-B9DB7DD4DA20}"/>
              </a:ext>
            </a:extLst>
          </p:cNvPr>
          <p:cNvSpPr/>
          <p:nvPr/>
        </p:nvSpPr>
        <p:spPr>
          <a:xfrm>
            <a:off x="3885580" y="2219408"/>
            <a:ext cx="11721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0432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ou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4576F7-7366-4528-B12A-A73877CAD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5537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43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D3C8F-ACD3-4EE4-8F0C-B9DB7DD4DA20}"/>
              </a:ext>
            </a:extLst>
          </p:cNvPr>
          <p:cNvSpPr/>
          <p:nvPr/>
        </p:nvSpPr>
        <p:spPr>
          <a:xfrm>
            <a:off x="3405655" y="2219408"/>
            <a:ext cx="23326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sz="5000" b="1" dirty="0">
                <a:solidFill>
                  <a:srgbClr val="0432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ow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er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E4F09B-ED69-4548-A26C-BAC3A9F06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0855" y="-110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89EE7-1A8E-4AE4-A2D0-3C606F1ED97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0A19-D96B-BB4C-BFEA-3AEA5C9A63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D3C8F-ACD3-4EE4-8F0C-B9DB7DD4DA20}"/>
              </a:ext>
            </a:extLst>
          </p:cNvPr>
          <p:cNvSpPr/>
          <p:nvPr/>
        </p:nvSpPr>
        <p:spPr>
          <a:xfrm>
            <a:off x="2039505" y="1609616"/>
            <a:ext cx="20874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br</a:t>
            </a:r>
            <a:r>
              <a:rPr lang="en-US" sz="5000" b="1" dirty="0">
                <a:solidFill>
                  <a:srgbClr val="0432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8810D-1F8A-43DD-8DF1-8EC2FEC8A1FB}"/>
              </a:ext>
            </a:extLst>
          </p:cNvPr>
          <p:cNvSpPr/>
          <p:nvPr/>
        </p:nvSpPr>
        <p:spPr>
          <a:xfrm>
            <a:off x="2039505" y="2864474"/>
            <a:ext cx="27510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</a:t>
            </a:r>
            <a:r>
              <a:rPr lang="en-US" sz="5000" b="1" dirty="0" err="1">
                <a:solidFill>
                  <a:srgbClr val="0432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</a:t>
            </a:r>
            <a:r>
              <a:rPr lang="en-US" sz="50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9F4721-6F52-42F8-8682-722F6208B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7336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68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R </a:t>
            </a:r>
            <a:r>
              <a:rPr lang="en-US" sz="4600" b="1" dirty="0">
                <a:latin typeface="Century Gothic" panose="020B0502020202020204" pitchFamily="34" charset="0"/>
              </a:rPr>
              <a:t>-</a:t>
            </a:r>
            <a:r>
              <a:rPr lang="en-US" sz="4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 Controlled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249" y="2070100"/>
            <a:ext cx="8091501" cy="130708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R-controlled syllables have one or more vowels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 an “r.”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“r” changes the sound of the vowel.</a:t>
            </a:r>
            <a:endParaRPr lang="en-US" sz="2700" dirty="0">
              <a:latin typeface="Century Gothic" panose="020B0502020202020204" pitchFamily="34" charset="0"/>
            </a:endParaRPr>
          </a:p>
          <a:p>
            <a:pPr fontAlgn="base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32259" y="3648494"/>
            <a:ext cx="438455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ange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30055" y="3603517"/>
            <a:ext cx="133704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E920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754" y="-90513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E920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3CF74E-5139-914C-846D-92CBF26AD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50" y="-997009"/>
            <a:ext cx="812800" cy="81280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26140625-92A9-49BD-B809-4C6A04B4CB91}"/>
              </a:ext>
            </a:extLst>
          </p:cNvPr>
          <p:cNvSpPr txBox="1">
            <a:spLocks/>
          </p:cNvSpPr>
          <p:nvPr/>
        </p:nvSpPr>
        <p:spPr>
          <a:xfrm>
            <a:off x="2956059" y="3615690"/>
            <a:ext cx="959355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379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3" grpId="0" animBg="1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7C30A-F1CC-4443-A02D-04146F1DE5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1193-D549-4E04-81A9-DF38DE68C44C}"/>
              </a:ext>
            </a:extLst>
          </p:cNvPr>
          <p:cNvSpPr/>
          <p:nvPr/>
        </p:nvSpPr>
        <p:spPr>
          <a:xfrm>
            <a:off x="3429525" y="2199625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p</a:t>
            </a:r>
            <a:r>
              <a:rPr lang="en-US" sz="5000" b="1" dirty="0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ar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73F402-0EE3-44DB-A7F0-318477696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5575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01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7C30A-F1CC-4443-A02D-04146F1DE5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1193-D549-4E04-81A9-DF38DE68C44C}"/>
              </a:ext>
            </a:extLst>
          </p:cNvPr>
          <p:cNvSpPr/>
          <p:nvPr/>
        </p:nvSpPr>
        <p:spPr>
          <a:xfrm>
            <a:off x="2224381" y="1260609"/>
            <a:ext cx="10021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</a:t>
            </a:r>
            <a:r>
              <a:rPr lang="en-US" sz="5000" b="1" dirty="0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C71E8-97AA-4259-8572-765ECC753592}"/>
              </a:ext>
            </a:extLst>
          </p:cNvPr>
          <p:cNvSpPr/>
          <p:nvPr/>
        </p:nvSpPr>
        <p:spPr>
          <a:xfrm>
            <a:off x="2224381" y="2339037"/>
            <a:ext cx="153599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r>
              <a:rPr lang="en-US" sz="5000" b="1" dirty="0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62CF7-BB59-4A75-8B25-8EC26A7ED861}"/>
              </a:ext>
            </a:extLst>
          </p:cNvPr>
          <p:cNvSpPr/>
          <p:nvPr/>
        </p:nvSpPr>
        <p:spPr>
          <a:xfrm>
            <a:off x="2224381" y="3412541"/>
            <a:ext cx="18822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gl</a:t>
            </a:r>
            <a:r>
              <a:rPr lang="en-US" sz="5000" b="1" dirty="0" err="1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or</a:t>
            </a:r>
            <a:r>
              <a:rPr lang="en-US" sz="5000" b="1" dirty="0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D1BC1-7F51-4954-8B34-32396B677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0779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88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714C90A4-AC53-42AF-8F0B-EDDFB4AC9F19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Closed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Short Vowel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6A71747-F5D2-4EBB-B59A-92E19B56E5B3}"/>
              </a:ext>
            </a:extLst>
          </p:cNvPr>
          <p:cNvSpPr txBox="1">
            <a:spLocks/>
          </p:cNvSpPr>
          <p:nvPr/>
        </p:nvSpPr>
        <p:spPr>
          <a:xfrm>
            <a:off x="1600792" y="1797469"/>
            <a:ext cx="5942415" cy="451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>
                <a:latin typeface="Century Gothic" panose="020B0502020202020204" pitchFamily="34" charset="0"/>
              </a:rPr>
              <a:t>A closed syllable has one vowel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151D1A3-3FE2-4877-A3A0-142D37DE9B5F}"/>
              </a:ext>
            </a:extLst>
          </p:cNvPr>
          <p:cNvSpPr txBox="1">
            <a:spLocks/>
          </p:cNvSpPr>
          <p:nvPr/>
        </p:nvSpPr>
        <p:spPr>
          <a:xfrm>
            <a:off x="1200147" y="2344996"/>
            <a:ext cx="6800729" cy="493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followed by one or more consonants, 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59C833A-A051-46F0-9539-E424065C38B6}"/>
              </a:ext>
            </a:extLst>
          </p:cNvPr>
          <p:cNvSpPr txBox="1">
            <a:spLocks/>
          </p:cNvSpPr>
          <p:nvPr/>
        </p:nvSpPr>
        <p:spPr>
          <a:xfrm>
            <a:off x="1510383" y="2915592"/>
            <a:ext cx="5712613" cy="55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vowel is short.</a:t>
            </a:r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06000D0-3B86-4C9D-A0B6-BED284F2EDEA}"/>
              </a:ext>
            </a:extLst>
          </p:cNvPr>
          <p:cNvSpPr txBox="1">
            <a:spLocks/>
          </p:cNvSpPr>
          <p:nvPr/>
        </p:nvSpPr>
        <p:spPr>
          <a:xfrm>
            <a:off x="4236361" y="3458113"/>
            <a:ext cx="68764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B5CD2261-5816-4229-A9AD-412E34A29084}"/>
              </a:ext>
            </a:extLst>
          </p:cNvPr>
          <p:cNvSpPr txBox="1">
            <a:spLocks/>
          </p:cNvSpPr>
          <p:nvPr/>
        </p:nvSpPr>
        <p:spPr>
          <a:xfrm>
            <a:off x="4954739" y="3483515"/>
            <a:ext cx="823193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E91C2D1-2232-4E00-8092-9786497F59F7}"/>
              </a:ext>
            </a:extLst>
          </p:cNvPr>
          <p:cNvSpPr txBox="1">
            <a:spLocks/>
          </p:cNvSpPr>
          <p:nvPr/>
        </p:nvSpPr>
        <p:spPr>
          <a:xfrm>
            <a:off x="4299180" y="3483516"/>
            <a:ext cx="559734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˘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79F009-0AC4-4B3E-8793-D173E744D94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3EFAF-8468-430F-9EEE-62F92247CCFA}"/>
              </a:ext>
            </a:extLst>
          </p:cNvPr>
          <p:cNvSpPr/>
          <p:nvPr/>
        </p:nvSpPr>
        <p:spPr>
          <a:xfrm>
            <a:off x="8301965" y="-852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1A2E68-6A5D-4AFC-A45A-27D5B4350FC0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3EAF36-FC2D-4C45-AC75-B86C155B671B}"/>
              </a:ext>
            </a:extLst>
          </p:cNvPr>
          <p:cNvSpPr/>
          <p:nvPr/>
        </p:nvSpPr>
        <p:spPr>
          <a:xfrm>
            <a:off x="3220960" y="3340053"/>
            <a:ext cx="10791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st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5E463-1FEF-5543-8A33-7B04C4F63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797" y="-975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 build="p"/>
      <p:bldP spid="26" grpId="0"/>
      <p:bldP spid="27" grpId="0"/>
      <p:bldP spid="28" grpId="0"/>
      <p:bldP spid="29" grpId="0"/>
      <p:bldP spid="30" grpId="0"/>
      <p:bldP spid="35" grpId="0" animBg="1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7C30A-F1CC-4443-A02D-04146F1DE5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1193-D549-4E04-81A9-DF38DE68C44C}"/>
              </a:ext>
            </a:extLst>
          </p:cNvPr>
          <p:cNvSpPr/>
          <p:nvPr/>
        </p:nvSpPr>
        <p:spPr>
          <a:xfrm>
            <a:off x="2179778" y="1575160"/>
            <a:ext cx="2367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pow </a:t>
            </a:r>
            <a:r>
              <a:rPr lang="en-US" sz="5000" b="1" dirty="0" err="1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er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449E9-A917-4289-B383-6D373C7B50CB}"/>
              </a:ext>
            </a:extLst>
          </p:cNvPr>
          <p:cNvSpPr/>
          <p:nvPr/>
        </p:nvSpPr>
        <p:spPr>
          <a:xfrm>
            <a:off x="2179778" y="2992146"/>
            <a:ext cx="2271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</a:t>
            </a:r>
            <a:r>
              <a:rPr lang="en-US" sz="5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er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y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B0C42D-2756-4782-B003-1BA0F746A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4662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7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0532B3-C3EB-4990-9E18-A8ABEA75507C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7C30A-F1CC-4443-A02D-04146F1DE585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71193-D549-4E04-81A9-DF38DE68C44C}"/>
              </a:ext>
            </a:extLst>
          </p:cNvPr>
          <p:cNvSpPr/>
          <p:nvPr/>
        </p:nvSpPr>
        <p:spPr>
          <a:xfrm>
            <a:off x="3555361" y="1995726"/>
            <a:ext cx="183255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70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ear</a:t>
            </a: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2A33F2-02E0-41D4-B9CC-F9F0C3E04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4171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1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01965" y="-884361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Consonant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 l-e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1272" y="1976414"/>
            <a:ext cx="8601456" cy="437602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When you see consonant l-e at the end of a word,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1272" y="2518061"/>
            <a:ext cx="8601456" cy="46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count back three.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71272" y="3042317"/>
            <a:ext cx="8601456" cy="5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“l-e” makes the /–le/ sound.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70760" y="3742849"/>
            <a:ext cx="974666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73176" y="3746607"/>
            <a:ext cx="2223511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pur</a:t>
            </a:r>
            <a:endParaRPr lang="en-US" sz="9600" dirty="0">
              <a:latin typeface="Century Gothic" panose="020B0502020202020204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262294" y="3742849"/>
            <a:ext cx="878268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794339" y="3742849"/>
            <a:ext cx="93775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21E58C-AE08-494D-8BE2-6AB103E9688A}"/>
              </a:ext>
            </a:extLst>
          </p:cNvPr>
          <p:cNvCxnSpPr>
            <a:cxnSpLocks/>
          </p:cNvCxnSpPr>
          <p:nvPr/>
        </p:nvCxnSpPr>
        <p:spPr>
          <a:xfrm>
            <a:off x="4739000" y="3929395"/>
            <a:ext cx="0" cy="122513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464B2A-8F4B-2C4E-9305-FCCD66AB4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-1087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3" grpId="0"/>
      <p:bldP spid="7" grpId="0"/>
      <p:bldP spid="7" grpId="1"/>
      <p:bldP spid="8" grpId="0"/>
      <p:bldP spid="12" grpId="0"/>
      <p:bldP spid="12" grpId="1"/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B8FE3E-AB67-4571-8808-E2931A7D336F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60808-4250-ED4A-A1E9-DC4CCF1C7651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4F6B36-3901-4F5A-B728-AAA7D752FCC6}"/>
              </a:ext>
            </a:extLst>
          </p:cNvPr>
          <p:cNvSpPr/>
          <p:nvPr/>
        </p:nvSpPr>
        <p:spPr>
          <a:xfrm>
            <a:off x="3028949" y="2207129"/>
            <a:ext cx="30861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disci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b="1" spc="100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5CCD5F-DA58-4113-A825-A7D3FA50B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275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01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-</a:t>
            </a:r>
            <a:r>
              <a:rPr lang="en-US" sz="46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nk</a:t>
            </a:r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/-ng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867" y="2065214"/>
            <a:ext cx="7520267" cy="99188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“-</a:t>
            </a:r>
            <a:r>
              <a:rPr lang="en-US" sz="2700" b="1" dirty="0" err="1">
                <a:latin typeface="Century Gothic" panose="020B0502020202020204" pitchFamily="34" charset="0"/>
              </a:rPr>
              <a:t>nk</a:t>
            </a:r>
            <a:r>
              <a:rPr lang="en-US" sz="2700" b="1" dirty="0">
                <a:latin typeface="Century Gothic" panose="020B0502020202020204" pitchFamily="34" charset="0"/>
              </a:rPr>
              <a:t>” and “-ng” </a:t>
            </a:r>
          </a:p>
          <a:p>
            <a:pPr marL="0" indent="0" algn="ctr" fontAlgn="base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change the sound of the vowel.</a:t>
            </a:r>
            <a:endParaRPr lang="en-US" sz="2700" dirty="0">
              <a:latin typeface="Century Gothic" panose="020B0502020202020204" pitchFamily="34" charset="0"/>
            </a:endParaRPr>
          </a:p>
        </p:txBody>
      </p:sp>
      <p:pic>
        <p:nvPicPr>
          <p:cNvPr id="9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267" y="179999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757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17516" y="-852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ank&amp;th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267" y="4671432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155" y="4600732"/>
            <a:ext cx="1138989" cy="78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EC5BFEC-49B8-4E7B-AA13-BC995A9ACA45}"/>
              </a:ext>
            </a:extLst>
          </p:cNvPr>
          <p:cNvSpPr txBox="1">
            <a:spLocks/>
          </p:cNvSpPr>
          <p:nvPr/>
        </p:nvSpPr>
        <p:spPr>
          <a:xfrm>
            <a:off x="1700354" y="3362041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b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ank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907AE818-E0CB-4135-BC42-9A60957F9B85}"/>
              </a:ext>
            </a:extLst>
          </p:cNvPr>
          <p:cNvSpPr txBox="1">
            <a:spLocks/>
          </p:cNvSpPr>
          <p:nvPr/>
        </p:nvSpPr>
        <p:spPr>
          <a:xfrm>
            <a:off x="5161786" y="3362041"/>
            <a:ext cx="2389632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entury Gothic" panose="020B0502020202020204" pitchFamily="34" charset="0"/>
              </a:rPr>
              <a:t>th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E67972-57A3-AE4E-BD3A-A9A9B2AE8A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194" y="-1023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1" grpId="0" animBg="1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B8FE3E-AB67-4571-8808-E2931A7D336F}"/>
              </a:ext>
            </a:extLst>
          </p:cNvPr>
          <p:cNvSpPr/>
          <p:nvPr/>
        </p:nvSpPr>
        <p:spPr>
          <a:xfrm>
            <a:off x="990540" y="93020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60808-4250-ED4A-A1E9-DC4CCF1C7651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A7A99-5C9D-4D78-9B0B-8DC44CB5C3F9}"/>
              </a:ext>
            </a:extLst>
          </p:cNvPr>
          <p:cNvSpPr txBox="1">
            <a:spLocks/>
          </p:cNvSpPr>
          <p:nvPr/>
        </p:nvSpPr>
        <p:spPr>
          <a:xfrm>
            <a:off x="2754866" y="1936035"/>
            <a:ext cx="3418057" cy="141167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latin typeface="Century Gothic" panose="020B0502020202020204" pitchFamily="34" charset="0"/>
              </a:rPr>
              <a:t>k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US" sz="5000" dirty="0">
                <a:latin typeface="Century Gothic" panose="020B0502020202020204" pitchFamily="34" charset="0"/>
              </a:rPr>
              <a:t> </a:t>
            </a:r>
            <a:r>
              <a:rPr lang="en-US" sz="5000" dirty="0" err="1">
                <a:latin typeface="Century Gothic" panose="020B0502020202020204" pitchFamily="34" charset="0"/>
              </a:rPr>
              <a:t>dom</a:t>
            </a:r>
            <a:endParaRPr lang="en-US" sz="5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037049-FA2C-4166-8030-752E0BE3F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16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01965" y="-93375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CC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3731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schwa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258" y="1807236"/>
            <a:ext cx="8021406" cy="104498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The schwa syllable has an “a” that sounds</a:t>
            </a:r>
          </a:p>
          <a:p>
            <a:pPr marL="0" indent="0" algn="ctr" fontAlgn="base"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 like the /u/ in banana.</a:t>
            </a:r>
            <a:r>
              <a:rPr lang="en-US" sz="3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20258" y="2783884"/>
            <a:ext cx="8021406" cy="65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en-US" sz="3000" b="1" dirty="0">
                <a:latin typeface="Century Gothic" panose="020B0502020202020204" pitchFamily="34" charset="0"/>
              </a:rPr>
              <a:t>The banana is even shaped like a short u.</a:t>
            </a:r>
            <a:endParaRPr lang="en-US" sz="3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2602562" y="4430960"/>
            <a:ext cx="807044" cy="419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5982698" y="4430959"/>
            <a:ext cx="807044" cy="4192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0764" y="3339206"/>
            <a:ext cx="5602986" cy="123139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7200" dirty="0" err="1">
                <a:latin typeface="Century Gothic" panose="020B0502020202020204" pitchFamily="34" charset="0"/>
              </a:rPr>
              <a:t>b</a:t>
            </a:r>
            <a:r>
              <a:rPr lang="en-US" sz="7200" b="1" dirty="0" err="1">
                <a:solidFill>
                  <a:srgbClr val="FFCC00"/>
                </a:solidFill>
                <a:latin typeface="Century Gothic" panose="020B0502020202020204" pitchFamily="34" charset="0"/>
              </a:rPr>
              <a:t>a</a:t>
            </a:r>
            <a:r>
              <a:rPr lang="en-US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 </a:t>
            </a:r>
            <a:r>
              <a:rPr lang="en-US" sz="7200" dirty="0">
                <a:latin typeface="Century Gothic" panose="020B0502020202020204" pitchFamily="34" charset="0"/>
              </a:rPr>
              <a:t>nan</a:t>
            </a:r>
            <a:r>
              <a:rPr lang="en-US" sz="7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  a</a:t>
            </a:r>
          </a:p>
        </p:txBody>
      </p:sp>
      <p:sp>
        <p:nvSpPr>
          <p:cNvPr id="13" name="Arrow: Right 12"/>
          <p:cNvSpPr/>
          <p:nvPr/>
        </p:nvSpPr>
        <p:spPr>
          <a:xfrm rot="18093150">
            <a:off x="2456214" y="4888240"/>
            <a:ext cx="395774" cy="340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CC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2">
            <a:extLst>
              <a:ext uri="{FF2B5EF4-FFF2-40B4-BE49-F238E27FC236}">
                <a16:creationId xmlns:a16="http://schemas.microsoft.com/office/drawing/2014/main" id="{491B5C84-59CE-614B-8CA6-D536F5EF1E77}"/>
              </a:ext>
            </a:extLst>
          </p:cNvPr>
          <p:cNvSpPr/>
          <p:nvPr/>
        </p:nvSpPr>
        <p:spPr>
          <a:xfrm rot="18093150">
            <a:off x="6006521" y="4888240"/>
            <a:ext cx="395774" cy="340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New">
            <a:hlinkClick r:id="" action="ppaction://media"/>
            <a:extLst>
              <a:ext uri="{FF2B5EF4-FFF2-40B4-BE49-F238E27FC236}">
                <a16:creationId xmlns:a16="http://schemas.microsoft.com/office/drawing/2014/main" id="{455622D9-8CAE-E24B-8721-E165585E2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18669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  <p:bldP spid="3" grpId="0"/>
      <p:bldP spid="10" grpId="0" uiExpand="1" build="p"/>
      <p:bldP spid="13" grpId="0" animBg="1"/>
      <p:bldP spid="13" grpId="1" animBg="1"/>
      <p:bldP spid="19" grpId="0" animBg="1"/>
      <p:bldP spid="1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1826769" y="2278064"/>
            <a:ext cx="829589" cy="4604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4A64BD-F0C5-42E8-B1ED-E04D211B5B6C}"/>
              </a:ext>
            </a:extLst>
          </p:cNvPr>
          <p:cNvSpPr/>
          <p:nvPr/>
        </p:nvSpPr>
        <p:spPr>
          <a:xfrm>
            <a:off x="805840" y="920944"/>
            <a:ext cx="7582422" cy="4068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FA84F-A855-3344-ACA6-C826E47DE010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8E17B-A307-4C5B-8077-DDA56F4E9B7B}"/>
              </a:ext>
            </a:extLst>
          </p:cNvPr>
          <p:cNvSpPr/>
          <p:nvPr/>
        </p:nvSpPr>
        <p:spPr>
          <a:xfrm>
            <a:off x="1985748" y="1628723"/>
            <a:ext cx="21627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part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D351B-D032-409A-B27A-6FB05DB58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40">
            <a:off x="1826769" y="3787114"/>
            <a:ext cx="829589" cy="460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136BE2-21DA-438C-BF91-66ED91F7F1CE}"/>
              </a:ext>
            </a:extLst>
          </p:cNvPr>
          <p:cNvSpPr/>
          <p:nvPr/>
        </p:nvSpPr>
        <p:spPr>
          <a:xfrm>
            <a:off x="1985748" y="3137773"/>
            <a:ext cx="27574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5000" spc="1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gainst</a:t>
            </a:r>
            <a:endParaRPr lang="en-US" sz="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B2B3B-528C-45B2-8D22-DCD86EA73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1563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262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090CA8-8332-4D40-89E4-DF65DF5E95A4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1321A-8050-4DED-B3BE-529E5F8123AC}"/>
              </a:ext>
            </a:extLst>
          </p:cNvPr>
          <p:cNvSpPr/>
          <p:nvPr/>
        </p:nvSpPr>
        <p:spPr>
          <a:xfrm>
            <a:off x="1707234" y="1711682"/>
            <a:ext cx="12170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</a:t>
            </a:r>
            <a:endParaRPr lang="en-US" sz="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7476D2-9409-4A18-ACBE-BB814E3AF4B2}"/>
              </a:ext>
            </a:extLst>
          </p:cNvPr>
          <p:cNvSpPr/>
          <p:nvPr/>
        </p:nvSpPr>
        <p:spPr>
          <a:xfrm>
            <a:off x="5466357" y="1711682"/>
            <a:ext cx="14766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nd</a:t>
            </a:r>
            <a:endParaRPr lang="en-US" sz="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63B376-2E26-43D8-BE99-FB1AB7C260C3}"/>
              </a:ext>
            </a:extLst>
          </p:cNvPr>
          <p:cNvSpPr/>
          <p:nvPr/>
        </p:nvSpPr>
        <p:spPr>
          <a:xfrm>
            <a:off x="1707234" y="2904277"/>
            <a:ext cx="17011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p-</a:t>
            </a:r>
            <a:endParaRPr lang="en-US" sz="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FD67B-4C9E-4748-A3A4-319E320B03A7}"/>
              </a:ext>
            </a:extLst>
          </p:cNvPr>
          <p:cNvSpPr/>
          <p:nvPr/>
        </p:nvSpPr>
        <p:spPr>
          <a:xfrm>
            <a:off x="5466357" y="2904407"/>
            <a:ext cx="14863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75188F-3236-4A2C-A3EC-4812F6AAC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7234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31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3" grpId="0"/>
      <p:bldP spid="1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CF6411-4FD7-4AFF-96C6-00725C42F2A1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3043B-A525-3644-9607-0776BA6B7E3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5E598-9903-4D0A-9203-63D69EB046D6}"/>
              </a:ext>
            </a:extLst>
          </p:cNvPr>
          <p:cNvSpPr/>
          <p:nvPr/>
        </p:nvSpPr>
        <p:spPr>
          <a:xfrm>
            <a:off x="1740010" y="1676877"/>
            <a:ext cx="12025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endParaRPr lang="en-US" sz="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26BD6-3C2C-4510-A157-0A5219F35224}"/>
              </a:ext>
            </a:extLst>
          </p:cNvPr>
          <p:cNvSpPr/>
          <p:nvPr/>
        </p:nvSpPr>
        <p:spPr>
          <a:xfrm>
            <a:off x="1740010" y="2973021"/>
            <a:ext cx="10999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F635E-BAE6-4BB8-A677-40C962A98596}"/>
              </a:ext>
            </a:extLst>
          </p:cNvPr>
          <p:cNvSpPr/>
          <p:nvPr/>
        </p:nvSpPr>
        <p:spPr>
          <a:xfrm>
            <a:off x="5471254" y="1706808"/>
            <a:ext cx="12378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en-US" sz="5000" b="1" spc="100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endParaRPr lang="en-US" sz="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2775B5-E453-43DD-AF81-5EF364D3BB94}"/>
              </a:ext>
            </a:extLst>
          </p:cNvPr>
          <p:cNvSpPr/>
          <p:nvPr/>
        </p:nvSpPr>
        <p:spPr>
          <a:xfrm>
            <a:off x="5472317" y="2973021"/>
            <a:ext cx="16882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-p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B3AAAA-8DC6-466F-98CD-47D47379A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3975" y="-1176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92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  <p:bldP spid="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CF6411-4FD7-4AFF-96C6-00725C42F2A1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3043B-A525-3644-9607-0776BA6B7E3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5E598-9903-4D0A-9203-63D69EB046D6}"/>
              </a:ext>
            </a:extLst>
          </p:cNvPr>
          <p:cNvSpPr/>
          <p:nvPr/>
        </p:nvSpPr>
        <p:spPr>
          <a:xfrm>
            <a:off x="1740010" y="1676877"/>
            <a:ext cx="19607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endParaRPr lang="en-US" sz="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26BD6-3C2C-4510-A157-0A5219F35224}"/>
              </a:ext>
            </a:extLst>
          </p:cNvPr>
          <p:cNvSpPr/>
          <p:nvPr/>
        </p:nvSpPr>
        <p:spPr>
          <a:xfrm>
            <a:off x="1740010" y="2973021"/>
            <a:ext cx="21339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mpt</a:t>
            </a:r>
            <a:endParaRPr lang="en-US" sz="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F635E-BAE6-4BB8-A677-40C962A98596}"/>
              </a:ext>
            </a:extLst>
          </p:cNvPr>
          <p:cNvSpPr/>
          <p:nvPr/>
        </p:nvSpPr>
        <p:spPr>
          <a:xfrm>
            <a:off x="5471254" y="1706808"/>
            <a:ext cx="18517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-m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D9ABBE-DFE1-4315-A419-8C7E2709E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6912" y="-1184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8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CF6411-4FD7-4AFF-96C6-00725C42F2A1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3043B-A525-3644-9607-0776BA6B7E3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26BD6-3C2C-4510-A157-0A5219F35224}"/>
              </a:ext>
            </a:extLst>
          </p:cNvPr>
          <p:cNvSpPr/>
          <p:nvPr/>
        </p:nvSpPr>
        <p:spPr>
          <a:xfrm>
            <a:off x="1740010" y="1790990"/>
            <a:ext cx="15975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-</a:t>
            </a:r>
            <a:endParaRPr lang="en-US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B7EA0-D55F-4E8F-94E8-59E1A4113EC6}"/>
              </a:ext>
            </a:extLst>
          </p:cNvPr>
          <p:cNvSpPr/>
          <p:nvPr/>
        </p:nvSpPr>
        <p:spPr>
          <a:xfrm>
            <a:off x="1740010" y="2886413"/>
            <a:ext cx="12474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2775B5-E453-43DD-AF81-5EF364D3BB94}"/>
              </a:ext>
            </a:extLst>
          </p:cNvPr>
          <p:cNvSpPr/>
          <p:nvPr/>
        </p:nvSpPr>
        <p:spPr>
          <a:xfrm>
            <a:off x="5249235" y="1787087"/>
            <a:ext cx="10871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en-US" sz="5000" spc="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5000" b="1" spc="100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endParaRPr lang="en-US" sz="5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C4FF70-5811-4062-9B8D-678174A1DC4B}"/>
              </a:ext>
            </a:extLst>
          </p:cNvPr>
          <p:cNvSpPr/>
          <p:nvPr/>
        </p:nvSpPr>
        <p:spPr>
          <a:xfrm>
            <a:off x="5249235" y="2886413"/>
            <a:ext cx="11785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ll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88AC86-B183-4053-8584-B0A19D57B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8938" y="-11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58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684C4E-F866-44A4-94B5-22284DB7C261}"/>
              </a:ext>
            </a:extLst>
          </p:cNvPr>
          <p:cNvSpPr txBox="1">
            <a:spLocks/>
          </p:cNvSpPr>
          <p:nvPr/>
        </p:nvSpPr>
        <p:spPr>
          <a:xfrm>
            <a:off x="4767938" y="3297884"/>
            <a:ext cx="4663440" cy="138162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4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B8DD63-23AE-4166-83C0-26DA7A064EA3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97690-1F3E-BF4E-96AC-F2906B421591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DA5FD-D0AF-4FE6-9433-1D13DB716F1F}"/>
              </a:ext>
            </a:extLst>
          </p:cNvPr>
          <p:cNvSpPr/>
          <p:nvPr/>
        </p:nvSpPr>
        <p:spPr>
          <a:xfrm>
            <a:off x="2048168" y="2242401"/>
            <a:ext cx="10118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endParaRPr lang="en-US" sz="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07AA2-C5B8-434B-8A88-9615B882F5B0}"/>
              </a:ext>
            </a:extLst>
          </p:cNvPr>
          <p:cNvSpPr/>
          <p:nvPr/>
        </p:nvSpPr>
        <p:spPr>
          <a:xfrm>
            <a:off x="5374446" y="2242401"/>
            <a:ext cx="124264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9B573F-9E0E-427B-AF1E-710006C74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4475" y="-1131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33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8CBC6B-1ED0-410A-A490-FC5C985268C2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D2A44-3D9E-A24F-A80E-3E6F51079E6F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0FAF7-48A3-4B7E-85B6-98C6FEADFA3F}"/>
              </a:ext>
            </a:extLst>
          </p:cNvPr>
          <p:cNvSpPr/>
          <p:nvPr/>
        </p:nvSpPr>
        <p:spPr>
          <a:xfrm>
            <a:off x="2690831" y="2436307"/>
            <a:ext cx="13308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-s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</a:t>
            </a:r>
            <a:r>
              <a:rPr lang="en-US" sz="50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DAFE1-5042-4365-8EF5-F92369B1EC72}"/>
              </a:ext>
            </a:extLst>
          </p:cNvPr>
          <p:cNvSpPr/>
          <p:nvPr/>
        </p:nvSpPr>
        <p:spPr>
          <a:xfrm>
            <a:off x="2690831" y="3609426"/>
            <a:ext cx="12170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</a:t>
            </a:r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</a:t>
            </a:r>
            <a:endParaRPr lang="en-US" sz="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24231-2BCC-42A0-9DCC-C2231DDD3F8D}"/>
              </a:ext>
            </a:extLst>
          </p:cNvPr>
          <p:cNvSpPr/>
          <p:nvPr/>
        </p:nvSpPr>
        <p:spPr>
          <a:xfrm>
            <a:off x="2690831" y="1418861"/>
            <a:ext cx="8435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1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</a:t>
            </a:r>
            <a:r>
              <a:rPr lang="en-US" sz="5000" spc="1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5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EE0D2-5527-4A43-B74A-F058ADBCC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5422" y="-1184356"/>
            <a:ext cx="58365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12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55126</TotalTime>
  <Words>385</Words>
  <Application>Microsoft Office PowerPoint</Application>
  <PresentationFormat>On-screen Show (16:10)</PresentationFormat>
  <Paragraphs>177</Paragraphs>
  <Slides>37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Words in  Syllable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– Long Vowel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Silent e – Long Vowel</vt:lpstr>
      <vt:lpstr>PowerPoint Presentation</vt:lpstr>
      <vt:lpstr>PowerPoint Presentation</vt:lpstr>
      <vt:lpstr>PowerPoint Presentation</vt:lpstr>
      <vt:lpstr>Vowel Teams – Long Vowel</vt:lpstr>
      <vt:lpstr>PowerPoint Presentation</vt:lpstr>
      <vt:lpstr>PowerPoint Presentation</vt:lpstr>
      <vt:lpstr>Vowel Teams – Other Sounds</vt:lpstr>
      <vt:lpstr>PowerPoint Presentation</vt:lpstr>
      <vt:lpstr>PowerPoint Presentation</vt:lpstr>
      <vt:lpstr>PowerPoint Presentation</vt:lpstr>
      <vt:lpstr>R - Controlled</vt:lpstr>
      <vt:lpstr>PowerPoint Presentation</vt:lpstr>
      <vt:lpstr>PowerPoint Presentation</vt:lpstr>
      <vt:lpstr>PowerPoint Presentation</vt:lpstr>
      <vt:lpstr>PowerPoint Presentation</vt:lpstr>
      <vt:lpstr>Consonant –  l-e</vt:lpstr>
      <vt:lpstr>PowerPoint Presentation</vt:lpstr>
      <vt:lpstr>Other Sounds – -nk/-ng</vt:lpstr>
      <vt:lpstr>PowerPoint Presentation</vt:lpstr>
      <vt:lpstr>Other Sounds – schwa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741</cp:revision>
  <cp:lastPrinted>2018-03-05T15:55:52Z</cp:lastPrinted>
  <dcterms:created xsi:type="dcterms:W3CDTF">2017-01-10T01:35:56Z</dcterms:created>
  <dcterms:modified xsi:type="dcterms:W3CDTF">2019-02-21T18:02:37Z</dcterms:modified>
</cp:coreProperties>
</file>