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357" r:id="rId2"/>
    <p:sldId id="396" r:id="rId3"/>
    <p:sldId id="397" r:id="rId4"/>
    <p:sldId id="296" r:id="rId5"/>
    <p:sldId id="385" r:id="rId6"/>
    <p:sldId id="398" r:id="rId7"/>
    <p:sldId id="330" r:id="rId8"/>
    <p:sldId id="331" r:id="rId9"/>
    <p:sldId id="359" r:id="rId10"/>
    <p:sldId id="332" r:id="rId11"/>
    <p:sldId id="372" r:id="rId12"/>
    <p:sldId id="373" r:id="rId13"/>
    <p:sldId id="374" r:id="rId14"/>
    <p:sldId id="399" r:id="rId15"/>
    <p:sldId id="377" r:id="rId16"/>
    <p:sldId id="378" r:id="rId17"/>
    <p:sldId id="400" r:id="rId18"/>
    <p:sldId id="381" r:id="rId19"/>
    <p:sldId id="401" r:id="rId20"/>
    <p:sldId id="382" r:id="rId21"/>
    <p:sldId id="388" r:id="rId22"/>
    <p:sldId id="402" r:id="rId23"/>
    <p:sldId id="387" r:id="rId24"/>
    <p:sldId id="403" r:id="rId25"/>
    <p:sldId id="340" r:id="rId26"/>
    <p:sldId id="383" r:id="rId27"/>
    <p:sldId id="391" r:id="rId28"/>
    <p:sldId id="384" r:id="rId29"/>
    <p:sldId id="404" r:id="rId30"/>
    <p:sldId id="364" r:id="rId31"/>
    <p:sldId id="347" r:id="rId32"/>
    <p:sldId id="395" r:id="rId33"/>
    <p:sldId id="349" r:id="rId34"/>
    <p:sldId id="363" r:id="rId35"/>
    <p:sldId id="365" r:id="rId36"/>
    <p:sldId id="366" r:id="rId37"/>
    <p:sldId id="389" r:id="rId38"/>
    <p:sldId id="390" r:id="rId39"/>
    <p:sldId id="405" r:id="rId40"/>
    <p:sldId id="368" r:id="rId41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4B2"/>
    <a:srgbClr val="ED7D31"/>
    <a:srgbClr val="1506D4"/>
    <a:srgbClr val="990000"/>
    <a:srgbClr val="FE92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9651" autoAdjust="0"/>
    <p:restoredTop sz="94280" autoAdjust="0"/>
  </p:normalViewPr>
  <p:slideViewPr>
    <p:cSldViewPr snapToGrid="0">
      <p:cViewPr varScale="1">
        <p:scale>
          <a:sx n="96" d="100"/>
          <a:sy n="96" d="100"/>
        </p:scale>
        <p:origin x="184" y="1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43707-40CE-1C4D-A342-DEBA2A69CDDC}" type="datetimeFigureOut">
              <a:rPr lang="en-US" smtClean="0"/>
              <a:t>3/12/18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AB4F1-E88B-3E4A-93A4-19F0B93E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4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5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6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7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3.png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9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0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2.png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microsoft.com/office/2007/relationships/media" Target="../media/media23.m4a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25.m4a"/><Relationship Id="rId7" Type="http://schemas.openxmlformats.org/officeDocument/2006/relationships/image" Target="../media/image3.png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image" Target="../media/image9.wm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5.m4a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3.png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4.m4a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6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7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5" Type="http://schemas.openxmlformats.org/officeDocument/2006/relationships/image" Target="../media/image3.png"/><Relationship Id="rId4" Type="http://schemas.openxmlformats.org/officeDocument/2006/relationships/image" Target="../media/image1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9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0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1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2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3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4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6.m4a"/><Relationship Id="rId7" Type="http://schemas.microsoft.com/office/2007/relationships/hdphoto" Target="../media/hdphoto1.wdp"/><Relationship Id="rId2" Type="http://schemas.microsoft.com/office/2007/relationships/media" Target="../media/media35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7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8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9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0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1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2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3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4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5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media" Target="../media/media47.m4a"/><Relationship Id="rId7" Type="http://schemas.openxmlformats.org/officeDocument/2006/relationships/image" Target="../media/image3.png"/><Relationship Id="rId2" Type="http://schemas.openxmlformats.org/officeDocument/2006/relationships/audio" Target="../media/media46.mp3"/><Relationship Id="rId1" Type="http://schemas.microsoft.com/office/2007/relationships/media" Target="../media/media46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7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8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9.m4a"/><Relationship Id="rId7" Type="http://schemas.openxmlformats.org/officeDocument/2006/relationships/image" Target="../media/image6.wmf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2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microsoft.com/office/2007/relationships/media" Target="../media/media11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2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3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601DE38-E5B4-45C4-8353-7E02E37872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17" y="1720461"/>
            <a:ext cx="3411662" cy="39516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0" y="3146863"/>
            <a:ext cx="439141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Syllable Divisions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25566" y="1966494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14913" y="1335521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Part 3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56478" y="1922972"/>
            <a:ext cx="6144322" cy="0"/>
          </a:xfrm>
          <a:prstGeom prst="line">
            <a:avLst/>
          </a:prstGeom>
          <a:ln w="762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1FD105D-6DB2-4B76-9D8A-D75B6BE83700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60E5E1-22DD-4887-9087-C64FC7C65B6C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ED48F3-3FEE-402C-935F-8CA2FE151C8D}"/>
              </a:ext>
            </a:extLst>
          </p:cNvPr>
          <p:cNvSpPr txBox="1"/>
          <p:nvPr/>
        </p:nvSpPr>
        <p:spPr>
          <a:xfrm>
            <a:off x="265988" y="681522"/>
            <a:ext cx="7895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2. Happy Birthday, Jesus!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DDC8E91-CBC4-4E8B-897E-E810914842D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546" end="376.666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45722" y="5817849"/>
            <a:ext cx="812800" cy="812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516" end="27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70835" y="-117544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8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49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1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 animBg="1"/>
      <p:bldP spid="1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Sa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 err="1">
                <a:latin typeface="Century Gothic" panose="020B0502020202020204" pitchFamily="34" charset="0"/>
              </a:rPr>
              <a:t>ior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Savior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4" end="23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9594" y="-1040390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90348E-625E-4ED1-A583-11D2F4F6FBF6}"/>
              </a:ext>
            </a:extLst>
          </p:cNvPr>
          <p:cNvSpPr/>
          <p:nvPr/>
        </p:nvSpPr>
        <p:spPr>
          <a:xfrm>
            <a:off x="7888742" y="4519898"/>
            <a:ext cx="1255255" cy="587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273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2424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mo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8000" dirty="0" err="1">
                <a:latin typeface="Century Gothic" panose="020B0502020202020204" pitchFamily="34" charset="0"/>
              </a:rPr>
              <a:t>ent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moment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9" end="29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6230" y="-1267981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30B0A84-0847-4E4F-BD22-B7657A868345}"/>
              </a:ext>
            </a:extLst>
          </p:cNvPr>
          <p:cNvSpPr/>
          <p:nvPr/>
        </p:nvSpPr>
        <p:spPr>
          <a:xfrm>
            <a:off x="7888742" y="4519898"/>
            <a:ext cx="1255255" cy="587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5759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ru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dirty="0" err="1">
                <a:latin typeface="Century Gothic" panose="020B0502020202020204" pitchFamily="34" charset="0"/>
              </a:rPr>
              <a:t>ers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rulers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7" end="1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3884" y="-1065284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8033B94-62F3-4CFB-9614-2B1713CF1F1E}"/>
              </a:ext>
            </a:extLst>
          </p:cNvPr>
          <p:cNvSpPr/>
          <p:nvPr/>
        </p:nvSpPr>
        <p:spPr>
          <a:xfrm>
            <a:off x="7888742" y="4519898"/>
            <a:ext cx="1255255" cy="587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32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hu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8000" dirty="0">
                <a:latin typeface="Century Gothic" panose="020B0502020202020204" pitchFamily="34" charset="0"/>
              </a:rPr>
              <a:t>an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human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0" end="263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0554" y="-1040390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6D3C60-D14E-43CF-8B4A-32A30A48B76B}"/>
              </a:ext>
            </a:extLst>
          </p:cNvPr>
          <p:cNvSpPr/>
          <p:nvPr/>
        </p:nvSpPr>
        <p:spPr>
          <a:xfrm>
            <a:off x="7888742" y="4519898"/>
            <a:ext cx="1255255" cy="587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1949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84296" y="3111753"/>
            <a:ext cx="361349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ca   el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40244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Camel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74359"/>
            <a:ext cx="8743188" cy="1740753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</a:t>
            </a:r>
            <a:r>
              <a:rPr lang="en-US" sz="2300" dirty="0">
                <a:latin typeface="Century Gothic" panose="020B0502020202020204" pitchFamily="34" charset="0"/>
              </a:rPr>
              <a:t> </a:t>
            </a:r>
            <a:r>
              <a:rPr lang="en-US" sz="2300" b="1" dirty="0">
                <a:latin typeface="Century Gothic" panose="020B0502020202020204" pitchFamily="34" charset="0"/>
              </a:rPr>
              <a:t>after the first consonant.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second.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381762" y="4232633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>
                <a:latin typeface="Century Gothic" panose="020B0502020202020204" pitchFamily="34" charset="0"/>
              </a:rPr>
              <a:t>ca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7400" dirty="0">
                <a:latin typeface="Century Gothic" panose="020B0502020202020204" pitchFamily="34" charset="0"/>
              </a:rPr>
              <a:t>  el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30794" y="326735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5173640" y="323720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496340" y="-858303"/>
            <a:ext cx="647660" cy="6271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MC900356151[1]">
            <a:extLst>
              <a:ext uri="{FF2B5EF4-FFF2-40B4-BE49-F238E27FC236}">
                <a16:creationId xmlns:a16="http://schemas.microsoft.com/office/drawing/2014/main" id="{093F8DA3-17EE-9149-A90D-30D6F83A4DF9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45" y="855351"/>
            <a:ext cx="2212975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MC900356151[1]">
            <a:extLst>
              <a:ext uri="{FF2B5EF4-FFF2-40B4-BE49-F238E27FC236}">
                <a16:creationId xmlns:a16="http://schemas.microsoft.com/office/drawing/2014/main" id="{A617D307-EA61-134F-9FE1-430217B4E4E1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680" y="855351"/>
            <a:ext cx="2159044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6A08D0-2BD1-AB41-86B0-BC69DF579E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406" y="-8239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8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300"/>
                                  </p:stCondLst>
                                  <p:iterate type="wd">
                                    <p:tmPct val="81818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tra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>
                <a:latin typeface="Century Gothic" panose="020B0502020202020204" pitchFamily="34" charset="0"/>
              </a:rPr>
              <a:t>  el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travel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8" end="24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1400" y="-1065284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2307A32-08C5-4FCD-8C34-2DE9CDAB6BE4}"/>
              </a:ext>
            </a:extLst>
          </p:cNvPr>
          <p:cNvSpPr/>
          <p:nvPr/>
        </p:nvSpPr>
        <p:spPr>
          <a:xfrm>
            <a:off x="7888742" y="4519898"/>
            <a:ext cx="1255255" cy="587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673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</a:t>
            </a:r>
            <a:r>
              <a:rPr lang="en-US" sz="8000" dirty="0">
                <a:latin typeface="Century Gothic" panose="020B0502020202020204" pitchFamily="34" charset="0"/>
              </a:rPr>
              <a:t>  y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Mary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2" end="295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4720" y="-1147223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321B294-F304-497F-B05C-D9101F991C7C}"/>
              </a:ext>
            </a:extLst>
          </p:cNvPr>
          <p:cNvSpPr/>
          <p:nvPr/>
        </p:nvSpPr>
        <p:spPr>
          <a:xfrm>
            <a:off x="7888742" y="4519898"/>
            <a:ext cx="1255255" cy="587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176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94300" y="2826910"/>
            <a:ext cx="152317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tu</a:t>
            </a:r>
            <a:r>
              <a:rPr lang="en-US" sz="7400" spc="600" dirty="0">
                <a:latin typeface="Century Gothic" panose="020B0502020202020204" pitchFamily="34" charset="0"/>
              </a:rPr>
              <a:t>r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Turtle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92595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When you see consonant-l-e, </a:t>
            </a:r>
          </a:p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count back three and divide.</a:t>
            </a: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628650" y="4079324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tur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tle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25719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495626" y="2903110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483100" y="2846422"/>
            <a:ext cx="545342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600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endParaRPr lang="en-US" sz="7400" dirty="0"/>
          </a:p>
        </p:txBody>
      </p:sp>
      <p:sp>
        <p:nvSpPr>
          <p:cNvPr id="20" name="Rectangle 19"/>
          <p:cNvSpPr/>
          <p:nvPr/>
        </p:nvSpPr>
        <p:spPr>
          <a:xfrm>
            <a:off x="4821136" y="2857360"/>
            <a:ext cx="45076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endParaRPr lang="en-US" sz="7400" dirty="0"/>
          </a:p>
        </p:txBody>
      </p:sp>
      <p:sp>
        <p:nvSpPr>
          <p:cNvPr id="22" name="Rectangle 21"/>
          <p:cNvSpPr/>
          <p:nvPr/>
        </p:nvSpPr>
        <p:spPr>
          <a:xfrm>
            <a:off x="5065568" y="2826910"/>
            <a:ext cx="83067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e</a:t>
            </a:r>
            <a:endParaRPr lang="en-US" sz="7400" dirty="0"/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496340" y="-928047"/>
            <a:ext cx="64766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MC900391444[1]">
            <a:extLst>
              <a:ext uri="{FF2B5EF4-FFF2-40B4-BE49-F238E27FC236}">
                <a16:creationId xmlns:a16="http://schemas.microsoft.com/office/drawing/2014/main" id="{3ED682D8-3315-EA49-B67D-07BD315AA070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>
            <a:off x="209549" y="707509"/>
            <a:ext cx="2042795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MC900391444[1]">
            <a:extLst>
              <a:ext uri="{FF2B5EF4-FFF2-40B4-BE49-F238E27FC236}">
                <a16:creationId xmlns:a16="http://schemas.microsoft.com/office/drawing/2014/main" id="{D6FC43B1-5CDF-3C45-B6EE-72A3228E6F76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 flipH="1">
            <a:off x="7005641" y="625331"/>
            <a:ext cx="1928810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9E53D8-7ACF-DB45-AF7F-D4C6B2C8DA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9" end="375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250" y="-1031738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4FF9AA-DE73-4E54-854A-50A311A9AB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42" end="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0946" y="-9741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2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8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8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4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64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1360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12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6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1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5" grpId="0"/>
      <p:bldP spid="5" grpId="1"/>
      <p:bldP spid="20" grpId="0"/>
      <p:bldP spid="20" grpId="1"/>
      <p:bldP spid="22" grpId="0"/>
      <p:bldP spid="22" grpId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peo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ple</a:t>
            </a:r>
            <a:endParaRPr lang="en-US" sz="8000" b="1" dirty="0">
              <a:solidFill>
                <a:srgbClr val="1506D4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people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abbit-DISCIPLE">
            <a:hlinkClick r:id="" action="ppaction://media"/>
            <a:extLst>
              <a:ext uri="{FF2B5EF4-FFF2-40B4-BE49-F238E27FC236}">
                <a16:creationId xmlns:a16="http://schemas.microsoft.com/office/drawing/2014/main" id="{94D11ED0-C32F-4548-9CDF-4CCC6BB718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7074" y="4452992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248F548-46CC-4501-B116-90FC45633A3F}"/>
              </a:ext>
            </a:extLst>
          </p:cNvPr>
          <p:cNvSpPr/>
          <p:nvPr/>
        </p:nvSpPr>
        <p:spPr>
          <a:xfrm>
            <a:off x="364639" y="4364621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344" end="30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06674" y="-1267981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21A63B8-5EEA-4CE7-95B9-F13C6C7A913A}"/>
              </a:ext>
            </a:extLst>
          </p:cNvPr>
          <p:cNvSpPr/>
          <p:nvPr/>
        </p:nvSpPr>
        <p:spPr>
          <a:xfrm>
            <a:off x="7888742" y="4519898"/>
            <a:ext cx="1255255" cy="587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170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69114" y="2755854"/>
            <a:ext cx="247882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400" dirty="0">
                <a:latin typeface="Century Gothic" panose="020B0502020202020204" pitchFamily="34" charset="0"/>
              </a:rPr>
              <a:t>ha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Hamster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35652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b="1" dirty="0">
                <a:latin typeface="Century Gothic" panose="020B0502020202020204" pitchFamily="34" charset="0"/>
              </a:rPr>
              <a:t>When you see three consonants between two vowels,</a:t>
            </a: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840" y="4078411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ha</a:t>
            </a:r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m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st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17397" y="3311785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24952" y="289079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24890" y="-1006178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7E078-92EB-4225-9ADA-747ACBBDA745}"/>
              </a:ext>
            </a:extLst>
          </p:cNvPr>
          <p:cNvSpPr/>
          <p:nvPr/>
        </p:nvSpPr>
        <p:spPr>
          <a:xfrm>
            <a:off x="2193784" y="2167773"/>
            <a:ext cx="4756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2400" b="1" dirty="0">
                <a:latin typeface="Century Gothic" panose="020B0502020202020204" pitchFamily="34" charset="0"/>
              </a:rPr>
              <a:t>divide after the first consonant.</a:t>
            </a:r>
            <a:endParaRPr lang="en-US" sz="21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692631-AA7F-46C4-959A-9EFAFDC4A647}"/>
              </a:ext>
            </a:extLst>
          </p:cNvPr>
          <p:cNvSpPr/>
          <p:nvPr/>
        </p:nvSpPr>
        <p:spPr>
          <a:xfrm>
            <a:off x="3642288" y="2755854"/>
            <a:ext cx="2193229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mst</a:t>
            </a:r>
            <a:r>
              <a:rPr lang="en-US" sz="7400" spc="3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endParaRPr lang="en-US" spc="3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C139C5-C974-4003-BB41-62D8BCC5D903}"/>
              </a:ext>
            </a:extLst>
          </p:cNvPr>
          <p:cNvSpPr/>
          <p:nvPr/>
        </p:nvSpPr>
        <p:spPr>
          <a:xfrm>
            <a:off x="4989396" y="2745655"/>
            <a:ext cx="170262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dirty="0"/>
          </a:p>
        </p:txBody>
      </p:sp>
      <p:pic>
        <p:nvPicPr>
          <p:cNvPr id="18" name="Picture 17" descr="MC900111940[1]">
            <a:extLst>
              <a:ext uri="{FF2B5EF4-FFF2-40B4-BE49-F238E27FC236}">
                <a16:creationId xmlns:a16="http://schemas.microsoft.com/office/drawing/2014/main" id="{E2F7963C-3E7E-3443-9C66-F299A8FD746C}"/>
              </a:ext>
            </a:extLst>
          </p:cNvPr>
          <p:cNvPicPr/>
          <p:nvPr/>
        </p:nvPicPr>
        <p:blipFill>
          <a:blip r:embed="rId6" cstate="print">
            <a:lum brigh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281" y="2489174"/>
            <a:ext cx="1449285" cy="114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MC900111940[1]">
            <a:extLst>
              <a:ext uri="{FF2B5EF4-FFF2-40B4-BE49-F238E27FC236}">
                <a16:creationId xmlns:a16="http://schemas.microsoft.com/office/drawing/2014/main" id="{9000D248-5709-C044-96B9-849ABC804154}"/>
              </a:ext>
            </a:extLst>
          </p:cNvPr>
          <p:cNvPicPr/>
          <p:nvPr/>
        </p:nvPicPr>
        <p:blipFill>
          <a:blip r:embed="rId6" cstate="print">
            <a:lum brigh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0434" y="2494372"/>
            <a:ext cx="1432873" cy="114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82C316-A45A-AB45-8C68-894F0E73C5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7470" y="-1033484"/>
            <a:ext cx="812800" cy="812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32BF4A-D3A8-884E-BE9E-A8DEAB0E3D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94780" y="-12866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0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2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7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6" grpId="0" animBg="1"/>
      <p:bldP spid="8" grpId="0"/>
      <p:bldP spid="5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D459AE-D3E0-4DD9-83F4-D5BB575F1BAF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311DFDD-235C-401D-A26E-5D96C5A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27033"/>
            <a:ext cx="9144000" cy="9941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Dividing Words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1FD6D3-67A3-410F-885D-FD9785927C4C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DC4E871-D26E-41AC-9B73-F0764BF0E7E7}"/>
              </a:ext>
            </a:extLst>
          </p:cNvPr>
          <p:cNvSpPr txBox="1">
            <a:spLocks/>
          </p:cNvSpPr>
          <p:nvPr/>
        </p:nvSpPr>
        <p:spPr>
          <a:xfrm>
            <a:off x="-1" y="2920095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Into Syllables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1FF984-E112-49D5-BABE-7D7D927BEB3E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EE44CF-99F1-4178-ACB1-114E9C7A658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EB14D9-A7AD-4147-9F07-F60B52AC99AD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D1A7C0-4610-454E-8D63-3AE7F7FC9C9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" end="24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805" y="5962747"/>
            <a:ext cx="812800" cy="812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45A096B-6491-2449-9539-67C0590351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4205" y="-9774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9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  <p:bldP spid="17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wo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bl</a:t>
            </a:r>
            <a:r>
              <a:rPr lang="en-US" sz="8000" dirty="0" err="1">
                <a:latin typeface="Century Gothic" panose="020B0502020202020204" pitchFamily="34" charset="0"/>
              </a:rPr>
              <a:t>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wobbly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6" end="55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2444" y="-1317768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73232AE-4383-4457-8542-01DC9B547915}"/>
              </a:ext>
            </a:extLst>
          </p:cNvPr>
          <p:cNvSpPr/>
          <p:nvPr/>
        </p:nvSpPr>
        <p:spPr>
          <a:xfrm>
            <a:off x="7888742" y="4519898"/>
            <a:ext cx="1255255" cy="587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4899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da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z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zl</a:t>
            </a:r>
            <a:r>
              <a:rPr lang="en-US" sz="8000" dirty="0" err="1">
                <a:latin typeface="Century Gothic" panose="020B0502020202020204" pitchFamily="34" charset="0"/>
              </a:rPr>
              <a:t>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dazzling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75" end="484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6996" y="-1065284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2A464E8-8C8F-4F16-A84D-527395595A42}"/>
              </a:ext>
            </a:extLst>
          </p:cNvPr>
          <p:cNvSpPr/>
          <p:nvPr/>
        </p:nvSpPr>
        <p:spPr>
          <a:xfrm>
            <a:off x="7888742" y="4519898"/>
            <a:ext cx="1255255" cy="587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597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24759" y="2712497"/>
            <a:ext cx="26502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400" spc="320" dirty="0">
                <a:latin typeface="Century Gothic" panose="020B0502020202020204" pitchFamily="34" charset="0"/>
              </a:rPr>
              <a:t>l</a:t>
            </a:r>
            <a:r>
              <a:rPr lang="en-US" sz="7400" b="1" spc="320" dirty="0">
                <a:solidFill>
                  <a:srgbClr val="1414B2"/>
                </a:solidFill>
                <a:latin typeface="Century Gothic" panose="020B0502020202020204" pitchFamily="34" charset="0"/>
              </a:rPr>
              <a:t>io</a:t>
            </a:r>
            <a:r>
              <a:rPr lang="en-US" sz="7400" spc="320" dirty="0">
                <a:latin typeface="Century Gothic" panose="020B0502020202020204" pitchFamily="34" charset="0"/>
              </a:rPr>
              <a:t>n</a:t>
            </a:r>
            <a:endParaRPr lang="en-US" sz="7400" spc="32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0913"/>
            <a:ext cx="7886700" cy="895356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Lion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386243"/>
            <a:ext cx="8743188" cy="770324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b="1" dirty="0">
                <a:latin typeface="Century Gothic" panose="020B0502020202020204" pitchFamily="34" charset="0"/>
              </a:rPr>
              <a:t>If a word has two vowels together </a:t>
            </a:r>
          </a:p>
          <a:p>
            <a:pPr marL="0" indent="0" algn="ctr" fontAlgn="base">
              <a:buNone/>
            </a:pPr>
            <a:r>
              <a:rPr lang="en-US" b="1" dirty="0">
                <a:latin typeface="Century Gothic" panose="020B0502020202020204" pitchFamily="34" charset="0"/>
              </a:rPr>
              <a:t>that make two different sounds,</a:t>
            </a: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76297" y="4012418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l</a:t>
            </a:r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i  o</a:t>
            </a:r>
            <a:r>
              <a:rPr lang="en-US" sz="7400" spc="300" dirty="0">
                <a:latin typeface="Century Gothic" panose="020B0502020202020204" pitchFamily="34" charset="0"/>
              </a:rPr>
              <a:t>n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25719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283757" y="283620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46694" y="-940005"/>
            <a:ext cx="759166" cy="6138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7E078-92EB-4225-9ADA-747ACBBDA745}"/>
              </a:ext>
            </a:extLst>
          </p:cNvPr>
          <p:cNvSpPr/>
          <p:nvPr/>
        </p:nvSpPr>
        <p:spPr>
          <a:xfrm>
            <a:off x="2421411" y="2167773"/>
            <a:ext cx="430117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2100" b="1" dirty="0">
                <a:latin typeface="Century Gothic" panose="020B0502020202020204" pitchFamily="34" charset="0"/>
              </a:rPr>
              <a:t>divide between the two vowels.</a:t>
            </a:r>
            <a:endParaRPr lang="en-US" sz="2100" dirty="0">
              <a:latin typeface="Century Gothic" panose="020B0502020202020204" pitchFamily="34" charset="0"/>
            </a:endParaRPr>
          </a:p>
        </p:txBody>
      </p:sp>
      <p:pic>
        <p:nvPicPr>
          <p:cNvPr id="14" name="Picture 13" descr="MC900135089[1]">
            <a:extLst>
              <a:ext uri="{FF2B5EF4-FFF2-40B4-BE49-F238E27FC236}">
                <a16:creationId xmlns:a16="http://schemas.microsoft.com/office/drawing/2014/main" id="{BAAACD83-B961-AB46-B563-4E2C90FBD978}"/>
              </a:ext>
            </a:extLst>
          </p:cNvPr>
          <p:cNvPicPr/>
          <p:nvPr/>
        </p:nvPicPr>
        <p:blipFill>
          <a:blip r:embed="rId4">
            <a:grayscl/>
            <a:biLevel thresh="5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588" y="1819938"/>
            <a:ext cx="2218690" cy="163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35089[1]">
            <a:extLst>
              <a:ext uri="{FF2B5EF4-FFF2-40B4-BE49-F238E27FC236}">
                <a16:creationId xmlns:a16="http://schemas.microsoft.com/office/drawing/2014/main" id="{D58701DE-FE15-4549-81E9-DF1A806D6065}"/>
              </a:ext>
            </a:extLst>
          </p:cNvPr>
          <p:cNvPicPr/>
          <p:nvPr/>
        </p:nvPicPr>
        <p:blipFill>
          <a:blip r:embed="rId4">
            <a:grayscl/>
            <a:biLevel thresh="5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6697" y="1865324"/>
            <a:ext cx="2158550" cy="163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F0F659-D4F9-514D-9D6D-9BC9B0D105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7197" y="-97589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0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9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26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6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qu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i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e</a:t>
            </a:r>
            <a:r>
              <a:rPr lang="en-US" sz="8000" dirty="0">
                <a:latin typeface="Century Gothic" panose="020B0502020202020204" pitchFamily="34" charset="0"/>
              </a:rPr>
              <a:t>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quiet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87" end="252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11910" y="-1267981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5DF53E-9D6E-4D64-9035-BD93A1AEE7FD}"/>
              </a:ext>
            </a:extLst>
          </p:cNvPr>
          <p:cNvSpPr/>
          <p:nvPr/>
        </p:nvSpPr>
        <p:spPr>
          <a:xfrm>
            <a:off x="7888742" y="4519898"/>
            <a:ext cx="1255255" cy="587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588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73697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Anteater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658492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200" b="1" dirty="0">
                <a:latin typeface="Century Gothic" panose="020B0502020202020204" pitchFamily="34" charset="0"/>
              </a:rPr>
              <a:t>These compound words are made up of two smaller words.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830452" y="2527239"/>
            <a:ext cx="28638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9214" y="3356841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1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9607" y="3344696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2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388705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  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463279" y="2527240"/>
            <a:ext cx="3757807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078962" y="2525405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2580362" y="3381893"/>
            <a:ext cx="1448496" cy="12907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4147179" y="3381893"/>
            <a:ext cx="2391407" cy="382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88505A2D-A2AE-9042-AE54-BEA42559B73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22" y="2234418"/>
            <a:ext cx="1932940" cy="10623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3A160F-EB03-EC4D-90DC-0CA05E0E1AE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601" y="2347051"/>
            <a:ext cx="1775078" cy="106235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500802-9468-194F-A3CA-B2990E39781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316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340" y="-944730"/>
            <a:ext cx="812800" cy="812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E66AC4-E6F6-46EB-9335-9EEDB8B2C1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8879" y="-9064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0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7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390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17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" grpId="0"/>
      <p:bldP spid="4" grpId="0" build="p"/>
      <p:bldP spid="19" grpId="0"/>
      <p:bldP spid="2" grpId="0"/>
      <p:bldP spid="6" grpId="0"/>
      <p:bldP spid="8" grpId="0"/>
      <p:bldP spid="8" grpId="1"/>
      <p:bldP spid="9" grpId="0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birth  day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birthday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2" end="144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3048" y="-1247582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4940D7-8005-468B-AECD-1BF1E94DAA3B}"/>
              </a:ext>
            </a:extLst>
          </p:cNvPr>
          <p:cNvSpPr/>
          <p:nvPr/>
        </p:nvSpPr>
        <p:spPr>
          <a:xfrm>
            <a:off x="7888742" y="4519898"/>
            <a:ext cx="1255255" cy="587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858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in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dirty="0">
                <a:latin typeface="Century Gothic" panose="020B0502020202020204" pitchFamily="34" charset="0"/>
              </a:rPr>
              <a:t>side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inside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" end="260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03528" y="-1098737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008A9F3-402B-43A4-91E9-AFDA87CA41C5}"/>
              </a:ext>
            </a:extLst>
          </p:cNvPr>
          <p:cNvSpPr/>
          <p:nvPr/>
        </p:nvSpPr>
        <p:spPr>
          <a:xfrm>
            <a:off x="7888742" y="4519898"/>
            <a:ext cx="1255255" cy="587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2293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dirty="0">
                <a:latin typeface="Century Gothic" panose="020B0502020202020204" pitchFamily="34" charset="0"/>
              </a:rPr>
              <a:t>side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beside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30" end="34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4220" y="-1006381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2291D7-CF9A-4E15-96AD-5D98EBB46B1F}"/>
              </a:ext>
            </a:extLst>
          </p:cNvPr>
          <p:cNvSpPr/>
          <p:nvPr/>
        </p:nvSpPr>
        <p:spPr>
          <a:xfrm>
            <a:off x="7888742" y="4519898"/>
            <a:ext cx="1255255" cy="587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5819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every one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everyone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85" end="25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4468" y="-1098737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798E568-5272-46EB-80F0-A2157F2A9447}"/>
              </a:ext>
            </a:extLst>
          </p:cNvPr>
          <p:cNvSpPr/>
          <p:nvPr/>
        </p:nvSpPr>
        <p:spPr>
          <a:xfrm>
            <a:off x="7888742" y="4519898"/>
            <a:ext cx="1255255" cy="587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7670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Foxes Suffixes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dirty="0">
                <a:latin typeface="Century Gothic" panose="020B0502020202020204" pitchFamily="34" charset="0"/>
              </a:rPr>
              <a:t>Focus on your base word.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36986" y="3926333"/>
            <a:ext cx="85153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fox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9" y="251571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spc="-100" dirty="0">
                <a:latin typeface="Century Gothic" panose="020B0502020202020204" pitchFamily="34" charset="0"/>
              </a:rPr>
              <a:t>fox </a:t>
            </a:r>
            <a:r>
              <a:rPr lang="en-US" sz="8000" b="1" u="sng" spc="100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spc="100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756385" y="244536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lip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9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5841" y="110014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20221" y="2017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713A98-980B-4797-8773-F9E5CFC7AFBE}"/>
              </a:ext>
            </a:extLst>
          </p:cNvPr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69F2F2-024B-3840-8F62-4001AF815275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980725"/>
            <a:ext cx="2035738" cy="16231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F6E0A8-3E99-524E-A421-53DA327BEA3E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549" y="1015390"/>
            <a:ext cx="1944691" cy="161725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E247E0-C075-3943-A3C1-D391C71DEB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002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17480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720E45-1034-40C5-8A1D-65E8F726E1A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65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7440" y="-9552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9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52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129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3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/>
      <p:bldP spid="4" grpId="0" build="p"/>
      <p:bldP spid="7" grpId="0"/>
      <p:bldP spid="7" grpId="1"/>
      <p:bldP spid="19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95055" y="2951292"/>
            <a:ext cx="294503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dirty="0">
                <a:latin typeface="Century Gothic" panose="020B0502020202020204" pitchFamily="34" charset="0"/>
              </a:rPr>
              <a:t>     it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2546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Rabbit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3" y="1576306"/>
            <a:ext cx="9143999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When you see two consonants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divide between the consonants.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2" y="4091476"/>
            <a:ext cx="8820144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dirty="0">
                <a:latin typeface="Century Gothic" panose="020B0502020202020204" pitchFamily="34" charset="0"/>
              </a:rPr>
              <a:t>it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0995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bb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48200" y="304036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325566[1]">
            <a:extLst>
              <a:ext uri="{FF2B5EF4-FFF2-40B4-BE49-F238E27FC236}">
                <a16:creationId xmlns:a16="http://schemas.microsoft.com/office/drawing/2014/main" id="{2C3F93C7-78D1-B542-9FEA-8FA8D46858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62716"/>
            <a:ext cx="1369060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325566[1]">
            <a:extLst>
              <a:ext uri="{FF2B5EF4-FFF2-40B4-BE49-F238E27FC236}">
                <a16:creationId xmlns:a16="http://schemas.microsoft.com/office/drawing/2014/main" id="{553F5934-2ADD-0945-93B1-CAE2977920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9341" y="752708"/>
            <a:ext cx="1316009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F35930-4250-3142-BF31-FC74B83474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300" y="-13176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7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3200"/>
                                  </p:stCondLst>
                                  <p:iterate type="wd">
                                    <p:tmPct val="12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hard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ly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hardly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8" end="443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4552" y="-1098737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EF47EE9-C0B5-406E-8C4C-2316B007CAF7}"/>
              </a:ext>
            </a:extLst>
          </p:cNvPr>
          <p:cNvSpPr/>
          <p:nvPr/>
        </p:nvSpPr>
        <p:spPr>
          <a:xfrm>
            <a:off x="7888742" y="4519898"/>
            <a:ext cx="1255255" cy="587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528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crowd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crowded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81" end="34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3572" y="-1147223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2BF4F9-CAA6-4645-8895-74C6336A9AAB}"/>
              </a:ext>
            </a:extLst>
          </p:cNvPr>
          <p:cNvSpPr/>
          <p:nvPr/>
        </p:nvSpPr>
        <p:spPr>
          <a:xfrm>
            <a:off x="7888742" y="4519898"/>
            <a:ext cx="1255255" cy="587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0358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Century Gothic" panose="020B0502020202020204" pitchFamily="34" charset="0"/>
              </a:rPr>
              <a:t>count </a:t>
            </a:r>
            <a:r>
              <a:rPr lang="en-US" sz="8000" b="1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counted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2" end="107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9298" y="-1267981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EA7D5C8-2C6F-46C1-B148-8BC996738092}"/>
              </a:ext>
            </a:extLst>
          </p:cNvPr>
          <p:cNvSpPr/>
          <p:nvPr/>
        </p:nvSpPr>
        <p:spPr>
          <a:xfrm>
            <a:off x="7888742" y="4519898"/>
            <a:ext cx="1255255" cy="587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921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77517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travel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9313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traveled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74" end="332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5482" y="-1367017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3E3050-6361-4958-977E-B1A47FB1D894}"/>
              </a:ext>
            </a:extLst>
          </p:cNvPr>
          <p:cNvSpPr/>
          <p:nvPr/>
        </p:nvSpPr>
        <p:spPr>
          <a:xfrm>
            <a:off x="7888742" y="4519898"/>
            <a:ext cx="1255255" cy="587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59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chang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08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changed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5" end="121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9460" y="-1082010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4B6DC19-595E-4EA5-A759-4E84DAF2A7E8}"/>
              </a:ext>
            </a:extLst>
          </p:cNvPr>
          <p:cNvSpPr/>
          <p:nvPr/>
        </p:nvSpPr>
        <p:spPr>
          <a:xfrm>
            <a:off x="7888742" y="4519898"/>
            <a:ext cx="1255255" cy="587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2239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walk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walked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70" end="282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9688" y="-1180676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AA715B2-9385-4EDE-BBCA-F2556FA615FE}"/>
              </a:ext>
            </a:extLst>
          </p:cNvPr>
          <p:cNvSpPr/>
          <p:nvPr/>
        </p:nvSpPr>
        <p:spPr>
          <a:xfrm>
            <a:off x="7888742" y="4519898"/>
            <a:ext cx="1255255" cy="587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421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wrap</a:t>
            </a:r>
            <a:r>
              <a:rPr lang="en-US" sz="8000" i="1" dirty="0">
                <a:latin typeface="Century Gothic" panose="020B0502020202020204" pitchFamily="34" charset="0"/>
              </a:rPr>
              <a:t>p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wrapped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8" end="425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762" y="-1267981"/>
            <a:ext cx="9144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BA231C1-EB5B-42E8-AD90-F19353BCD625}"/>
              </a:ext>
            </a:extLst>
          </p:cNvPr>
          <p:cNvSpPr/>
          <p:nvPr/>
        </p:nvSpPr>
        <p:spPr>
          <a:xfrm>
            <a:off x="7888742" y="4519898"/>
            <a:ext cx="1255255" cy="587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087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ask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asked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6" end="219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7948" y="-1081486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77C4CC-42AB-4F3F-8AFB-F43634179D2B}"/>
              </a:ext>
            </a:extLst>
          </p:cNvPr>
          <p:cNvSpPr/>
          <p:nvPr/>
        </p:nvSpPr>
        <p:spPr>
          <a:xfrm>
            <a:off x="7888742" y="4519898"/>
            <a:ext cx="1255255" cy="587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396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sing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singing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6" end="27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35098" y="-1267981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C3E26D9-0DB4-4947-8E3F-A6495AAF018A}"/>
              </a:ext>
            </a:extLst>
          </p:cNvPr>
          <p:cNvSpPr/>
          <p:nvPr/>
        </p:nvSpPr>
        <p:spPr>
          <a:xfrm>
            <a:off x="7888742" y="4519898"/>
            <a:ext cx="1255255" cy="587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9583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Other Syllable Divisions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886044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Some words don’t fit so neatly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into standard syllable division patterns.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0" y="2780461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dirty="0">
                <a:latin typeface="Century Gothic" panose="020B0502020202020204" pitchFamily="34" charset="0"/>
              </a:rPr>
              <a:t>way</a:t>
            </a:r>
            <a:endParaRPr lang="en-US" sz="8000" b="1" dirty="0">
              <a:solidFill>
                <a:srgbClr val="FE9202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" y="394655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away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515350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ther-BANANA">
            <a:hlinkClick r:id="" action="ppaction://media"/>
            <a:extLst>
              <a:ext uri="{FF2B5EF4-FFF2-40B4-BE49-F238E27FC236}">
                <a16:creationId xmlns:a16="http://schemas.microsoft.com/office/drawing/2014/main" id="{19376D86-6C8D-42E0-A011-A1ADACCB23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1899" y="1412687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A1E3A55-DA75-4D61-9971-44AD7E025630}"/>
              </a:ext>
            </a:extLst>
          </p:cNvPr>
          <p:cNvSpPr/>
          <p:nvPr/>
        </p:nvSpPr>
        <p:spPr>
          <a:xfrm>
            <a:off x="114300" y="1404540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575DBB-9A48-2C44-AD08-03751A1339A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" y="-9984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3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9900"/>
                                  </p:stCondLst>
                                  <p:iterate type="wd">
                                    <p:tmPct val="77778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4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7" grpId="0"/>
      <p:bldP spid="19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p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p</a:t>
            </a:r>
            <a:r>
              <a:rPr lang="en-US" sz="8000" dirty="0" err="1">
                <a:latin typeface="Century Gothic" panose="020B0502020202020204" pitchFamily="34" charset="0"/>
              </a:rPr>
              <a:t>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happy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8" end="34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93848" y="-1005941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56F508F-37A9-44B6-9874-E80458E50A5A}"/>
              </a:ext>
            </a:extLst>
          </p:cNvPr>
          <p:cNvSpPr/>
          <p:nvPr/>
        </p:nvSpPr>
        <p:spPr>
          <a:xfrm>
            <a:off x="7888742" y="4519898"/>
            <a:ext cx="1255255" cy="587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105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Naz</a:t>
            </a:r>
            <a:r>
              <a:rPr lang="en-US" sz="8000" dirty="0">
                <a:latin typeface="Century Gothic" panose="020B0502020202020204" pitchFamily="34" charset="0"/>
              </a:rPr>
              <a:t> a </a:t>
            </a:r>
            <a:r>
              <a:rPr lang="en-US" sz="8000" dirty="0" err="1">
                <a:latin typeface="Century Gothic" panose="020B0502020202020204" pitchFamily="34" charset="0"/>
              </a:rPr>
              <a:t>reth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Nazareth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5" end="385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5234" y="-1098737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075BCB9-28D0-4F9E-97F9-97823A9B4399}"/>
              </a:ext>
            </a:extLst>
          </p:cNvPr>
          <p:cNvSpPr/>
          <p:nvPr/>
        </p:nvSpPr>
        <p:spPr>
          <a:xfrm>
            <a:off x="7888742" y="4519898"/>
            <a:ext cx="1255255" cy="587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621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8485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l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dirty="0" err="1">
                <a:latin typeface="Century Gothic" panose="020B0502020202020204" pitchFamily="34" charset="0"/>
              </a:rPr>
              <a:t>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belly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9" end="353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07972" y="-1040390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A39FFA8-9FBD-4FE9-B670-E6D1F91A1DFD}"/>
              </a:ext>
            </a:extLst>
          </p:cNvPr>
          <p:cNvSpPr/>
          <p:nvPr/>
        </p:nvSpPr>
        <p:spPr>
          <a:xfrm>
            <a:off x="7888742" y="4519898"/>
            <a:ext cx="1255255" cy="587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2422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55455" y="3094445"/>
            <a:ext cx="265810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 err="1">
                <a:latin typeface="Century Gothic" panose="020B0502020202020204" pitchFamily="34" charset="0"/>
              </a:rPr>
              <a:t>ti</a:t>
            </a:r>
            <a:r>
              <a:rPr lang="en-US" sz="7400" spc="300" dirty="0">
                <a:latin typeface="Century Gothic" panose="020B0502020202020204" pitchFamily="34" charset="0"/>
              </a:rPr>
              <a:t>  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95640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Tiger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66374"/>
            <a:ext cx="8743188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 after the first vowel.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first.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60861" y="4165096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ti</a:t>
            </a:r>
            <a:r>
              <a:rPr lang="en-US" sz="7400" dirty="0">
                <a:latin typeface="Century Gothic" panose="020B0502020202020204" pitchFamily="34" charset="0"/>
              </a:rPr>
              <a:t>  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7353" y="3257149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316451" y="3215758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li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406" y="4992073"/>
            <a:ext cx="609600" cy="6096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144" y="4828414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458240" y="-895999"/>
            <a:ext cx="685760" cy="5884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183858[1]">
            <a:extLst>
              <a:ext uri="{FF2B5EF4-FFF2-40B4-BE49-F238E27FC236}">
                <a16:creationId xmlns:a16="http://schemas.microsoft.com/office/drawing/2014/main" id="{EC74F70E-F7B6-7544-B877-770B8D59A1F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398" y="937231"/>
            <a:ext cx="1647189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83858[1]">
            <a:extLst>
              <a:ext uri="{FF2B5EF4-FFF2-40B4-BE49-F238E27FC236}">
                <a16:creationId xmlns:a16="http://schemas.microsoft.com/office/drawing/2014/main" id="{2AFF167B-D9D1-1245-B90E-3EB8718F9451}"/>
              </a:ext>
            </a:extLst>
          </p:cNvPr>
          <p:cNvPicPr/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12" y="942186"/>
            <a:ext cx="1647190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068F5C-48E7-7549-9044-16A1A3918C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976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8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37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3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6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uiExpand="1"/>
      <p:bldP spid="3" grpId="0"/>
      <p:bldP spid="4" grpId="0" uiExpand="1" build="p"/>
      <p:bldP spid="19" grpId="0" uiExpand="1"/>
      <p:bldP spid="19" grpId="1"/>
      <p:bldP spid="9" grpId="0" uiExpand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Je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 err="1">
                <a:latin typeface="Century Gothic" panose="020B0502020202020204" pitchFamily="34" charset="0"/>
              </a:rPr>
              <a:t>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Jesus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352" end="11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5210" y="-1114939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6C49C71-04F6-4FCB-BB69-9DD60BCC5CEC}"/>
              </a:ext>
            </a:extLst>
          </p:cNvPr>
          <p:cNvSpPr/>
          <p:nvPr/>
        </p:nvSpPr>
        <p:spPr>
          <a:xfrm>
            <a:off x="7888742" y="4519898"/>
            <a:ext cx="1255255" cy="587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480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Jo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 err="1">
                <a:latin typeface="Century Gothic" panose="020B0502020202020204" pitchFamily="34" charset="0"/>
              </a:rPr>
              <a:t>eph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Joseph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0" end="397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5998" y="-1040390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CB6F9F5-28C0-4DFD-BCBE-83E70D9DFAD8}"/>
              </a:ext>
            </a:extLst>
          </p:cNvPr>
          <p:cNvSpPr/>
          <p:nvPr/>
        </p:nvSpPr>
        <p:spPr>
          <a:xfrm>
            <a:off x="7888742" y="4519898"/>
            <a:ext cx="1255255" cy="587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891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ba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8000" dirty="0">
                <a:latin typeface="Century Gothic" panose="020B0502020202020204" pitchFamily="34" charset="0"/>
              </a:rPr>
              <a:t>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baby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51" end="303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8998" y="-1364694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D8B870B-CFA4-4BF3-92DB-58D67C83E09B}"/>
              </a:ext>
            </a:extLst>
          </p:cNvPr>
          <p:cNvSpPr/>
          <p:nvPr/>
        </p:nvSpPr>
        <p:spPr>
          <a:xfrm>
            <a:off x="7888742" y="4519898"/>
            <a:ext cx="1255255" cy="587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723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56397</TotalTime>
  <Words>290</Words>
  <Application>Microsoft Macintosh PowerPoint</Application>
  <PresentationFormat>On-screen Show (16:10)</PresentationFormat>
  <Paragraphs>126</Paragraphs>
  <Slides>40</Slides>
  <Notes>0</Notes>
  <HiddenSlides>0</HiddenSlides>
  <MMClips>51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Century Gothic</vt:lpstr>
      <vt:lpstr>Office Theme</vt:lpstr>
      <vt:lpstr>PowerPoint Presentation</vt:lpstr>
      <vt:lpstr>Dividing Words</vt:lpstr>
      <vt:lpstr>Rabbit Words</vt:lpstr>
      <vt:lpstr>PowerPoint Presentation</vt:lpstr>
      <vt:lpstr>PowerPoint Presentation</vt:lpstr>
      <vt:lpstr>Tiger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Camel Words</vt:lpstr>
      <vt:lpstr>PowerPoint Presentation</vt:lpstr>
      <vt:lpstr>PowerPoint Presentation</vt:lpstr>
      <vt:lpstr>Turtle Words</vt:lpstr>
      <vt:lpstr>PowerPoint Presentation</vt:lpstr>
      <vt:lpstr>Hamster Words</vt:lpstr>
      <vt:lpstr>PowerPoint Presentation</vt:lpstr>
      <vt:lpstr>PowerPoint Presentation</vt:lpstr>
      <vt:lpstr>Lion Words</vt:lpstr>
      <vt:lpstr>PowerPoint Presentation</vt:lpstr>
      <vt:lpstr>Anteater Words</vt:lpstr>
      <vt:lpstr>PowerPoint Presentation</vt:lpstr>
      <vt:lpstr>PowerPoint Presentation</vt:lpstr>
      <vt:lpstr>PowerPoint Presentation</vt:lpstr>
      <vt:lpstr>PowerPoint Presentation</vt:lpstr>
      <vt:lpstr>Foxes Suffixes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Syllable Divisions</vt:lpstr>
      <vt:lpstr>PowerPoint Presentation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384</cp:revision>
  <dcterms:created xsi:type="dcterms:W3CDTF">2017-01-10T01:35:56Z</dcterms:created>
  <dcterms:modified xsi:type="dcterms:W3CDTF">2018-03-12T14:56:32Z</dcterms:modified>
</cp:coreProperties>
</file>