
<file path=[Content_Types].xml><?xml version="1.0" encoding="utf-8"?>
<Types xmlns="http://schemas.openxmlformats.org/package/2006/content-types">
  <Default Extension="jpe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sldIdLst>
    <p:sldId id="291" r:id="rId2"/>
    <p:sldId id="257" r:id="rId3"/>
    <p:sldId id="279" r:id="rId4"/>
    <p:sldId id="476" r:id="rId5"/>
    <p:sldId id="472" r:id="rId6"/>
    <p:sldId id="473" r:id="rId7"/>
    <p:sldId id="477" r:id="rId8"/>
    <p:sldId id="280" r:id="rId9"/>
    <p:sldId id="491" r:id="rId10"/>
    <p:sldId id="445" r:id="rId11"/>
    <p:sldId id="492" r:id="rId12"/>
    <p:sldId id="281" r:id="rId13"/>
    <p:sldId id="478" r:id="rId14"/>
    <p:sldId id="479" r:id="rId15"/>
    <p:sldId id="304" r:id="rId16"/>
    <p:sldId id="399" r:id="rId17"/>
    <p:sldId id="493" r:id="rId18"/>
    <p:sldId id="482" r:id="rId19"/>
    <p:sldId id="287" r:id="rId20"/>
    <p:sldId id="460" r:id="rId21"/>
    <p:sldId id="483" r:id="rId22"/>
    <p:sldId id="461" r:id="rId23"/>
    <p:sldId id="484" r:id="rId24"/>
    <p:sldId id="458" r:id="rId25"/>
    <p:sldId id="486" r:id="rId26"/>
    <p:sldId id="494" r:id="rId27"/>
    <p:sldId id="487" r:id="rId28"/>
    <p:sldId id="495" r:id="rId29"/>
    <p:sldId id="459" r:id="rId30"/>
    <p:sldId id="489" r:id="rId31"/>
    <p:sldId id="496" r:id="rId32"/>
    <p:sldId id="497" r:id="rId33"/>
    <p:sldId id="498" r:id="rId34"/>
    <p:sldId id="470" r:id="rId35"/>
    <p:sldId id="443" r:id="rId36"/>
    <p:sldId id="469" r:id="rId37"/>
    <p:sldId id="503" r:id="rId38"/>
    <p:sldId id="499" r:id="rId39"/>
    <p:sldId id="500" r:id="rId40"/>
    <p:sldId id="501" r:id="rId41"/>
    <p:sldId id="502" r:id="rId42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06D4"/>
    <a:srgbClr val="1414B2"/>
    <a:srgbClr val="2E6CBE"/>
    <a:srgbClr val="FFFFFF"/>
    <a:srgbClr val="ED7D31"/>
    <a:srgbClr val="990000"/>
    <a:srgbClr val="FE9202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515" autoAdjust="0"/>
    <p:restoredTop sz="94280" autoAdjust="0"/>
  </p:normalViewPr>
  <p:slideViewPr>
    <p:cSldViewPr snapToGrid="0">
      <p:cViewPr varScale="1">
        <p:scale>
          <a:sx n="68" d="100"/>
          <a:sy n="68" d="100"/>
        </p:scale>
        <p:origin x="78" y="1170"/>
      </p:cViewPr>
      <p:guideLst/>
    </p:cSldViewPr>
  </p:slideViewPr>
  <p:outlineViewPr>
    <p:cViewPr>
      <p:scale>
        <a:sx n="33" d="100"/>
        <a:sy n="33" d="100"/>
      </p:scale>
      <p:origin x="0" y="-36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2784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A43707-40CE-1C4D-A342-DEBA2A69CDDC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2AB4F1-E88B-3E4A-93A4-19F0B93E6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98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848526"/>
      </p:ext>
    </p:extLst>
  </p:cSld>
  <p:clrMapOvr>
    <a:masterClrMapping/>
  </p:clrMapOvr>
  <p:transition spd="slow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671863"/>
      </p:ext>
    </p:extLst>
  </p:cSld>
  <p:clrMapOvr>
    <a:masterClrMapping/>
  </p:clrMapOvr>
  <p:transition spd="slow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69989"/>
      </p:ext>
    </p:extLst>
  </p:cSld>
  <p:clrMapOvr>
    <a:masterClrMapping/>
  </p:clrMapOvr>
  <p:transition spd="slow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786492"/>
      </p:ext>
    </p:extLst>
  </p:cSld>
  <p:clrMapOvr>
    <a:masterClrMapping/>
  </p:clrMapOvr>
  <p:transition spd="slow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631399"/>
      </p:ext>
    </p:extLst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108553"/>
      </p:ext>
    </p:extLst>
  </p:cSld>
  <p:clrMapOvr>
    <a:masterClrMapping/>
  </p:clrMapOvr>
  <p:transition spd="slow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625133"/>
      </p:ext>
    </p:extLst>
  </p:cSld>
  <p:clrMapOvr>
    <a:masterClrMapping/>
  </p:clrMapOvr>
  <p:transition spd="slow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419718"/>
      </p:ext>
    </p:extLst>
  </p:cSld>
  <p:clrMapOvr>
    <a:masterClrMapping/>
  </p:clrMapOvr>
  <p:transition spd="slow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084964"/>
      </p:ext>
    </p:extLst>
  </p:cSld>
  <p:clrMapOvr>
    <a:masterClrMapping/>
  </p:clrMapOvr>
  <p:transition spd="slow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117500"/>
      </p:ext>
    </p:extLst>
  </p:cSld>
  <p:clrMapOvr>
    <a:masterClrMapping/>
  </p:clrMapOvr>
  <p:transition spd="slow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46676"/>
      </p:ext>
    </p:extLst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2D290-2637-4B94-8104-6B5BAE47F8C3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988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4.m4a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6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7.m4a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22.m4a"/><Relationship Id="rId7" Type="http://schemas.microsoft.com/office/2007/relationships/hdphoto" Target="../media/hdphoto1.wdp"/><Relationship Id="rId2" Type="http://schemas.microsoft.com/office/2007/relationships/media" Target="../media/media21.mp3"/><Relationship Id="rId1" Type="http://schemas.openxmlformats.org/officeDocument/2006/relationships/audio" Target="NULL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3.m4a"/><Relationship Id="rId1" Type="http://schemas.microsoft.com/office/2007/relationships/media" Target="../media/media23.m4a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4.m4a"/><Relationship Id="rId1" Type="http://schemas.microsoft.com/office/2007/relationships/media" Target="../media/media24.m4a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5.m4a"/><Relationship Id="rId1" Type="http://schemas.microsoft.com/office/2007/relationships/media" Target="../media/media25.m4a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6.m4a"/><Relationship Id="rId1" Type="http://schemas.microsoft.com/office/2007/relationships/media" Target="../media/media26.m4a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7.m4a"/><Relationship Id="rId1" Type="http://schemas.microsoft.com/office/2007/relationships/media" Target="../media/media27.m4a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8.m4a"/><Relationship Id="rId1" Type="http://schemas.microsoft.com/office/2007/relationships/media" Target="../media/media28.m4a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9.m4a"/><Relationship Id="rId1" Type="http://schemas.microsoft.com/office/2007/relationships/media" Target="../media/media29.m4a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0.m4a"/><Relationship Id="rId1" Type="http://schemas.microsoft.com/office/2007/relationships/media" Target="../media/media30.m4a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1.m4a"/><Relationship Id="rId1" Type="http://schemas.microsoft.com/office/2007/relationships/media" Target="../media/media31.m4a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2.m4a"/><Relationship Id="rId1" Type="http://schemas.microsoft.com/office/2007/relationships/media" Target="../media/media32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4.m4a"/><Relationship Id="rId7" Type="http://schemas.openxmlformats.org/officeDocument/2006/relationships/image" Target="../media/image4.wmf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4.m4a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3.m4a"/><Relationship Id="rId1" Type="http://schemas.microsoft.com/office/2007/relationships/media" Target="../media/media33.m4a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4.m4a"/><Relationship Id="rId1" Type="http://schemas.microsoft.com/office/2007/relationships/media" Target="../media/media34.m4a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5.m4a"/><Relationship Id="rId1" Type="http://schemas.microsoft.com/office/2007/relationships/media" Target="../media/media35.m4a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6.m4a"/><Relationship Id="rId1" Type="http://schemas.microsoft.com/office/2007/relationships/media" Target="../media/media36.m4a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7.m4a"/><Relationship Id="rId1" Type="http://schemas.microsoft.com/office/2007/relationships/media" Target="../media/media37.m4a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8.m4a"/><Relationship Id="rId1" Type="http://schemas.microsoft.com/office/2007/relationships/media" Target="../media/media38.m4a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9.m4a"/><Relationship Id="rId1" Type="http://schemas.microsoft.com/office/2007/relationships/media" Target="../media/media39.m4a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0.m4a"/><Relationship Id="rId1" Type="http://schemas.microsoft.com/office/2007/relationships/media" Target="../media/media40.m4a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1.m4a"/><Relationship Id="rId1" Type="http://schemas.microsoft.com/office/2007/relationships/media" Target="../media/media41.m4a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2.m4a"/><Relationship Id="rId1" Type="http://schemas.microsoft.com/office/2007/relationships/media" Target="../media/media42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6.m4a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6.m4a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3.m4a"/><Relationship Id="rId1" Type="http://schemas.microsoft.com/office/2007/relationships/media" Target="../media/media43.m4a"/><Relationship Id="rId4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4.m4a"/><Relationship Id="rId1" Type="http://schemas.microsoft.com/office/2007/relationships/media" Target="../media/media44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../media/media9.m4a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9.m4a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3.png"/><Relationship Id="rId4" Type="http://schemas.openxmlformats.org/officeDocument/2006/relationships/image" Target="../media/image5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3514303-BF94-4CC9-9274-7533E548F407}"/>
              </a:ext>
            </a:extLst>
          </p:cNvPr>
          <p:cNvSpPr/>
          <p:nvPr/>
        </p:nvSpPr>
        <p:spPr>
          <a:xfrm>
            <a:off x="7998685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7ABB9D0-464C-4D6C-BFC9-2A280939620B}"/>
              </a:ext>
            </a:extLst>
          </p:cNvPr>
          <p:cNvSpPr txBox="1"/>
          <p:nvPr/>
        </p:nvSpPr>
        <p:spPr>
          <a:xfrm>
            <a:off x="0" y="530493"/>
            <a:ext cx="3348160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Part 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22821F8-4937-FE45-85D6-D8F7F18506A1}"/>
              </a:ext>
            </a:extLst>
          </p:cNvPr>
          <p:cNvSpPr/>
          <p:nvPr/>
        </p:nvSpPr>
        <p:spPr>
          <a:xfrm>
            <a:off x="0" y="494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B8EEA79-5243-D74D-909E-168BA5E19AAD}"/>
              </a:ext>
            </a:extLst>
          </p:cNvPr>
          <p:cNvSpPr/>
          <p:nvPr/>
        </p:nvSpPr>
        <p:spPr>
          <a:xfrm>
            <a:off x="0" y="533012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93974E-D50E-9C4D-B9B8-7ABD8676D831}"/>
              </a:ext>
            </a:extLst>
          </p:cNvPr>
          <p:cNvCxnSpPr>
            <a:cxnSpLocks/>
          </p:cNvCxnSpPr>
          <p:nvPr/>
        </p:nvCxnSpPr>
        <p:spPr>
          <a:xfrm>
            <a:off x="0" y="1919814"/>
            <a:ext cx="9144000" cy="0"/>
          </a:xfrm>
          <a:prstGeom prst="line">
            <a:avLst/>
          </a:prstGeom>
          <a:ln w="76200"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3">
            <a:extLst>
              <a:ext uri="{FF2B5EF4-FFF2-40B4-BE49-F238E27FC236}">
                <a16:creationId xmlns:a16="http://schemas.microsoft.com/office/drawing/2014/main" id="{F454B466-122F-4A80-88D8-517BFD463883}"/>
              </a:ext>
            </a:extLst>
          </p:cNvPr>
          <p:cNvSpPr txBox="1">
            <a:spLocks/>
          </p:cNvSpPr>
          <p:nvPr/>
        </p:nvSpPr>
        <p:spPr>
          <a:xfrm>
            <a:off x="4735316" y="2600131"/>
            <a:ext cx="4184085" cy="115037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600" dirty="0">
                <a:latin typeface="Century Gothic" panose="020B0502020202020204" pitchFamily="34" charset="0"/>
              </a:rPr>
              <a:t>Syllable Divisions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8ED4A09-CAC0-4BFA-A3A6-E5B0CCDADDE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08" y="2119176"/>
            <a:ext cx="3961383" cy="300977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3ABF614-01A5-4063-A765-958FA5855217}"/>
              </a:ext>
            </a:extLst>
          </p:cNvPr>
          <p:cNvSpPr txBox="1"/>
          <p:nvPr/>
        </p:nvSpPr>
        <p:spPr>
          <a:xfrm>
            <a:off x="4395931" y="508997"/>
            <a:ext cx="42543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30. Jesus Raises a Dead Girl to Life</a:t>
            </a:r>
            <a:endParaRPr lang="en-US" sz="36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A1C6B61-8252-4DC9-8237-D0716CB3565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31599" y="-12073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60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0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 animBg="1"/>
      <p:bldP spid="18" grpId="0"/>
      <p:bldP spid="17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e</a:t>
            </a:r>
            <a:r>
              <a:rPr lang="en-US" sz="8000" b="1" dirty="0" err="1">
                <a:solidFill>
                  <a:srgbClr val="1506D4"/>
                </a:solidFill>
                <a:latin typeface="Century Gothic" panose="020B0502020202020204" pitchFamily="34" charset="0"/>
              </a:rPr>
              <a:t>v</a:t>
            </a:r>
            <a:r>
              <a:rPr lang="en-US" sz="8000" b="1" dirty="0">
                <a:solidFill>
                  <a:srgbClr val="1506D4"/>
                </a:solidFill>
                <a:latin typeface="Century Gothic" panose="020B0502020202020204" pitchFamily="34" charset="0"/>
              </a:rPr>
              <a:t>  </a:t>
            </a:r>
            <a:r>
              <a:rPr lang="en-US" sz="8000" dirty="0" err="1">
                <a:latin typeface="Century Gothic" panose="020B0502020202020204" pitchFamily="34" charset="0"/>
              </a:rPr>
              <a:t>e</a:t>
            </a:r>
            <a:r>
              <a:rPr lang="en-US" sz="8000" b="1" dirty="0" err="1">
                <a:solidFill>
                  <a:srgbClr val="1506D4"/>
                </a:solidFill>
                <a:latin typeface="Century Gothic" panose="020B0502020202020204" pitchFamily="34" charset="0"/>
              </a:rPr>
              <a:t>r</a:t>
            </a:r>
            <a:r>
              <a:rPr lang="en-US" sz="8000" dirty="0">
                <a:latin typeface="Century Gothic" panose="020B0502020202020204" pitchFamily="34" charset="0"/>
              </a:rPr>
              <a:t>  y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every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2956385-155F-4C40-859F-BE7AF9B30ABD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D852BB1-2E46-4EEC-9607-97D9E2FCAA6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761129" y="-11883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71061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1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Je</a:t>
            </a:r>
            <a:r>
              <a:rPr lang="en-US" sz="8000" b="1" dirty="0">
                <a:solidFill>
                  <a:srgbClr val="1506D4"/>
                </a:solidFill>
                <a:latin typeface="Century Gothic" panose="020B0502020202020204" pitchFamily="34" charset="0"/>
              </a:rPr>
              <a:t>w  </a:t>
            </a:r>
            <a:r>
              <a:rPr lang="en-US" sz="8000" dirty="0" err="1">
                <a:latin typeface="Century Gothic" panose="020B0502020202020204" pitchFamily="34" charset="0"/>
              </a:rPr>
              <a:t>ish</a:t>
            </a:r>
            <a:endParaRPr lang="en-US" sz="8000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Jewish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2956385-155F-4C40-859F-BE7AF9B30ABD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D03C3EC-1558-4F28-BBDF-659AE267457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05635" y="-120183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07560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7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094300" y="2826910"/>
            <a:ext cx="1523174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spc="300" dirty="0">
                <a:latin typeface="Century Gothic" panose="020B0502020202020204" pitchFamily="34" charset="0"/>
              </a:rPr>
              <a:t>tu</a:t>
            </a:r>
            <a:r>
              <a:rPr lang="en-US" sz="7400" spc="600" dirty="0">
                <a:latin typeface="Century Gothic" panose="020B0502020202020204" pitchFamily="34" charset="0"/>
              </a:rPr>
              <a:t>r</a:t>
            </a:r>
            <a:endParaRPr lang="en-US" sz="7400" spc="3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Turtle Words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0406" y="1800045"/>
            <a:ext cx="8743188" cy="925951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2500" b="1" dirty="0">
                <a:latin typeface="Century Gothic" panose="020B0502020202020204" pitchFamily="34" charset="0"/>
              </a:rPr>
              <a:t>When you see consonant-l-e, </a:t>
            </a:r>
          </a:p>
          <a:p>
            <a:pPr marL="0" indent="0" algn="ctr" fontAlgn="base">
              <a:buNone/>
            </a:pPr>
            <a:r>
              <a:rPr lang="en-US" sz="2500" b="1" dirty="0">
                <a:latin typeface="Century Gothic" panose="020B0502020202020204" pitchFamily="34" charset="0"/>
              </a:rPr>
              <a:t>count back three and divide.</a:t>
            </a:r>
            <a:endParaRPr lang="en-US" sz="2500" dirty="0">
              <a:latin typeface="Century Gothic" panose="020B0502020202020204" pitchFamily="34" charset="0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628650" y="4079324"/>
            <a:ext cx="775182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400" spc="300" dirty="0">
                <a:latin typeface="Century Gothic" panose="020B0502020202020204" pitchFamily="34" charset="0"/>
              </a:rPr>
              <a:t>tur  </a:t>
            </a:r>
            <a:r>
              <a:rPr lang="en-US" sz="7400" b="1" spc="300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tle</a:t>
            </a:r>
            <a:r>
              <a:rPr lang="en-US" sz="7400" spc="300" dirty="0">
                <a:latin typeface="Century Gothic" panose="020B0502020202020204" pitchFamily="34" charset="0"/>
              </a:rPr>
              <a:t> </a:t>
            </a:r>
            <a:endParaRPr lang="en-US" sz="7400" spc="300" dirty="0"/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76202" y="325719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 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4495626" y="2903110"/>
            <a:ext cx="0" cy="1038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4483100" y="2846422"/>
            <a:ext cx="545342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b="1" spc="600" dirty="0">
                <a:solidFill>
                  <a:srgbClr val="1414B2"/>
                </a:solidFill>
                <a:latin typeface="Century Gothic" panose="020B0502020202020204" pitchFamily="34" charset="0"/>
              </a:rPr>
              <a:t>t</a:t>
            </a:r>
            <a:endParaRPr lang="en-US" sz="7400" dirty="0"/>
          </a:p>
        </p:txBody>
      </p:sp>
      <p:sp>
        <p:nvSpPr>
          <p:cNvPr id="20" name="Rectangle 19"/>
          <p:cNvSpPr/>
          <p:nvPr/>
        </p:nvSpPr>
        <p:spPr>
          <a:xfrm>
            <a:off x="4821136" y="2857360"/>
            <a:ext cx="450764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b="1" spc="300" dirty="0">
                <a:solidFill>
                  <a:srgbClr val="1414B2"/>
                </a:solidFill>
                <a:latin typeface="Century Gothic" panose="020B0502020202020204" pitchFamily="34" charset="0"/>
              </a:rPr>
              <a:t>l</a:t>
            </a:r>
            <a:endParaRPr lang="en-US" sz="7400" dirty="0"/>
          </a:p>
        </p:txBody>
      </p:sp>
      <p:sp>
        <p:nvSpPr>
          <p:cNvPr id="22" name="Rectangle 21"/>
          <p:cNvSpPr/>
          <p:nvPr/>
        </p:nvSpPr>
        <p:spPr>
          <a:xfrm>
            <a:off x="5065568" y="2826910"/>
            <a:ext cx="830677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b="1" spc="300" dirty="0">
                <a:solidFill>
                  <a:srgbClr val="1506D4"/>
                </a:solidFill>
                <a:latin typeface="Century Gothic" panose="020B0502020202020204" pitchFamily="34" charset="0"/>
              </a:rPr>
              <a:t>e</a:t>
            </a:r>
            <a:endParaRPr lang="en-US" sz="7400" dirty="0">
              <a:solidFill>
                <a:srgbClr val="1506D4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8496340" y="-928047"/>
            <a:ext cx="647660" cy="60541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MC900391444[1]">
            <a:extLst>
              <a:ext uri="{FF2B5EF4-FFF2-40B4-BE49-F238E27FC236}">
                <a16:creationId xmlns:a16="http://schemas.microsoft.com/office/drawing/2014/main" id="{3ED682D8-3315-EA49-B67D-07BD315AA070}"/>
              </a:ext>
            </a:extLst>
          </p:cNvPr>
          <p:cNvPicPr/>
          <p:nvPr/>
        </p:nvPicPr>
        <p:blipFill rotWithShape="1">
          <a:blip r:embed="rId4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" r="-11906"/>
          <a:stretch/>
        </p:blipFill>
        <p:spPr bwMode="auto">
          <a:xfrm>
            <a:off x="209549" y="707509"/>
            <a:ext cx="2042795" cy="1195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MC900391444[1]">
            <a:extLst>
              <a:ext uri="{FF2B5EF4-FFF2-40B4-BE49-F238E27FC236}">
                <a16:creationId xmlns:a16="http://schemas.microsoft.com/office/drawing/2014/main" id="{D6FC43B1-5CDF-3C45-B6EE-72A3228E6F76}"/>
              </a:ext>
            </a:extLst>
          </p:cNvPr>
          <p:cNvPicPr/>
          <p:nvPr/>
        </p:nvPicPr>
        <p:blipFill rotWithShape="1">
          <a:blip r:embed="rId4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" r="-11906"/>
          <a:stretch/>
        </p:blipFill>
        <p:spPr bwMode="auto">
          <a:xfrm flipH="1">
            <a:off x="7005641" y="625331"/>
            <a:ext cx="1928810" cy="1195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49E53D8-7ACF-DB45-AF7F-D4C6B2C8DAE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89" end="3750.3333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2250" y="-1031738"/>
            <a:ext cx="812800" cy="812800"/>
          </a:xfrm>
          <a:prstGeom prst="rect">
            <a:avLst/>
          </a:prstGeom>
        </p:spPr>
      </p:pic>
      <p:pic>
        <p:nvPicPr>
          <p:cNvPr id="2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34FF9AA-DE73-4E54-854A-50A311A9ABC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342" end="0.3333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30946" y="-97411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590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grpId="1" nodeType="withEffect">
                                  <p:stCondLst>
                                    <p:cond delay="7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1" nodeType="withEffect">
                                  <p:stCondLst>
                                    <p:cond delay="8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fill="hold" grpId="1" nodeType="withEffect">
                                  <p:stCondLst>
                                    <p:cond delay="8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104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119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3647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4" presetID="26" presetClass="emph" presetSubtype="0" fill="hold" grpId="1" nodeType="withEffect">
                                  <p:stCondLst>
                                    <p:cond delay="13600"/>
                                  </p:stCondLst>
                                  <p:iterate type="wd">
                                    <p:tmPct val="9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5" dur="12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6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0" nodeType="withEffect">
                                  <p:stCondLst>
                                    <p:cond delay="17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10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16" grpId="0"/>
      <p:bldP spid="3" grpId="0"/>
      <p:bldP spid="4" grpId="0" uiExpand="1" build="p"/>
      <p:bldP spid="19" grpId="0"/>
      <p:bldP spid="19" grpId="1"/>
      <p:bldP spid="9" grpId="0"/>
      <p:bldP spid="5" grpId="0"/>
      <p:bldP spid="5" grpId="1"/>
      <p:bldP spid="20" grpId="0"/>
      <p:bldP spid="20" grpId="1"/>
      <p:bldP spid="22" grpId="0"/>
      <p:bldP spid="22" grpId="1"/>
      <p:bldP spid="3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peo</a:t>
            </a:r>
            <a:r>
              <a:rPr lang="en-US" sz="8000" b="1" dirty="0">
                <a:solidFill>
                  <a:srgbClr val="1506D4"/>
                </a:solidFill>
                <a:latin typeface="Century Gothic" panose="020B0502020202020204" pitchFamily="34" charset="0"/>
              </a:rPr>
              <a:t>  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ple</a:t>
            </a:r>
            <a:endParaRPr lang="en-US" sz="8000" b="1" dirty="0">
              <a:solidFill>
                <a:srgbClr val="1414B2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people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DF4AA04-868F-DE4F-9323-41FDDC137C47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CA5FF1D-9FAB-43C1-8E54-37D3D43A8F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16623" y="-120183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63225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69231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lit</a:t>
            </a:r>
            <a:r>
              <a:rPr lang="en-US" sz="8000" b="1" dirty="0">
                <a:solidFill>
                  <a:srgbClr val="1506D4"/>
                </a:solidFill>
                <a:latin typeface="Century Gothic" panose="020B0502020202020204" pitchFamily="34" charset="0"/>
              </a:rPr>
              <a:t>  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tle</a:t>
            </a:r>
            <a:endParaRPr lang="en-US" sz="8000" b="1" dirty="0">
              <a:solidFill>
                <a:srgbClr val="1414B2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little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DF4AA04-868F-DE4F-9323-41FDDC137C47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4FEC085-88BA-40F5-9BEB-069A5920D53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855259" y="-11883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45034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69231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573697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Anteater Words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" y="1658492"/>
            <a:ext cx="9143999" cy="451739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2200" b="1" dirty="0">
                <a:latin typeface="Century Gothic" panose="020B0502020202020204" pitchFamily="34" charset="0"/>
              </a:rPr>
              <a:t>These compound words are made up of two smaller words.</a:t>
            </a:r>
            <a:endParaRPr lang="en-US" sz="2200" dirty="0">
              <a:latin typeface="Century Gothic" panose="020B0502020202020204" pitchFamily="34" charset="0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1830452" y="2527239"/>
            <a:ext cx="286384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ant</a:t>
            </a:r>
            <a:endParaRPr lang="en-US" sz="8000" b="1" dirty="0">
              <a:solidFill>
                <a:srgbClr val="1414B2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39214" y="3356841"/>
            <a:ext cx="7060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1</a:t>
            </a:r>
            <a:endParaRPr lang="en-US" sz="2400" dirty="0">
              <a:solidFill>
                <a:srgbClr val="1414B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89607" y="3344696"/>
            <a:ext cx="7060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2</a:t>
            </a:r>
            <a:endParaRPr lang="en-US" sz="2400" dirty="0">
              <a:solidFill>
                <a:srgbClr val="1414B2"/>
              </a:solidFill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0" y="3887058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ant  eater</a:t>
            </a:r>
            <a:endParaRPr lang="en-US" sz="8000" b="1" dirty="0">
              <a:solidFill>
                <a:srgbClr val="1414B2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3463279" y="2527240"/>
            <a:ext cx="3757807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eater</a:t>
            </a:r>
            <a:endParaRPr lang="en-US" sz="8000" b="1" dirty="0">
              <a:solidFill>
                <a:srgbClr val="1414B2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4078962" y="2525405"/>
            <a:ext cx="0" cy="1038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515350" y="-819150"/>
            <a:ext cx="628650" cy="54068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>
            <a:cxnSpLocks/>
          </p:cNvCxnSpPr>
          <p:nvPr/>
        </p:nvCxnSpPr>
        <p:spPr>
          <a:xfrm flipV="1">
            <a:off x="2580362" y="3381893"/>
            <a:ext cx="1448496" cy="12907"/>
          </a:xfrm>
          <a:prstGeom prst="line">
            <a:avLst/>
          </a:prstGeom>
          <a:ln w="38100">
            <a:solidFill>
              <a:srgbClr val="1414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cxnSpLocks/>
          </p:cNvCxnSpPr>
          <p:nvPr/>
        </p:nvCxnSpPr>
        <p:spPr>
          <a:xfrm flipV="1">
            <a:off x="4147179" y="3381893"/>
            <a:ext cx="2391407" cy="382"/>
          </a:xfrm>
          <a:prstGeom prst="line">
            <a:avLst/>
          </a:prstGeom>
          <a:ln w="38100">
            <a:solidFill>
              <a:srgbClr val="1414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88505A2D-A2AE-9042-AE54-BEA42559B73C}"/>
              </a:ext>
            </a:extLst>
          </p:cNvPr>
          <p:cNvPicPr/>
          <p:nvPr/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122" y="2234418"/>
            <a:ext cx="1932940" cy="106235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C3A160F-EB03-EC4D-90DC-0CA05E0E1AEC}"/>
              </a:ext>
            </a:extLst>
          </p:cNvPr>
          <p:cNvPicPr/>
          <p:nvPr/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6601" y="2347051"/>
            <a:ext cx="1775078" cy="1062355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1500802-9468-194F-A3CA-B2990E39781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316.6666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91340" y="-944730"/>
            <a:ext cx="812800" cy="812800"/>
          </a:xfrm>
          <a:prstGeom prst="rect">
            <a:avLst/>
          </a:prstGeom>
        </p:spPr>
      </p:pic>
      <p:pic>
        <p:nvPicPr>
          <p:cNvPr id="2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7E66AC4-E6F6-46EB-9335-9EEDB8B2C15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402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78879" y="-90645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218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1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6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6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8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122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4032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8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107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6" presetClass="emph" presetSubtype="0" fill="hold" grpId="1" nodeType="withEffect">
                                  <p:stCondLst>
                                    <p:cond delay="13900"/>
                                  </p:stCondLst>
                                  <p:iterate type="wd">
                                    <p:tmPct val="65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0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0" nodeType="withEffect">
                                  <p:stCondLst>
                                    <p:cond delay="17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10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3" grpId="0"/>
      <p:bldP spid="4" grpId="0" build="p"/>
      <p:bldP spid="19" grpId="0"/>
      <p:bldP spid="2" grpId="0"/>
      <p:bldP spid="6" grpId="0"/>
      <p:bldP spid="8" grpId="0"/>
      <p:bldP spid="8" grpId="1"/>
      <p:bldP spid="9" grpId="0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21762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in  side</a:t>
            </a:r>
            <a:endParaRPr lang="en-US" sz="8000" dirty="0">
              <a:solidFill>
                <a:srgbClr val="1414B2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37377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inside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EE11482-B9A1-0D49-BE03-91B2600ED606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E99C92E-2615-47CF-996E-56944709DF2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02223" y="-119577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19959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21762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any  more</a:t>
            </a:r>
            <a:endParaRPr lang="en-US" sz="8000" dirty="0">
              <a:solidFill>
                <a:srgbClr val="1414B2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37377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anymore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EE11482-B9A1-0D49-BE03-91B2600ED606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30E0EC6-8FB8-4F28-A784-D3AA1465C79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935941" y="-122190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4454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21762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every  one</a:t>
            </a:r>
            <a:endParaRPr lang="en-US" sz="8000" dirty="0">
              <a:solidFill>
                <a:srgbClr val="1414B2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37377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everyone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EE11482-B9A1-0D49-BE03-91B2600ED606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299EBD9-E2D6-49C3-8862-61F375D9A04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03177" y="-122190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27757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3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86667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Foxes Suffixes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" y="1792304"/>
            <a:ext cx="9143999" cy="451739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2300" dirty="0">
                <a:latin typeface="Century Gothic" panose="020B0502020202020204" pitchFamily="34" charset="0"/>
              </a:rPr>
              <a:t>Focus on your base word.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336986" y="3926333"/>
            <a:ext cx="851534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fox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b="1" dirty="0" err="1">
                <a:solidFill>
                  <a:srgbClr val="ED7D31"/>
                </a:solidFill>
                <a:latin typeface="Century Gothic" panose="020B0502020202020204" pitchFamily="34" charset="0"/>
              </a:rPr>
              <a:t>es</a:t>
            </a:r>
            <a:endParaRPr lang="en-US" sz="8000" b="1" dirty="0">
              <a:solidFill>
                <a:srgbClr val="ED7D31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5969" y="2515718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u="sng" spc="-100" dirty="0">
                <a:latin typeface="Century Gothic" panose="020B0502020202020204" pitchFamily="34" charset="0"/>
              </a:rPr>
              <a:t>fox </a:t>
            </a:r>
            <a:r>
              <a:rPr lang="en-US" sz="8000" b="1" u="sng" spc="100" dirty="0" err="1">
                <a:solidFill>
                  <a:srgbClr val="ED7D31"/>
                </a:solidFill>
                <a:latin typeface="Century Gothic" panose="020B0502020202020204" pitchFamily="34" charset="0"/>
              </a:rPr>
              <a:t>es</a:t>
            </a:r>
            <a:endParaRPr lang="en-US" sz="8000" b="1" spc="100" dirty="0">
              <a:solidFill>
                <a:srgbClr val="ED7D3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8" name="Straight Connector 7"/>
          <p:cNvCxnSpPr>
            <a:cxnSpLocks/>
          </p:cNvCxnSpPr>
          <p:nvPr/>
        </p:nvCxnSpPr>
        <p:spPr>
          <a:xfrm>
            <a:off x="4756385" y="2445364"/>
            <a:ext cx="0" cy="1038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lip2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409.687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25841" y="110014"/>
            <a:ext cx="609600" cy="609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020221" y="20176"/>
            <a:ext cx="1028699" cy="789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B713A98-980B-4797-8773-F9E5CFC7AFBE}"/>
              </a:ext>
            </a:extLst>
          </p:cNvPr>
          <p:cNvSpPr/>
          <p:nvPr/>
        </p:nvSpPr>
        <p:spPr>
          <a:xfrm>
            <a:off x="8515350" y="-819150"/>
            <a:ext cx="628650" cy="54068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069F2F2-024B-3840-8F62-4001AF815275}"/>
              </a:ext>
            </a:extLst>
          </p:cNvPr>
          <p:cNvPicPr/>
          <p:nvPr/>
        </p:nvPicPr>
        <p:blipFill>
          <a:blip r:embed="rId6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713" y="980725"/>
            <a:ext cx="2035738" cy="162315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2F6E0A8-3E99-524E-A421-53DA327BEA3E}"/>
              </a:ext>
            </a:extLst>
          </p:cNvPr>
          <p:cNvPicPr/>
          <p:nvPr/>
        </p:nvPicPr>
        <p:blipFill>
          <a:blip r:embed="rId6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5549" y="1015390"/>
            <a:ext cx="1944691" cy="1617251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EE247E0-C075-3943-A3C1-D391C71DEB3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002.6666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22250" y="-917480"/>
            <a:ext cx="812800" cy="812800"/>
          </a:xfrm>
          <a:prstGeom prst="rect">
            <a:avLst/>
          </a:prstGeom>
        </p:spPr>
      </p:pic>
      <p:pic>
        <p:nvPicPr>
          <p:cNvPr id="2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0720E45-1034-40C5-8A1D-65E8F726E1A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6651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377440" y="-95521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143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7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6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79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91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4527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0" presetID="26" presetClass="emph" presetSubtype="0" fill="hold" grpId="1" nodeType="withEffect">
                                  <p:stCondLst>
                                    <p:cond delay="12900"/>
                                  </p:stCondLst>
                                  <p:iterate type="wd">
                                    <p:tmPct val="7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1" dur="13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6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16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3" grpId="0"/>
      <p:bldP spid="4" grpId="0" build="p"/>
      <p:bldP spid="7" grpId="0"/>
      <p:bldP spid="7" grpId="1"/>
      <p:bldP spid="19" grpId="0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8D459AE-D3E0-4DD9-83F4-D5BB575F1BAF}"/>
              </a:ext>
            </a:extLst>
          </p:cNvPr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A311DFDD-235C-401D-A26E-5D96C5AB4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527033"/>
            <a:ext cx="9144000" cy="994172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7100" b="1" dirty="0">
                <a:latin typeface="Century Gothic" panose="020B0502020202020204" pitchFamily="34" charset="0"/>
              </a:rPr>
              <a:t>Dividing Words</a:t>
            </a:r>
            <a:endParaRPr lang="en-US" sz="7100" dirty="0">
              <a:latin typeface="Century Gothic" panose="020B0502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31FD6D3-67A3-410F-885D-FD9785927C4C}"/>
              </a:ext>
            </a:extLst>
          </p:cNvPr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17" name="Title 3">
            <a:extLst>
              <a:ext uri="{FF2B5EF4-FFF2-40B4-BE49-F238E27FC236}">
                <a16:creationId xmlns:a16="http://schemas.microsoft.com/office/drawing/2014/main" id="{FDC4E871-D26E-41AC-9B73-F0764BF0E7E7}"/>
              </a:ext>
            </a:extLst>
          </p:cNvPr>
          <p:cNvSpPr txBox="1">
            <a:spLocks/>
          </p:cNvSpPr>
          <p:nvPr/>
        </p:nvSpPr>
        <p:spPr>
          <a:xfrm>
            <a:off x="-1" y="2920095"/>
            <a:ext cx="91440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7100" b="1" dirty="0">
                <a:latin typeface="Century Gothic" panose="020B0502020202020204" pitchFamily="34" charset="0"/>
              </a:rPr>
              <a:t>Into Syllables</a:t>
            </a:r>
            <a:endParaRPr lang="en-US" sz="7100" dirty="0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F1FF984-E112-49D5-BABE-7D7D927BEB3E}"/>
              </a:ext>
            </a:extLst>
          </p:cNvPr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414B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CEE44CF-99F1-4178-ACB1-114E9C7A6587}"/>
              </a:ext>
            </a:extLst>
          </p:cNvPr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414B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DEB14D9-A7AD-4147-9F07-F60B52AC99AD}"/>
              </a:ext>
            </a:extLst>
          </p:cNvPr>
          <p:cNvSpPr/>
          <p:nvPr/>
        </p:nvSpPr>
        <p:spPr>
          <a:xfrm>
            <a:off x="8223249" y="-919981"/>
            <a:ext cx="453112" cy="371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88F4A5C-D522-4534-8B03-103BD1CD9FD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45418" y="-101224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78856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3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15" grpId="0"/>
      <p:bldP spid="17" grpId="0"/>
      <p:bldP spid="2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5271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cry  </a:t>
            </a:r>
            <a:r>
              <a:rPr lang="en-US" sz="8000" b="1" dirty="0" err="1">
                <a:solidFill>
                  <a:srgbClr val="ED7D31"/>
                </a:solidFill>
                <a:latin typeface="Century Gothic" panose="020B0502020202020204" pitchFamily="34" charset="0"/>
              </a:rPr>
              <a:t>ing</a:t>
            </a:r>
            <a:endParaRPr lang="en-US" sz="8000" b="1" dirty="0">
              <a:solidFill>
                <a:srgbClr val="ED7D3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819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crying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5ACBA41-4956-2743-BDA4-CE0140755BA9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9423E8B-657C-41F3-927A-2008FF0F950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882153" y="-122190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07367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2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7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5271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dy</a:t>
            </a:r>
            <a:r>
              <a:rPr lang="en-US" sz="8000" dirty="0">
                <a:latin typeface="Century Gothic" panose="020B0502020202020204" pitchFamily="34" charset="0"/>
              </a:rPr>
              <a:t>  </a:t>
            </a:r>
            <a:r>
              <a:rPr lang="en-US" sz="8000" b="1" dirty="0" err="1">
                <a:solidFill>
                  <a:srgbClr val="ED7D31"/>
                </a:solidFill>
                <a:latin typeface="Century Gothic" panose="020B0502020202020204" pitchFamily="34" charset="0"/>
              </a:rPr>
              <a:t>ing</a:t>
            </a:r>
            <a:endParaRPr lang="en-US" sz="8000" b="1" dirty="0">
              <a:solidFill>
                <a:srgbClr val="ED7D3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819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dying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5ACBA41-4956-2743-BDA4-CE0140755BA9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7751732-B6F9-44EF-B369-9A50017E0C4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868706" y="-1212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06180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3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375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8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5271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lead  </a:t>
            </a:r>
            <a:r>
              <a:rPr lang="en-US" sz="8000" b="1" dirty="0" err="1">
                <a:solidFill>
                  <a:srgbClr val="ED7D31"/>
                </a:solidFill>
                <a:latin typeface="Century Gothic" panose="020B0502020202020204" pitchFamily="34" charset="0"/>
              </a:rPr>
              <a:t>er</a:t>
            </a:r>
            <a:endParaRPr lang="en-US" sz="8000" b="1" dirty="0">
              <a:solidFill>
                <a:srgbClr val="ED7D3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819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leader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5ACBA41-4956-2743-BDA4-CE0140755BA9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3CDF58F-4044-43AA-B1EE-AE44D05E655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24950" y="-119895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67495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8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5271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loud  </a:t>
            </a:r>
            <a:r>
              <a:rPr lang="en-US" sz="8000" b="1" dirty="0" err="1">
                <a:solidFill>
                  <a:srgbClr val="ED7D31"/>
                </a:solidFill>
                <a:latin typeface="Century Gothic" panose="020B0502020202020204" pitchFamily="34" charset="0"/>
              </a:rPr>
              <a:t>ly</a:t>
            </a:r>
            <a:endParaRPr lang="en-US" sz="8000" b="1" dirty="0">
              <a:solidFill>
                <a:srgbClr val="ED7D3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819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loudly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5ACBA41-4956-2743-BDA4-CE0140755BA9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7314F0D-70FC-416E-9014-0029789124B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03176" y="-120244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2239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7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55215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u="sng" dirty="0" err="1">
                <a:latin typeface="Century Gothic" panose="020B0502020202020204" pitchFamily="34" charset="0"/>
              </a:rPr>
              <a:t>rais</a:t>
            </a:r>
            <a:r>
              <a:rPr lang="en-US" sz="8000" u="sng" dirty="0">
                <a:latin typeface="Century Gothic" panose="020B0502020202020204" pitchFamily="34" charset="0"/>
              </a:rPr>
              <a:t>  e</a:t>
            </a:r>
            <a:r>
              <a:rPr lang="en-US" sz="80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s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787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raises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6268F2B-3D1C-9F42-A903-E0B0CDB0E7EC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9B25D34-4A40-4CEB-87FF-AB5DAE5943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53550" y="-119975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81001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14286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55215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face</a:t>
            </a:r>
            <a:r>
              <a:rPr lang="en-US" sz="80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  s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787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faces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6268F2B-3D1C-9F42-A903-E0B0CDB0E7EC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D8EAF52-93D7-4552-99BF-255631496DE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828365" y="-122190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15693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5271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Jew  </a:t>
            </a:r>
            <a:r>
              <a:rPr lang="en-US" sz="8000" b="1" dirty="0" err="1">
                <a:solidFill>
                  <a:srgbClr val="ED7D31"/>
                </a:solidFill>
                <a:latin typeface="Century Gothic" panose="020B0502020202020204" pitchFamily="34" charset="0"/>
              </a:rPr>
              <a:t>ish</a:t>
            </a:r>
            <a:endParaRPr lang="en-US" sz="8000" b="1" dirty="0">
              <a:solidFill>
                <a:srgbClr val="ED7D3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819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Jewish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5ACBA41-4956-2743-BDA4-CE0140755BA9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B8A9974-5F16-4274-9CAF-3882FFEA79F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13212" y="-12084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21697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7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55215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u="sng" dirty="0">
                <a:latin typeface="Century Gothic" panose="020B0502020202020204" pitchFamily="34" charset="0"/>
              </a:rPr>
              <a:t>cri</a:t>
            </a:r>
            <a:r>
              <a:rPr lang="en-US" sz="80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ed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787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cried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6268F2B-3D1C-9F42-A903-E0B0CDB0E7EC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1EC69DE-6C97-4987-B404-9001F70D4DF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26659" y="-122190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45401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9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55215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u="sng" dirty="0">
                <a:latin typeface="Century Gothic" panose="020B0502020202020204" pitchFamily="34" charset="0"/>
              </a:rPr>
              <a:t>die</a:t>
            </a:r>
            <a:r>
              <a:rPr lang="en-US" sz="80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d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787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died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6268F2B-3D1C-9F42-A903-E0B0CDB0E7EC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92E53DB-F9D6-4832-BFCD-8E19BD8207E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73824" y="-122190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12957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3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9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55215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u="sng" dirty="0">
                <a:latin typeface="Century Gothic" panose="020B0502020202020204" pitchFamily="34" charset="0"/>
              </a:rPr>
              <a:t>heal</a:t>
            </a:r>
            <a:r>
              <a:rPr lang="en-US" sz="80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ed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787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healed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6268F2B-3D1C-9F42-A903-E0B0CDB0E7EC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B343B94-F3DD-4ACF-93E6-311669819EC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03176" y="-119975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82109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655455" y="3094445"/>
            <a:ext cx="2658100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spc="300" dirty="0" err="1">
                <a:latin typeface="Century Gothic" panose="020B0502020202020204" pitchFamily="34" charset="0"/>
              </a:rPr>
              <a:t>ti</a:t>
            </a:r>
            <a:r>
              <a:rPr lang="en-US" sz="7400" spc="300" dirty="0">
                <a:latin typeface="Century Gothic" panose="020B0502020202020204" pitchFamily="34" charset="0"/>
              </a:rPr>
              <a:t>  </a:t>
            </a:r>
            <a:r>
              <a:rPr lang="en-US" sz="7400" spc="300" dirty="0" err="1">
                <a:latin typeface="Century Gothic" panose="020B0502020202020204" pitchFamily="34" charset="0"/>
              </a:rPr>
              <a:t>er</a:t>
            </a:r>
            <a:r>
              <a:rPr lang="en-US" sz="7400" spc="300" dirty="0">
                <a:latin typeface="Century Gothic" panose="020B0502020202020204" pitchFamily="34" charset="0"/>
              </a:rPr>
              <a:t> </a:t>
            </a:r>
            <a:endParaRPr lang="en-US" sz="7400" spc="3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495640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Tiger Words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0406" y="1466374"/>
            <a:ext cx="8743188" cy="1451186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When you see one consonant </a:t>
            </a:r>
          </a:p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between two vowels, </a:t>
            </a:r>
          </a:p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divide after the first vowel. </a:t>
            </a:r>
          </a:p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Try this pattern first. </a:t>
            </a:r>
            <a:endParaRPr lang="en-US" sz="2300" dirty="0">
              <a:latin typeface="Century Gothic" panose="020B0502020202020204" pitchFamily="34" charset="0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760861" y="4165096"/>
            <a:ext cx="813358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400" dirty="0" err="1">
                <a:latin typeface="Century Gothic" panose="020B0502020202020204" pitchFamily="34" charset="0"/>
              </a:rPr>
              <a:t>ti</a:t>
            </a:r>
            <a:r>
              <a:rPr lang="en-US" sz="7400" dirty="0">
                <a:latin typeface="Century Gothic" panose="020B0502020202020204" pitchFamily="34" charset="0"/>
              </a:rPr>
              <a:t>  </a:t>
            </a:r>
            <a:r>
              <a:rPr lang="en-US" sz="74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g</a:t>
            </a:r>
            <a:r>
              <a:rPr lang="en-US" sz="7400" dirty="0" err="1">
                <a:latin typeface="Century Gothic" panose="020B0502020202020204" pitchFamily="34" charset="0"/>
              </a:rPr>
              <a:t>er</a:t>
            </a:r>
            <a:endParaRPr lang="en-US" sz="74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87353" y="3257149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g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4316451" y="3215758"/>
            <a:ext cx="0" cy="1038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cli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00406" y="4992073"/>
            <a:ext cx="609600" cy="609600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-9144" y="4828414"/>
            <a:ext cx="1028699" cy="789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8458240" y="-895999"/>
            <a:ext cx="685760" cy="58845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MC900183858[1]">
            <a:extLst>
              <a:ext uri="{FF2B5EF4-FFF2-40B4-BE49-F238E27FC236}">
                <a16:creationId xmlns:a16="http://schemas.microsoft.com/office/drawing/2014/main" id="{EC74F70E-F7B6-7544-B877-770B8D59A1F5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4398" y="937231"/>
            <a:ext cx="1647189" cy="1669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MC900183858[1]">
            <a:extLst>
              <a:ext uri="{FF2B5EF4-FFF2-40B4-BE49-F238E27FC236}">
                <a16:creationId xmlns:a16="http://schemas.microsoft.com/office/drawing/2014/main" id="{2AFF167B-D9D1-1245-B90E-3EB8718F9451}"/>
              </a:ext>
            </a:extLst>
          </p:cNvPr>
          <p:cNvPicPr/>
          <p:nvPr/>
        </p:nvPicPr>
        <p:blipFill>
          <a:blip r:embed="rId7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412" y="942186"/>
            <a:ext cx="1647190" cy="1669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2068F5C-48E7-7549-9044-16A1A3918C8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22250" y="-99762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3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49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67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8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91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9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1" nodeType="withEffect">
                                  <p:stCondLst>
                                    <p:cond delay="137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1" dur="13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6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1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10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6" grpId="0" uiExpand="1"/>
      <p:bldP spid="3" grpId="0"/>
      <p:bldP spid="4" grpId="0" uiExpand="1" build="p"/>
      <p:bldP spid="19" grpId="0" uiExpand="1"/>
      <p:bldP spid="19" grpId="1"/>
      <p:bldP spid="9" grpId="0" uiExpand="1"/>
      <p:bldP spid="3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55215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u="sng" dirty="0">
                <a:latin typeface="Century Gothic" panose="020B0502020202020204" pitchFamily="34" charset="0"/>
              </a:rPr>
              <a:t>fill</a:t>
            </a:r>
            <a:r>
              <a:rPr lang="en-US" sz="80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ed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787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filled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6268F2B-3D1C-9F42-A903-E0B0CDB0E7EC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F925D3D-C593-4BB0-9925-16D3CD4595F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29118" y="-122190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42126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2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55215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u="sng" dirty="0">
                <a:latin typeface="Century Gothic" panose="020B0502020202020204" pitchFamily="34" charset="0"/>
              </a:rPr>
              <a:t>beg</a:t>
            </a:r>
            <a:r>
              <a:rPr lang="en-US" sz="8000" i="1" dirty="0">
                <a:latin typeface="Century Gothic" panose="020B0502020202020204" pitchFamily="34" charset="0"/>
              </a:rPr>
              <a:t>g</a:t>
            </a:r>
            <a:r>
              <a:rPr lang="en-US" sz="80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ed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787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begged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6268F2B-3D1C-9F42-A903-E0B0CDB0E7EC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6EDA63B-1B87-4DD7-8A80-65C581CE384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51847" y="-12084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39654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55215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u="sng" dirty="0">
                <a:latin typeface="Century Gothic" panose="020B0502020202020204" pitchFamily="34" charset="0"/>
              </a:rPr>
              <a:t>laugh</a:t>
            </a:r>
            <a:r>
              <a:rPr lang="en-US" sz="80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ed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787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laughed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6268F2B-3D1C-9F42-A903-E0B0CDB0E7EC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576E7E6-AA84-4B50-9218-A3F072FEAF3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828365" y="-121320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88406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55215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u="sng" dirty="0">
                <a:latin typeface="Century Gothic" panose="020B0502020202020204" pitchFamily="34" charset="0"/>
              </a:rPr>
              <a:t>walk</a:t>
            </a:r>
            <a:r>
              <a:rPr lang="en-US" sz="80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ed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787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walked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6268F2B-3D1C-9F42-A903-E0B0CDB0E7EC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5F6F185-582A-4482-BC43-74C05424444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71165" y="-11950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26028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90060" y="684648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Other Syllable Divisions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" y="2539554"/>
            <a:ext cx="9143999" cy="1422625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3200" b="1" dirty="0">
                <a:latin typeface="Century Gothic" panose="020B0502020202020204" pitchFamily="34" charset="0"/>
              </a:rPr>
              <a:t>Some words don’t fit so neatly</a:t>
            </a:r>
          </a:p>
          <a:p>
            <a:pPr marL="0" indent="0" algn="ctr" fontAlgn="base">
              <a:buNone/>
            </a:pPr>
            <a:endParaRPr lang="en-US" sz="1800" b="1" dirty="0">
              <a:latin typeface="Century Gothic" panose="020B0502020202020204" pitchFamily="34" charset="0"/>
            </a:endParaRPr>
          </a:p>
          <a:p>
            <a:pPr marL="0" indent="0" algn="ctr" fontAlgn="base">
              <a:buNone/>
            </a:pPr>
            <a:r>
              <a:rPr lang="en-US" sz="3200" b="1" dirty="0">
                <a:latin typeface="Century Gothic" panose="020B0502020202020204" pitchFamily="34" charset="0"/>
              </a:rPr>
              <a:t>into standard syllable division patterns</a:t>
            </a:r>
            <a:r>
              <a:rPr lang="en-US" sz="2300" b="1" dirty="0">
                <a:latin typeface="Century Gothic" panose="020B0502020202020204" pitchFamily="34" charset="0"/>
              </a:rPr>
              <a:t>.</a:t>
            </a:r>
            <a:endParaRPr lang="en-US" sz="2300" dirty="0">
              <a:latin typeface="Century Gothic" panose="020B0502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69824" y="5722215"/>
            <a:ext cx="1028699" cy="789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258772" y="-1287836"/>
            <a:ext cx="1028699" cy="789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11812"/>
            <a:ext cx="9144000" cy="384880"/>
          </a:xfrm>
          <a:prstGeom prst="rect">
            <a:avLst/>
          </a:prstGeom>
          <a:solidFill>
            <a:srgbClr val="2E6CBE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E70CA57-4A5D-D849-93F0-EA777F2C1DBA}"/>
              </a:ext>
            </a:extLst>
          </p:cNvPr>
          <p:cNvSpPr/>
          <p:nvPr/>
        </p:nvSpPr>
        <p:spPr>
          <a:xfrm>
            <a:off x="6768224" y="-3703805"/>
            <a:ext cx="812800" cy="6914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D99EDC8-EE0E-7B42-946E-6FB0441ED94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53785" y="-114205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490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5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/>
      <p:bldP spid="4" grpId="0" uiExpand="1" build="p"/>
      <p:bldP spid="1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99819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  </a:t>
            </a:r>
            <a:r>
              <a:rPr lang="en-US" sz="8000" dirty="0" err="1">
                <a:latin typeface="Century Gothic" panose="020B0502020202020204" pitchFamily="34" charset="0"/>
              </a:rPr>
              <a:t>fraid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15434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afraid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B825DB-9254-7043-AE4D-E16DF657A561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389DA3F-68BA-40CF-8D1E-F2FD620BB53D}"/>
              </a:ext>
            </a:extLst>
          </p:cNvPr>
          <p:cNvSpPr/>
          <p:nvPr/>
        </p:nvSpPr>
        <p:spPr>
          <a:xfrm>
            <a:off x="0" y="11812"/>
            <a:ext cx="9144000" cy="384880"/>
          </a:xfrm>
          <a:prstGeom prst="rect">
            <a:avLst/>
          </a:prstGeom>
          <a:solidFill>
            <a:srgbClr val="2E6CBE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978FCBA-0AD2-4CE4-AD21-DDB321D037E8}"/>
              </a:ext>
            </a:extLst>
          </p:cNvPr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BC1ABF0-4324-4F54-8644-3107F27CFB4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922494" y="-117872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75477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0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13446" y="1499819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  sleep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15434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asleep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B825DB-9254-7043-AE4D-E16DF657A561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C95A5C0-AC03-4594-BC1D-06F7BFC7112C}"/>
              </a:ext>
            </a:extLst>
          </p:cNvPr>
          <p:cNvSpPr/>
          <p:nvPr/>
        </p:nvSpPr>
        <p:spPr>
          <a:xfrm>
            <a:off x="0" y="11812"/>
            <a:ext cx="9144000" cy="384880"/>
          </a:xfrm>
          <a:prstGeom prst="rect">
            <a:avLst/>
          </a:prstGeom>
          <a:solidFill>
            <a:srgbClr val="2E6CBE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D6B81AB-0DC7-4294-AA7E-3CF70CA22ED7}"/>
              </a:ext>
            </a:extLst>
          </p:cNvPr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6A0776F-52B6-4B9F-9C2C-88849E1B809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801470" y="-11973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97904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13446" y="1499819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  way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15434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away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B825DB-9254-7043-AE4D-E16DF657A561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C95A5C0-AC03-4594-BC1D-06F7BFC7112C}"/>
              </a:ext>
            </a:extLst>
          </p:cNvPr>
          <p:cNvSpPr/>
          <p:nvPr/>
        </p:nvSpPr>
        <p:spPr>
          <a:xfrm>
            <a:off x="0" y="11812"/>
            <a:ext cx="9144000" cy="384880"/>
          </a:xfrm>
          <a:prstGeom prst="rect">
            <a:avLst/>
          </a:prstGeom>
          <a:solidFill>
            <a:srgbClr val="2E6CBE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D6B81AB-0DC7-4294-AA7E-3CF70CA22ED7}"/>
              </a:ext>
            </a:extLst>
          </p:cNvPr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DF76495-DDE0-4A10-8E3D-92B4E87D7ED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03930" y="-118227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35894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1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13446" y="1499819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  round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15434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around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B825DB-9254-7043-AE4D-E16DF657A561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C95A5C0-AC03-4594-BC1D-06F7BFC7112C}"/>
              </a:ext>
            </a:extLst>
          </p:cNvPr>
          <p:cNvSpPr/>
          <p:nvPr/>
        </p:nvSpPr>
        <p:spPr>
          <a:xfrm>
            <a:off x="0" y="11812"/>
            <a:ext cx="9144000" cy="384880"/>
          </a:xfrm>
          <a:prstGeom prst="rect">
            <a:avLst/>
          </a:prstGeom>
          <a:solidFill>
            <a:srgbClr val="2E6CBE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D6B81AB-0DC7-4294-AA7E-3CF70CA22ED7}"/>
              </a:ext>
            </a:extLst>
          </p:cNvPr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8D80CE4-FEE0-4C8D-8B03-9C7014579C6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50141" y="-118156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92484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13446" y="1499819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  </a:t>
            </a:r>
            <a:r>
              <a:rPr lang="en-US" sz="8000" dirty="0" err="1">
                <a:latin typeface="Century Gothic" panose="020B0502020202020204" pitchFamily="34" charset="0"/>
              </a:rPr>
              <a:t>mazed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15434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amazed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B825DB-9254-7043-AE4D-E16DF657A561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C95A5C0-AC03-4594-BC1D-06F7BFC7112C}"/>
              </a:ext>
            </a:extLst>
          </p:cNvPr>
          <p:cNvSpPr/>
          <p:nvPr/>
        </p:nvSpPr>
        <p:spPr>
          <a:xfrm>
            <a:off x="0" y="11812"/>
            <a:ext cx="9144000" cy="384880"/>
          </a:xfrm>
          <a:prstGeom prst="rect">
            <a:avLst/>
          </a:prstGeom>
          <a:solidFill>
            <a:srgbClr val="2E6CBE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D6B81AB-0DC7-4294-AA7E-3CF70CA22ED7}"/>
              </a:ext>
            </a:extLst>
          </p:cNvPr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71F794A-1AAA-417B-81F4-A222C1968BE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71164" y="-117624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27356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losed_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25402" y="4886496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05011" y="4710034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-1" y="1499819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Je  </a:t>
            </a:r>
            <a:r>
              <a:rPr lang="en-US" sz="8000" b="1" dirty="0">
                <a:solidFill>
                  <a:srgbClr val="1506D4"/>
                </a:solidFill>
                <a:latin typeface="Century Gothic" panose="020B0502020202020204" pitchFamily="34" charset="0"/>
              </a:rPr>
              <a:t>s</a:t>
            </a:r>
            <a:r>
              <a:rPr lang="en-US" sz="8000" dirty="0">
                <a:latin typeface="Century Gothic" panose="020B0502020202020204" pitchFamily="34" charset="0"/>
              </a:rPr>
              <a:t>us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15434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Jesus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B825DB-9254-7043-AE4D-E16DF657A561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B3F1105-0721-4886-83DC-2180EE20BBD6}"/>
              </a:ext>
            </a:extLst>
          </p:cNvPr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9EECD6-5580-435B-A4E6-48A21168838D}"/>
              </a:ext>
            </a:extLst>
          </p:cNvPr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7503891-437C-4F00-96B2-DB77905DBAB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572870" y="-12090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11497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13446" y="1499819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daught</a:t>
            </a:r>
            <a:r>
              <a:rPr lang="en-US" sz="8000" dirty="0">
                <a:latin typeface="Century Gothic" panose="020B0502020202020204" pitchFamily="34" charset="0"/>
              </a:rPr>
              <a:t>  </a:t>
            </a:r>
            <a:r>
              <a:rPr lang="en-US" sz="8000" dirty="0" err="1">
                <a:latin typeface="Century Gothic" panose="020B0502020202020204" pitchFamily="34" charset="0"/>
              </a:rPr>
              <a:t>er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15434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daughter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B825DB-9254-7043-AE4D-E16DF657A561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C95A5C0-AC03-4594-BC1D-06F7BFC7112C}"/>
              </a:ext>
            </a:extLst>
          </p:cNvPr>
          <p:cNvSpPr/>
          <p:nvPr/>
        </p:nvSpPr>
        <p:spPr>
          <a:xfrm>
            <a:off x="0" y="11812"/>
            <a:ext cx="9144000" cy="384880"/>
          </a:xfrm>
          <a:prstGeom prst="rect">
            <a:avLst/>
          </a:prstGeom>
          <a:solidFill>
            <a:srgbClr val="2E6CBE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D6B81AB-0DC7-4294-AA7E-3CF70CA22ED7}"/>
              </a:ext>
            </a:extLst>
          </p:cNvPr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6DB04FA-0051-454B-98EE-E5F7E9C1A09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40106" y="-11973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48190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13446" y="1499819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both  </a:t>
            </a:r>
            <a:r>
              <a:rPr lang="en-US" sz="8000" dirty="0" err="1">
                <a:latin typeface="Century Gothic" panose="020B0502020202020204" pitchFamily="34" charset="0"/>
              </a:rPr>
              <a:t>er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15434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bother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B825DB-9254-7043-AE4D-E16DF657A561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C95A5C0-AC03-4594-BC1D-06F7BFC7112C}"/>
              </a:ext>
            </a:extLst>
          </p:cNvPr>
          <p:cNvSpPr/>
          <p:nvPr/>
        </p:nvSpPr>
        <p:spPr>
          <a:xfrm>
            <a:off x="0" y="11812"/>
            <a:ext cx="9144000" cy="384880"/>
          </a:xfrm>
          <a:prstGeom prst="rect">
            <a:avLst/>
          </a:prstGeom>
          <a:solidFill>
            <a:srgbClr val="2E6CBE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D6B81AB-0DC7-4294-AA7E-3CF70CA22ED7}"/>
              </a:ext>
            </a:extLst>
          </p:cNvPr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E6343C4-F689-4528-97F4-7F1748494E8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60376" y="-11973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29187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9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99819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be  </a:t>
            </a:r>
            <a:r>
              <a:rPr lang="en-US" sz="8000" b="1" dirty="0" err="1">
                <a:solidFill>
                  <a:srgbClr val="1506D4"/>
                </a:solidFill>
                <a:latin typeface="Century Gothic" panose="020B0502020202020204" pitchFamily="34" charset="0"/>
              </a:rPr>
              <a:t>l</a:t>
            </a:r>
            <a:r>
              <a:rPr lang="en-US" sz="8000" dirty="0" err="1">
                <a:latin typeface="Century Gothic" panose="020B0502020202020204" pitchFamily="34" charset="0"/>
              </a:rPr>
              <a:t>ieve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15434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believe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B825DB-9254-7043-AE4D-E16DF657A561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B3F1105-0721-4886-83DC-2180EE20BBD6}"/>
              </a:ext>
            </a:extLst>
          </p:cNvPr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9EECD6-5580-435B-A4E6-48A21168838D}"/>
              </a:ext>
            </a:extLst>
          </p:cNvPr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0D032A0-4E0D-42E9-A2BF-8EFD299D7B5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51847" y="-119577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64505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9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99819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mu  </a:t>
            </a:r>
            <a:r>
              <a:rPr lang="en-US" sz="8000" b="1" dirty="0">
                <a:solidFill>
                  <a:srgbClr val="1506D4"/>
                </a:solidFill>
                <a:latin typeface="Century Gothic" panose="020B0502020202020204" pitchFamily="34" charset="0"/>
              </a:rPr>
              <a:t>s</a:t>
            </a:r>
            <a:r>
              <a:rPr lang="en-US" sz="8000" dirty="0">
                <a:latin typeface="Century Gothic" panose="020B0502020202020204" pitchFamily="34" charset="0"/>
              </a:rPr>
              <a:t>ic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15434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music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B825DB-9254-7043-AE4D-E16DF657A561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B3F1105-0721-4886-83DC-2180EE20BBD6}"/>
              </a:ext>
            </a:extLst>
          </p:cNvPr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9EECD6-5580-435B-A4E6-48A21168838D}"/>
              </a:ext>
            </a:extLst>
          </p:cNvPr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E3F7C80-E41E-4428-92AF-BA604005857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36694" y="-122256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14616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losed_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25402" y="4886496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05011" y="4710034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-1" y="1499819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fa  </a:t>
            </a:r>
            <a:r>
              <a:rPr lang="en-US" sz="8000" b="1" dirty="0" err="1">
                <a:solidFill>
                  <a:srgbClr val="1506D4"/>
                </a:solidFill>
                <a:latin typeface="Century Gothic" panose="020B0502020202020204" pitchFamily="34" charset="0"/>
              </a:rPr>
              <a:t>c</a:t>
            </a:r>
            <a:r>
              <a:rPr lang="en-US" sz="8000" dirty="0" err="1">
                <a:latin typeface="Century Gothic" panose="020B0502020202020204" pitchFamily="34" charset="0"/>
              </a:rPr>
              <a:t>es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15434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faces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B825DB-9254-7043-AE4D-E16DF657A561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B3F1105-0721-4886-83DC-2180EE20BBD6}"/>
              </a:ext>
            </a:extLst>
          </p:cNvPr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9EECD6-5580-435B-A4E6-48A21168838D}"/>
              </a:ext>
            </a:extLst>
          </p:cNvPr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D40E235-501E-46A5-8FDC-54093AB2596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788024" y="-11892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27605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8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884296" y="3111753"/>
            <a:ext cx="3613490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spc="300" dirty="0">
                <a:latin typeface="Century Gothic" panose="020B0502020202020204" pitchFamily="34" charset="0"/>
              </a:rPr>
              <a:t>ca   el </a:t>
            </a:r>
            <a:endParaRPr lang="en-US" sz="7400" spc="3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540244"/>
            <a:ext cx="91440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Camel Words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0406" y="1474359"/>
            <a:ext cx="8743188" cy="1740753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When you see one consonant </a:t>
            </a:r>
          </a:p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between two vowels, </a:t>
            </a:r>
          </a:p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divide</a:t>
            </a:r>
            <a:r>
              <a:rPr lang="en-US" sz="2300" dirty="0">
                <a:latin typeface="Century Gothic" panose="020B0502020202020204" pitchFamily="34" charset="0"/>
              </a:rPr>
              <a:t> </a:t>
            </a:r>
            <a:r>
              <a:rPr lang="en-US" sz="2300" b="1" dirty="0">
                <a:latin typeface="Century Gothic" panose="020B0502020202020204" pitchFamily="34" charset="0"/>
              </a:rPr>
              <a:t>after the first consonant. </a:t>
            </a:r>
          </a:p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Try this pattern second. </a:t>
            </a:r>
            <a:endParaRPr lang="en-US" sz="2300" dirty="0">
              <a:latin typeface="Century Gothic" panose="020B0502020202020204" pitchFamily="34" charset="0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381762" y="4232633"/>
            <a:ext cx="813358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400" dirty="0">
                <a:latin typeface="Century Gothic" panose="020B0502020202020204" pitchFamily="34" charset="0"/>
              </a:rPr>
              <a:t>ca</a:t>
            </a:r>
            <a:r>
              <a:rPr lang="en-US" sz="74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m</a:t>
            </a:r>
            <a:r>
              <a:rPr lang="en-US" sz="7400" dirty="0">
                <a:latin typeface="Century Gothic" panose="020B0502020202020204" pitchFamily="34" charset="0"/>
              </a:rPr>
              <a:t>  el</a:t>
            </a:r>
            <a:endParaRPr lang="en-US" sz="74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130794" y="3267352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m 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5173640" y="3237206"/>
            <a:ext cx="0" cy="1038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8496340" y="-858303"/>
            <a:ext cx="647660" cy="62712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MC900356151[1]">
            <a:extLst>
              <a:ext uri="{FF2B5EF4-FFF2-40B4-BE49-F238E27FC236}">
                <a16:creationId xmlns:a16="http://schemas.microsoft.com/office/drawing/2014/main" id="{093F8DA3-17EE-9149-A90D-30D6F83A4DF9}"/>
              </a:ext>
            </a:extLst>
          </p:cNvPr>
          <p:cNvPicPr/>
          <p:nvPr/>
        </p:nvPicPr>
        <p:blipFill>
          <a:blip r:embed="rId4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345" y="855351"/>
            <a:ext cx="2212975" cy="173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MC900356151[1]">
            <a:extLst>
              <a:ext uri="{FF2B5EF4-FFF2-40B4-BE49-F238E27FC236}">
                <a16:creationId xmlns:a16="http://schemas.microsoft.com/office/drawing/2014/main" id="{A617D307-EA61-134F-9FE1-430217B4E4E1}"/>
              </a:ext>
            </a:extLst>
          </p:cNvPr>
          <p:cNvPicPr/>
          <p:nvPr/>
        </p:nvPicPr>
        <p:blipFill>
          <a:blip r:embed="rId4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3680" y="855351"/>
            <a:ext cx="2159044" cy="173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16A08D0-2BD1-AB41-86B0-BC69DF579EF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00406" y="-82391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981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0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1" nodeType="withEffect">
                                  <p:stCondLst>
                                    <p:cond delay="15300"/>
                                  </p:stCondLst>
                                  <p:iterate type="wd">
                                    <p:tmPct val="81818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1" dur="11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18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6" grpId="0"/>
      <p:bldP spid="3" grpId="0"/>
      <p:bldP spid="4" grpId="0" uiExpand="1" build="p"/>
      <p:bldP spid="19" grpId="0"/>
      <p:bldP spid="19" grpId="1"/>
      <p:bldP spid="9" grpId="0"/>
      <p:bldP spid="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ne</a:t>
            </a:r>
            <a:r>
              <a:rPr lang="en-US" sz="8000" b="1" dirty="0" err="1">
                <a:solidFill>
                  <a:srgbClr val="1506D4"/>
                </a:solidFill>
                <a:latin typeface="Century Gothic" panose="020B0502020202020204" pitchFamily="34" charset="0"/>
              </a:rPr>
              <a:t>v</a:t>
            </a:r>
            <a:r>
              <a:rPr lang="en-US" sz="8000" b="1" dirty="0">
                <a:solidFill>
                  <a:srgbClr val="1506D4"/>
                </a:solidFill>
                <a:latin typeface="Century Gothic" panose="020B0502020202020204" pitchFamily="34" charset="0"/>
              </a:rPr>
              <a:t>  </a:t>
            </a:r>
            <a:r>
              <a:rPr lang="en-US" sz="8000" dirty="0" err="1">
                <a:latin typeface="Century Gothic" panose="020B0502020202020204" pitchFamily="34" charset="0"/>
              </a:rPr>
              <a:t>er</a:t>
            </a:r>
            <a:endParaRPr lang="en-US" sz="8000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never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2956385-155F-4C40-859F-BE7AF9B30ABD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8F985D4-A006-45A4-8B1B-61DB9F7EAFE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949388" y="-12146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19102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2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59857</TotalTime>
  <Words>230</Words>
  <Application>Microsoft Office PowerPoint</Application>
  <PresentationFormat>On-screen Show (16:10)</PresentationFormat>
  <Paragraphs>111</Paragraphs>
  <Slides>41</Slides>
  <Notes>0</Notes>
  <HiddenSlides>0</HiddenSlides>
  <MMClips>48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6" baseType="lpstr">
      <vt:lpstr>Arial</vt:lpstr>
      <vt:lpstr>Calibri</vt:lpstr>
      <vt:lpstr>Calibri Light</vt:lpstr>
      <vt:lpstr>Century Gothic</vt:lpstr>
      <vt:lpstr>Office Theme</vt:lpstr>
      <vt:lpstr>PowerPoint Presentation</vt:lpstr>
      <vt:lpstr>Dividing Words</vt:lpstr>
      <vt:lpstr>Tiger Words</vt:lpstr>
      <vt:lpstr>PowerPoint Presentation</vt:lpstr>
      <vt:lpstr>PowerPoint Presentation</vt:lpstr>
      <vt:lpstr>PowerPoint Presentation</vt:lpstr>
      <vt:lpstr>PowerPoint Presentation</vt:lpstr>
      <vt:lpstr>Camel Words</vt:lpstr>
      <vt:lpstr>PowerPoint Presentation</vt:lpstr>
      <vt:lpstr>PowerPoint Presentation</vt:lpstr>
      <vt:lpstr>PowerPoint Presentation</vt:lpstr>
      <vt:lpstr>Turtle Words</vt:lpstr>
      <vt:lpstr>PowerPoint Presentation</vt:lpstr>
      <vt:lpstr>PowerPoint Presentation</vt:lpstr>
      <vt:lpstr>Anteater Words</vt:lpstr>
      <vt:lpstr>PowerPoint Presentation</vt:lpstr>
      <vt:lpstr>PowerPoint Presentation</vt:lpstr>
      <vt:lpstr>PowerPoint Presentation</vt:lpstr>
      <vt:lpstr>Foxes Suffixes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Other Syllable Divisions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 Mary Say Yes to God?</dc:title>
  <dc:creator>Lisa Suggs</dc:creator>
  <cp:lastModifiedBy>Carol Hale</cp:lastModifiedBy>
  <cp:revision>605</cp:revision>
  <dcterms:created xsi:type="dcterms:W3CDTF">2017-01-10T01:35:56Z</dcterms:created>
  <dcterms:modified xsi:type="dcterms:W3CDTF">2019-03-21T11:22:40Z</dcterms:modified>
</cp:coreProperties>
</file>