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sldIdLst>
    <p:sldId id="256" r:id="rId2"/>
    <p:sldId id="370" r:id="rId3"/>
    <p:sldId id="371" r:id="rId4"/>
    <p:sldId id="520" r:id="rId5"/>
    <p:sldId id="470" r:id="rId6"/>
    <p:sldId id="512" r:id="rId7"/>
    <p:sldId id="460" r:id="rId8"/>
    <p:sldId id="328" r:id="rId9"/>
    <p:sldId id="498" r:id="rId10"/>
    <p:sldId id="372" r:id="rId11"/>
    <p:sldId id="499" r:id="rId12"/>
    <p:sldId id="462" r:id="rId13"/>
    <p:sldId id="484" r:id="rId14"/>
    <p:sldId id="501" r:id="rId15"/>
    <p:sldId id="373" r:id="rId16"/>
    <p:sldId id="419" r:id="rId17"/>
    <p:sldId id="496" r:id="rId18"/>
    <p:sldId id="522" r:id="rId19"/>
    <p:sldId id="374" r:id="rId20"/>
    <p:sldId id="502" r:id="rId21"/>
    <p:sldId id="524" r:id="rId22"/>
    <p:sldId id="486" r:id="rId23"/>
    <p:sldId id="523" r:id="rId24"/>
    <p:sldId id="525" r:id="rId25"/>
    <p:sldId id="492" r:id="rId26"/>
    <p:sldId id="375" r:id="rId27"/>
    <p:sldId id="506" r:id="rId28"/>
    <p:sldId id="507" r:id="rId29"/>
    <p:sldId id="528" r:id="rId30"/>
    <p:sldId id="527" r:id="rId31"/>
    <p:sldId id="493" r:id="rId32"/>
    <p:sldId id="376" r:id="rId33"/>
    <p:sldId id="455" r:id="rId34"/>
    <p:sldId id="475" r:id="rId35"/>
    <p:sldId id="529" r:id="rId36"/>
    <p:sldId id="516" r:id="rId37"/>
    <p:sldId id="530" r:id="rId38"/>
    <p:sldId id="533" r:id="rId39"/>
    <p:sldId id="377" r:id="rId40"/>
    <p:sldId id="476" r:id="rId41"/>
    <p:sldId id="534" r:id="rId42"/>
    <p:sldId id="531" r:id="rId43"/>
    <p:sldId id="378" r:id="rId44"/>
    <p:sldId id="478" r:id="rId45"/>
    <p:sldId id="267" r:id="rId46"/>
    <p:sldId id="519" r:id="rId47"/>
    <p:sldId id="535" r:id="rId48"/>
    <p:sldId id="381" r:id="rId49"/>
    <p:sldId id="510" r:id="rId50"/>
    <p:sldId id="532" r:id="rId51"/>
    <p:sldId id="526" r:id="rId52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FE9202"/>
    <a:srgbClr val="1506D4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749" autoAdjust="0"/>
    <p:restoredTop sz="94280" autoAdjust="0"/>
  </p:normalViewPr>
  <p:slideViewPr>
    <p:cSldViewPr snapToGrid="0">
      <p:cViewPr varScale="1">
        <p:scale>
          <a:sx n="70" d="100"/>
          <a:sy n="70" d="100"/>
        </p:scale>
        <p:origin x="66" y="112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AA139-AC96-EB45-87E2-86A918BBEC0B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E0BF6-30B1-764D-964F-5028B4F8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77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</a:t>
            </a:r>
            <a:r>
              <a:rPr lang="en-US"/>
              <a:t>to add </a:t>
            </a:r>
            <a:r>
              <a:rPr lang="en-US" dirty="0"/>
              <a:t>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6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audio" Target="../media/media47.m4a"/><Relationship Id="rId5" Type="http://schemas.microsoft.com/office/2007/relationships/media" Target="../media/media47.m4a"/><Relationship Id="rId4" Type="http://schemas.openxmlformats.org/officeDocument/2006/relationships/audio" Target="../media/media46.mp3"/><Relationship Id="rId9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514303-BF94-4CC9-9274-7533E548F407}"/>
              </a:ext>
            </a:extLst>
          </p:cNvPr>
          <p:cNvSpPr/>
          <p:nvPr/>
        </p:nvSpPr>
        <p:spPr>
          <a:xfrm>
            <a:off x="7998685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ABB9D0-464C-4D6C-BFC9-2A280939620B}"/>
              </a:ext>
            </a:extLst>
          </p:cNvPr>
          <p:cNvSpPr txBox="1"/>
          <p:nvPr/>
        </p:nvSpPr>
        <p:spPr>
          <a:xfrm>
            <a:off x="88243" y="521820"/>
            <a:ext cx="3592566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990000"/>
                </a:solidFill>
                <a:latin typeface="Century Gothic" panose="020B0502020202020204" pitchFamily="34" charset="0"/>
              </a:rPr>
              <a:t>Part </a:t>
            </a:r>
            <a:r>
              <a:rPr lang="en-US" sz="66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AFFAE6-799A-4A41-82D6-13C124478AF4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006E92-5E29-194A-8B88-727A9936B11E}"/>
              </a:ext>
            </a:extLst>
          </p:cNvPr>
          <p:cNvSpPr/>
          <p:nvPr/>
        </p:nvSpPr>
        <p:spPr>
          <a:xfrm>
            <a:off x="-1" y="5355918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0C69DEF-DFE1-A243-AC48-C3FC2D2E2C88}"/>
              </a:ext>
            </a:extLst>
          </p:cNvPr>
          <p:cNvCxnSpPr>
            <a:cxnSpLocks/>
          </p:cNvCxnSpPr>
          <p:nvPr/>
        </p:nvCxnSpPr>
        <p:spPr>
          <a:xfrm>
            <a:off x="0" y="1883665"/>
            <a:ext cx="9143999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3">
            <a:extLst>
              <a:ext uri="{FF2B5EF4-FFF2-40B4-BE49-F238E27FC236}">
                <a16:creationId xmlns:a16="http://schemas.microsoft.com/office/drawing/2014/main" id="{F454B466-122F-4A80-88D8-517BFD463883}"/>
              </a:ext>
            </a:extLst>
          </p:cNvPr>
          <p:cNvSpPr txBox="1">
            <a:spLocks/>
          </p:cNvSpPr>
          <p:nvPr/>
        </p:nvSpPr>
        <p:spPr>
          <a:xfrm>
            <a:off x="4761571" y="2776950"/>
            <a:ext cx="4032288" cy="131133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>
                <a:latin typeface="Century Gothic" panose="020B0502020202020204" pitchFamily="34" charset="0"/>
              </a:rPr>
              <a:t>Syllable Charts</a:t>
            </a:r>
            <a:endParaRPr lang="en-US" sz="4000" dirty="0"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A70134-3D09-4643-8348-42012CA589CF}"/>
              </a:ext>
            </a:extLst>
          </p:cNvPr>
          <p:cNvSpPr txBox="1"/>
          <p:nvPr/>
        </p:nvSpPr>
        <p:spPr>
          <a:xfrm>
            <a:off x="4395931" y="508997"/>
            <a:ext cx="4254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3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33. Lazarus Lives Again</a:t>
            </a:r>
            <a:endParaRPr lang="en-US" sz="36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15" descr="../../../../33_JesusRaisesLazarus.jpg">
            <a:extLst>
              <a:ext uri="{FF2B5EF4-FFF2-40B4-BE49-F238E27FC236}">
                <a16:creationId xmlns:a16="http://schemas.microsoft.com/office/drawing/2014/main" id="{CCD4B85E-22FD-4EA5-8D9A-2347EF9266FD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6"/>
          <a:stretch/>
        </p:blipFill>
        <p:spPr bwMode="auto">
          <a:xfrm>
            <a:off x="670877" y="1947602"/>
            <a:ext cx="2808303" cy="33612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lc="http://schemas.openxmlformats.org/drawingml/2006/lockedCanvas" xmlns:arto="http://schemas.microsoft.com/office/word/2006/arto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2CF52D-C3C5-429F-BF72-2EF33DCB3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4526" y="-11719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6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18" grpId="0"/>
      <p:bldP spid="17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Open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12494" y="1920598"/>
            <a:ext cx="5719011" cy="480687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>
                <a:latin typeface="Century Gothic" panose="020B0502020202020204" pitchFamily="34" charset="0"/>
              </a:rPr>
              <a:t>An open syllable has </a:t>
            </a:r>
            <a:r>
              <a:rPr lang="en-US" sz="2700" b="1" dirty="0">
                <a:latin typeface="Century Gothic" panose="020B0502020202020204" pitchFamily="34" charset="0"/>
              </a:rPr>
              <a:t>one vowel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996038" y="2456770"/>
            <a:ext cx="5117231" cy="549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with </a:t>
            </a:r>
            <a:r>
              <a:rPr lang="en-US" sz="2700" b="1">
                <a:latin typeface="Century Gothic" panose="020B0502020202020204" pitchFamily="34" charset="0"/>
              </a:rPr>
              <a:t>no consonant</a:t>
            </a:r>
            <a:r>
              <a:rPr lang="en-US" sz="2700">
                <a:latin typeface="Century Gothic" panose="020B0502020202020204" pitchFamily="34" charset="0"/>
              </a:rPr>
              <a:t> </a:t>
            </a:r>
            <a:r>
              <a:rPr lang="en-US" sz="2700" b="1">
                <a:latin typeface="Century Gothic" panose="020B0502020202020204" pitchFamily="34" charset="0"/>
              </a:rPr>
              <a:t>after </a:t>
            </a:r>
            <a:r>
              <a:rPr lang="en-US" sz="2700" b="1" dirty="0">
                <a:latin typeface="Century Gothic" panose="020B0502020202020204" pitchFamily="34" charset="0"/>
              </a:rPr>
              <a:t>it, 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419629" y="2985816"/>
            <a:ext cx="4304740" cy="522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and </a:t>
            </a:r>
            <a:r>
              <a:rPr lang="en-US" sz="2700" b="1" dirty="0">
                <a:latin typeface="Century Gothic" panose="020B0502020202020204" pitchFamily="34" charset="0"/>
              </a:rPr>
              <a:t>the 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054360" y="3588245"/>
            <a:ext cx="263880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g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2" name="Arrow: Right 11"/>
          <p:cNvSpPr/>
          <p:nvPr/>
        </p:nvSpPr>
        <p:spPr>
          <a:xfrm rot="16200000">
            <a:off x="5155190" y="4757439"/>
            <a:ext cx="536448" cy="4619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3968282" y="3165046"/>
            <a:ext cx="16463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01965" y="-826146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D4F4AE-0ABC-1C4B-A417-01EDDAC0B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1560" y="-140997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1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9" grpId="0"/>
      <p:bldP spid="12" grpId="0" animBg="1"/>
      <p:bldP spid="12" grpId="1" animBg="1"/>
      <p:bldP spid="16" grpId="0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A42DC7-9EA8-4428-A128-5DC95DDA3C7C}"/>
              </a:ext>
            </a:extLst>
          </p:cNvPr>
          <p:cNvSpPr/>
          <p:nvPr/>
        </p:nvSpPr>
        <p:spPr>
          <a:xfrm>
            <a:off x="1707932" y="1322321"/>
            <a:ext cx="128346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3F8151-2008-432B-93C3-1E92C5E71BCF}"/>
              </a:ext>
            </a:extLst>
          </p:cNvPr>
          <p:cNvSpPr/>
          <p:nvPr/>
        </p:nvSpPr>
        <p:spPr>
          <a:xfrm>
            <a:off x="1707933" y="2317278"/>
            <a:ext cx="138796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2DF9D5-A9FE-4DD1-BE13-FCA5B4F59617}"/>
              </a:ext>
            </a:extLst>
          </p:cNvPr>
          <p:cNvSpPr/>
          <p:nvPr/>
        </p:nvSpPr>
        <p:spPr>
          <a:xfrm>
            <a:off x="1707932" y="3295877"/>
            <a:ext cx="155778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C063AF-FF6F-4190-9D67-51D11AD3866F}"/>
              </a:ext>
            </a:extLst>
          </p:cNvPr>
          <p:cNvSpPr/>
          <p:nvPr/>
        </p:nvSpPr>
        <p:spPr>
          <a:xfrm>
            <a:off x="4114800" y="1322321"/>
            <a:ext cx="332126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came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3AD318-F25F-453A-AD37-564543750C84}"/>
              </a:ext>
            </a:extLst>
          </p:cNvPr>
          <p:cNvSpPr/>
          <p:nvPr/>
        </p:nvSpPr>
        <p:spPr>
          <a:xfrm>
            <a:off x="4122984" y="2317278"/>
            <a:ext cx="332126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lieves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B7303D-F728-4910-A382-ECDC094961E1}"/>
              </a:ext>
            </a:extLst>
          </p:cNvPr>
          <p:cNvSpPr/>
          <p:nvPr/>
        </p:nvSpPr>
        <p:spPr>
          <a:xfrm>
            <a:off x="4467497" y="3312235"/>
            <a:ext cx="296857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J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sus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52BD116-099C-4A9C-B537-CDC0BEA505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9163" y="-10940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8583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75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25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675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975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8" grpId="0"/>
      <p:bldP spid="10" grpId="0"/>
      <p:bldP spid="11" grpId="0"/>
      <p:bldP spid="7" grpId="0"/>
      <p:bldP spid="1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C9D1D8-ACF9-4846-9718-1638C31DC287}"/>
              </a:ext>
            </a:extLst>
          </p:cNvPr>
          <p:cNvSpPr/>
          <p:nvPr/>
        </p:nvSpPr>
        <p:spPr>
          <a:xfrm>
            <a:off x="2414563" y="1629966"/>
            <a:ext cx="52055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spc="100" dirty="0">
                <a:solidFill>
                  <a:srgbClr val="00B050"/>
                </a:solidFill>
                <a:latin typeface="Microsoft New Tai Lue" panose="020B0502040204020203" pitchFamily="34" charset="0"/>
                <a:ea typeface="KaiTi" panose="020B0503020204020204" pitchFamily="49" charset="-122"/>
                <a:cs typeface="Microsoft New Tai Lue" panose="020B0502040204020203" pitchFamily="34" charset="0"/>
              </a:rPr>
              <a:t>I</a:t>
            </a:r>
            <a:endParaRPr lang="en-US" sz="5000" dirty="0">
              <a:solidFill>
                <a:srgbClr val="00B050"/>
              </a:solidFill>
              <a:effectLst/>
              <a:latin typeface="Microsoft New Tai Lue" panose="020B0502040204020203" pitchFamily="34" charset="0"/>
              <a:ea typeface="KaiTi" panose="020B0503020204020204" pitchFamily="49" charset="-122"/>
              <a:cs typeface="Microsoft New Tai Lue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F78DA5-FE6D-46E0-9C56-D7C0EFC13120}"/>
              </a:ext>
            </a:extLst>
          </p:cNvPr>
          <p:cNvSpPr/>
          <p:nvPr/>
        </p:nvSpPr>
        <p:spPr>
          <a:xfrm>
            <a:off x="2414563" y="2924953"/>
            <a:ext cx="314220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Mes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ah</a:t>
            </a:r>
            <a:endParaRPr lang="en-US" sz="5000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CE7D423-914B-4C02-9207-6CD7981BA0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9763" y="-10900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8598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C9D1D8-ACF9-4846-9718-1638C31DC287}"/>
              </a:ext>
            </a:extLst>
          </p:cNvPr>
          <p:cNvSpPr/>
          <p:nvPr/>
        </p:nvSpPr>
        <p:spPr>
          <a:xfrm>
            <a:off x="2262879" y="1773657"/>
            <a:ext cx="118333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AD9C9E2-7826-4FE5-8A3E-4BAE050A5A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4934" y="-10985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863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C9D1D8-ACF9-4846-9718-1638C31DC287}"/>
              </a:ext>
            </a:extLst>
          </p:cNvPr>
          <p:cNvSpPr/>
          <p:nvPr/>
        </p:nvSpPr>
        <p:spPr>
          <a:xfrm>
            <a:off x="2228758" y="1329705"/>
            <a:ext cx="209544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bod 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889D1F-2D86-4E99-A52A-14EA0F4334A7}"/>
              </a:ext>
            </a:extLst>
          </p:cNvPr>
          <p:cNvSpPr/>
          <p:nvPr/>
        </p:nvSpPr>
        <p:spPr>
          <a:xfrm>
            <a:off x="2228758" y="2426613"/>
            <a:ext cx="201850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Mar 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F37B7A-1091-418E-8EF4-B2051933B3CF}"/>
              </a:ext>
            </a:extLst>
          </p:cNvPr>
          <p:cNvSpPr/>
          <p:nvPr/>
        </p:nvSpPr>
        <p:spPr>
          <a:xfrm>
            <a:off x="2228758" y="3523521"/>
            <a:ext cx="198323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glor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DF54635-7C8E-4F93-938D-8E8FCCF934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6844" y="-10940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9030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4" grpId="0"/>
      <p:bldP spid="7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Silent </a:t>
            </a:r>
            <a:r>
              <a:rPr lang="en-US" sz="4600" b="1" dirty="0">
                <a:latin typeface="Century Gothic" panose="020B0502020202020204" pitchFamily="34" charset="0"/>
              </a:rPr>
              <a:t>e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0683" y="1782849"/>
            <a:ext cx="8242634" cy="51726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>
                <a:latin typeface="Century Gothic" panose="020B0502020202020204" pitchFamily="34" charset="0"/>
              </a:rPr>
              <a:t>A </a:t>
            </a:r>
            <a:r>
              <a:rPr lang="en-US" sz="2700" b="1" dirty="0">
                <a:latin typeface="Century Gothic" panose="020B0502020202020204" pitchFamily="34" charset="0"/>
              </a:rPr>
              <a:t>silent </a:t>
            </a:r>
            <a:r>
              <a:rPr lang="en-US" sz="2700" b="1">
                <a:latin typeface="Century Gothic" panose="020B0502020202020204" pitchFamily="34" charset="0"/>
              </a:rPr>
              <a:t>e syllable has </a:t>
            </a:r>
            <a:r>
              <a:rPr lang="en-US" sz="2700" b="1" dirty="0">
                <a:latin typeface="Century Gothic" panose="020B0502020202020204" pitchFamily="34" charset="0"/>
              </a:rPr>
              <a:t>one vowel, 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8650" y="2300112"/>
            <a:ext cx="8242634" cy="514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>
                <a:latin typeface="Century Gothic" panose="020B0502020202020204" pitchFamily="34" charset="0"/>
              </a:rPr>
              <a:t>one consonant</a:t>
            </a:r>
            <a:r>
              <a:rPr lang="en-US" sz="2700" b="1" dirty="0">
                <a:latin typeface="Century Gothic" panose="020B0502020202020204" pitchFamily="34" charset="0"/>
              </a:rPr>
              <a:t> 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535094" y="2815265"/>
            <a:ext cx="4645994" cy="47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and a </a:t>
            </a:r>
            <a:r>
              <a:rPr lang="en-US" sz="2700" b="1" dirty="0">
                <a:latin typeface="Century Gothic" panose="020B0502020202020204" pitchFamily="34" charset="0"/>
              </a:rPr>
              <a:t>silent </a:t>
            </a:r>
            <a:r>
              <a:rPr lang="en-US" sz="2700" b="1">
                <a:latin typeface="Century Gothic" panose="020B0502020202020204" pitchFamily="34" charset="0"/>
              </a:rPr>
              <a:t>e at </a:t>
            </a:r>
            <a:r>
              <a:rPr lang="en-US" sz="2700" b="1" dirty="0">
                <a:latin typeface="Century Gothic" panose="020B0502020202020204" pitchFamily="34" charset="0"/>
              </a:rPr>
              <a:t>the end.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80052" y="3331768"/>
            <a:ext cx="3906474" cy="505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951257" y="3830197"/>
            <a:ext cx="1879689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Century Gothic" panose="020B0502020202020204" pitchFamily="34" charset="0"/>
              </a:rPr>
              <a:t>c</a:t>
            </a:r>
            <a:r>
              <a:rPr lang="en-US" sz="9600" b="1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300256" y="3841689"/>
            <a:ext cx="81898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93957" y="3431995"/>
            <a:ext cx="96332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056824" y="3849195"/>
            <a:ext cx="194482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v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3121" y="-918827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26812C-3D79-BD40-8524-7E64A7275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84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4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2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5" grpId="0" uiExpand="1" build="p"/>
      <p:bldP spid="6" grpId="0" uiExpand="1" build="p"/>
      <p:bldP spid="7" grpId="0" uiExpand="1" build="p"/>
      <p:bldP spid="8" grpId="0"/>
      <p:bldP spid="9" grpId="0"/>
      <p:bldP spid="10" grpId="0"/>
      <p:bldP spid="15" grpId="0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396877-5ACE-473A-84E8-23EAF7E871FF}"/>
              </a:ext>
            </a:extLst>
          </p:cNvPr>
          <p:cNvSpPr/>
          <p:nvPr/>
        </p:nvSpPr>
        <p:spPr>
          <a:xfrm>
            <a:off x="1679317" y="1618459"/>
            <a:ext cx="160973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k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7E47D0-990B-43A3-9ACB-2A39745586A4}"/>
              </a:ext>
            </a:extLst>
          </p:cNvPr>
          <p:cNvSpPr/>
          <p:nvPr/>
        </p:nvSpPr>
        <p:spPr>
          <a:xfrm>
            <a:off x="5793078" y="1618459"/>
            <a:ext cx="184056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D82A0E-3632-4506-9863-6AF57035904F}"/>
              </a:ext>
            </a:extLst>
          </p:cNvPr>
          <p:cNvSpPr/>
          <p:nvPr/>
        </p:nvSpPr>
        <p:spPr>
          <a:xfrm>
            <a:off x="4529197" y="2892404"/>
            <a:ext cx="315663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be c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EBA5A1-1F8E-4829-90FB-557AB0983612}"/>
              </a:ext>
            </a:extLst>
          </p:cNvPr>
          <p:cNvSpPr/>
          <p:nvPr/>
        </p:nvSpPr>
        <p:spPr>
          <a:xfrm>
            <a:off x="1679317" y="2837077"/>
            <a:ext cx="206178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8CBCEDD-65CF-4A43-82B5-4197C77045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286" y="-1110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493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B8897D-0C06-49A9-9B77-F1B9ED6EC798}"/>
              </a:ext>
            </a:extLst>
          </p:cNvPr>
          <p:cNvSpPr/>
          <p:nvPr/>
        </p:nvSpPr>
        <p:spPr>
          <a:xfrm>
            <a:off x="2130031" y="2087115"/>
            <a:ext cx="164019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00CA16-2D81-4CBF-8AD1-4C6F7D177B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0527" y="-10988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4022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396877-5ACE-473A-84E8-23EAF7E871FF}"/>
              </a:ext>
            </a:extLst>
          </p:cNvPr>
          <p:cNvSpPr/>
          <p:nvPr/>
        </p:nvSpPr>
        <p:spPr>
          <a:xfrm>
            <a:off x="1951259" y="3025140"/>
            <a:ext cx="124104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7E47D0-990B-43A3-9ACB-2A39745586A4}"/>
              </a:ext>
            </a:extLst>
          </p:cNvPr>
          <p:cNvSpPr/>
          <p:nvPr/>
        </p:nvSpPr>
        <p:spPr>
          <a:xfrm>
            <a:off x="1918803" y="1667698"/>
            <a:ext cx="113043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9A474FE-440A-4E62-B859-92CFB9ED85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9641" y="-1097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2175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301965" y="-94087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478661"/>
            <a:ext cx="9144000" cy="95954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>
                <a:latin typeface="Century Gothic" panose="020B0502020202020204" pitchFamily="34" charset="0"/>
              </a:rPr>
              <a:t>Many vowel teams </a:t>
            </a:r>
            <a:r>
              <a:rPr lang="en-US" sz="2800" b="1" dirty="0">
                <a:latin typeface="Century Gothic" panose="020B0502020202020204" pitchFamily="34" charset="0"/>
              </a:rPr>
              <a:t>follow this rule: </a:t>
            </a:r>
          </a:p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When two vowels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latin typeface="Century Gothic" panose="020B0502020202020204" pitchFamily="34" charset="0"/>
              </a:rPr>
              <a:t>get together, 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0" y="2468534"/>
            <a:ext cx="9144000" cy="809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latin typeface="Century Gothic" panose="020B0502020202020204" pitchFamily="34" charset="0"/>
              </a:rPr>
              <a:t>the first </a:t>
            </a:r>
            <a:r>
              <a:rPr lang="en-US" sz="2800" b="1">
                <a:latin typeface="Century Gothic" panose="020B0502020202020204" pitchFamily="34" charset="0"/>
              </a:rPr>
              <a:t>one names </a:t>
            </a:r>
            <a:r>
              <a:rPr lang="en-US" sz="2800" b="1" dirty="0">
                <a:latin typeface="Century Gothic" panose="020B0502020202020204" pitchFamily="34" charset="0"/>
              </a:rPr>
              <a:t>its letter.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 the first vowel will</a:t>
            </a:r>
            <a:r>
              <a:rPr lang="en-US" sz="2800" b="1">
                <a:latin typeface="Century Gothic" panose="020B0502020202020204" pitchFamily="34" charset="0"/>
              </a:rPr>
              <a:t> make</a:t>
            </a:r>
            <a:r>
              <a:rPr lang="en-US" sz="2800" b="1" dirty="0">
                <a:latin typeface="Century Gothic" panose="020B0502020202020204" pitchFamily="34" charset="0"/>
              </a:rPr>
              <a:t> its long sound,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3471186"/>
            <a:ext cx="9144000" cy="482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>
                <a:latin typeface="Century Gothic" panose="020B0502020202020204" pitchFamily="34" charset="0"/>
              </a:rPr>
              <a:t>and</a:t>
            </a:r>
            <a:r>
              <a:rPr lang="en-US" sz="2800" b="1" dirty="0">
                <a:latin typeface="Century Gothic" panose="020B0502020202020204" pitchFamily="34" charset="0"/>
              </a:rPr>
              <a:t> the second vowel is silent.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004595" y="3941126"/>
            <a:ext cx="166275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>
                <a:latin typeface="Century Gothic" panose="020B0502020202020204" pitchFamily="34" charset="0"/>
              </a:rPr>
              <a:t>a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556655" y="3508958"/>
            <a:ext cx="92659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3357770" y="3925892"/>
            <a:ext cx="12904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5066536" y="3944946"/>
            <a:ext cx="86737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4489"/>
            <a:ext cx="9144000" cy="994172"/>
          </a:xfrm>
          <a:ln w="38100"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600" b="1">
                <a:solidFill>
                  <a:srgbClr val="00B050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B8D1CE-C6B4-9046-84AA-2B8BE8526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12" y="-9932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0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2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8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4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6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8" grpId="0"/>
      <p:bldP spid="10" grpId="0"/>
      <p:bldP spid="13" grpId="0"/>
      <p:bldP spid="13" grpId="1"/>
      <p:bldP spid="14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433015"/>
            <a:ext cx="9144000" cy="253848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200" b="1" dirty="0">
                <a:latin typeface="Century Gothic" panose="020B0502020202020204" pitchFamily="34" charset="0"/>
              </a:rPr>
              <a:t>Words in </a:t>
            </a:r>
            <a:br>
              <a:rPr lang="en-US" sz="6000" b="1">
                <a:latin typeface="Century Gothic" panose="020B0502020202020204" pitchFamily="34" charset="0"/>
              </a:rPr>
            </a:br>
            <a:r>
              <a:rPr lang="en-US" sz="8400" b="1">
                <a:solidFill>
                  <a:srgbClr val="7030A0"/>
                </a:solidFill>
                <a:latin typeface="Century Gothic" panose="020B0502020202020204" pitchFamily="34" charset="0"/>
              </a:rPr>
              <a:t>Syllable </a:t>
            </a:r>
            <a:r>
              <a:rPr lang="en-US" sz="8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Types</a:t>
            </a:r>
            <a:endParaRPr lang="en-US" sz="8400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5364D3-317B-3E4C-B8DA-E7D7BDF45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0614" y="-12929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2103429" y="1616903"/>
            <a:ext cx="171874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ay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418C6A-6BAB-42D2-A0D9-DF257B60DF92}"/>
              </a:ext>
            </a:extLst>
          </p:cNvPr>
          <p:cNvSpPr/>
          <p:nvPr/>
        </p:nvSpPr>
        <p:spPr>
          <a:xfrm>
            <a:off x="2103429" y="2857500"/>
            <a:ext cx="166103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545F16-C412-4D89-99AF-8E1B571670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3429" y="-1086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570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2103429" y="1995726"/>
            <a:ext cx="129234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2FFCF0-4E82-423D-94C8-F937A4DD3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0000" y="-11013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600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2535227" y="1747531"/>
            <a:ext cx="304602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be 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ie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ves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403AD9-A407-425A-9FC3-BC1786A88D05}"/>
              </a:ext>
            </a:extLst>
          </p:cNvPr>
          <p:cNvSpPr/>
          <p:nvPr/>
        </p:nvSpPr>
        <p:spPr>
          <a:xfrm>
            <a:off x="2535228" y="2994130"/>
            <a:ext cx="247535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bur </a:t>
            </a:r>
            <a:r>
              <a:rPr lang="en-US" sz="5000" b="1" spc="1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ie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94DA2B-54A5-4A22-801C-AEFE1A55D5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5627" y="-11053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0982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2103429" y="1995726"/>
            <a:ext cx="269336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r>
              <a:rPr lang="en-US" sz="5000" b="1" spc="1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eo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ple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8A2CB7-1F1D-4146-85D7-1042E4E090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2978" y="-11069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241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2535229" y="1995726"/>
            <a:ext cx="167866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5F6EC9E-F4C0-46A1-80A6-4706A587A1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3289" y="-10843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1220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2535229" y="1995726"/>
            <a:ext cx="171713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J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ew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8B2430B-C4A2-49AA-AFA6-06A751EBFA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6890" y="-11048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9038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01965" y="-86780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>
                <a:solidFill>
                  <a:srgbClr val="1506D4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Other Sounds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5221" y="2171486"/>
            <a:ext cx="8165432" cy="608290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Sometimes </a:t>
            </a:r>
            <a:r>
              <a:rPr lang="en-US" sz="2800" b="1">
                <a:latin typeface="Century Gothic" panose="020B0502020202020204" pitchFamily="34" charset="0"/>
              </a:rPr>
              <a:t>vowel teams make </a:t>
            </a:r>
            <a:r>
              <a:rPr lang="en-US" sz="2800" b="1" dirty="0">
                <a:latin typeface="Century Gothic" panose="020B0502020202020204" pitchFamily="34" charset="0"/>
              </a:rPr>
              <a:t>other sounds.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332757" y="3267447"/>
            <a:ext cx="213311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96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4D968B-FA0E-4E46-8F2B-0B1C50FCC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2300" y="-9741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3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4ACA49-20DD-41F5-95B9-9B79A038E64A}"/>
              </a:ext>
            </a:extLst>
          </p:cNvPr>
          <p:cNvSpPr/>
          <p:nvPr/>
        </p:nvSpPr>
        <p:spPr>
          <a:xfrm>
            <a:off x="2505401" y="2027256"/>
            <a:ext cx="218681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all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F51243D-EEF3-4E8F-8734-BA43C13E2C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0851" y="-11019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5125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4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1694346" y="1995726"/>
            <a:ext cx="189667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209811-FBBD-44CE-9540-1082DD176E97}"/>
              </a:ext>
            </a:extLst>
          </p:cNvPr>
          <p:cNvSpPr/>
          <p:nvPr/>
        </p:nvSpPr>
        <p:spPr>
          <a:xfrm>
            <a:off x="5082617" y="1995726"/>
            <a:ext cx="206659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3934144-90B0-46C5-B4A7-8ADBA1CED4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4346" y="-11013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9701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1805170" y="1995726"/>
            <a:ext cx="119776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209811-FBBD-44CE-9540-1082DD176E97}"/>
              </a:ext>
            </a:extLst>
          </p:cNvPr>
          <p:cNvSpPr/>
          <p:nvPr/>
        </p:nvSpPr>
        <p:spPr>
          <a:xfrm>
            <a:off x="5601990" y="1995726"/>
            <a:ext cx="154721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F909D92-0DA4-489C-ADDC-A75E8573C1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4452" y="-11166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427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>
            <a:extLst>
              <a:ext uri="{FF2B5EF4-FFF2-40B4-BE49-F238E27FC236}">
                <a16:creationId xmlns:a16="http://schemas.microsoft.com/office/drawing/2014/main" id="{714C90A4-AC53-42AF-8F0B-EDDFB4AC9F19}"/>
              </a:ext>
            </a:extLst>
          </p:cNvPr>
          <p:cNvSpPr txBox="1">
            <a:spLocks/>
          </p:cNvSpPr>
          <p:nvPr/>
        </p:nvSpPr>
        <p:spPr>
          <a:xfrm>
            <a:off x="628650" y="707509"/>
            <a:ext cx="7886700" cy="99417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Closed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Short Vowel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6A71747-F5D2-4EBB-B59A-92E19B56E5B3}"/>
              </a:ext>
            </a:extLst>
          </p:cNvPr>
          <p:cNvSpPr txBox="1">
            <a:spLocks/>
          </p:cNvSpPr>
          <p:nvPr/>
        </p:nvSpPr>
        <p:spPr>
          <a:xfrm>
            <a:off x="1600792" y="1797469"/>
            <a:ext cx="5942415" cy="451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 closed syllable has </a:t>
            </a:r>
            <a:r>
              <a:rPr lang="en-US" sz="2700" b="1" dirty="0">
                <a:latin typeface="Century Gothic" panose="020B0502020202020204" pitchFamily="34" charset="0"/>
              </a:rPr>
              <a:t>one vowel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9151D1A3-3FE2-4877-A3A0-142D37DE9B5F}"/>
              </a:ext>
            </a:extLst>
          </p:cNvPr>
          <p:cNvSpPr txBox="1">
            <a:spLocks/>
          </p:cNvSpPr>
          <p:nvPr/>
        </p:nvSpPr>
        <p:spPr>
          <a:xfrm>
            <a:off x="1200147" y="2344996"/>
            <a:ext cx="6800729" cy="493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one or </a:t>
            </a:r>
            <a:r>
              <a:rPr lang="en-US" sz="2700" b="1">
                <a:latin typeface="Century Gothic" panose="020B0502020202020204" pitchFamily="34" charset="0"/>
              </a:rPr>
              <a:t>more consonants</a:t>
            </a:r>
            <a:r>
              <a:rPr lang="en-US" sz="2700" b="1" dirty="0">
                <a:latin typeface="Century Gothic" panose="020B0502020202020204" pitchFamily="34" charset="0"/>
              </a:rPr>
              <a:t>, 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59C833A-A051-46F0-9539-E424065C38B6}"/>
              </a:ext>
            </a:extLst>
          </p:cNvPr>
          <p:cNvSpPr txBox="1">
            <a:spLocks/>
          </p:cNvSpPr>
          <p:nvPr/>
        </p:nvSpPr>
        <p:spPr>
          <a:xfrm>
            <a:off x="1510383" y="2915592"/>
            <a:ext cx="5712613" cy="558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and </a:t>
            </a:r>
            <a:r>
              <a:rPr lang="en-US" sz="2700" b="1" dirty="0">
                <a:latin typeface="Century Gothic" panose="020B0502020202020204" pitchFamily="34" charset="0"/>
              </a:rPr>
              <a:t>the vowel is short.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406000D0-3B86-4C9D-A0B6-BED284F2EDEA}"/>
              </a:ext>
            </a:extLst>
          </p:cNvPr>
          <p:cNvSpPr txBox="1">
            <a:spLocks/>
          </p:cNvSpPr>
          <p:nvPr/>
        </p:nvSpPr>
        <p:spPr>
          <a:xfrm>
            <a:off x="4236361" y="3458113"/>
            <a:ext cx="6876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B5CD2261-5816-4229-A9AD-412E34A29084}"/>
              </a:ext>
            </a:extLst>
          </p:cNvPr>
          <p:cNvSpPr txBox="1">
            <a:spLocks/>
          </p:cNvSpPr>
          <p:nvPr/>
        </p:nvSpPr>
        <p:spPr>
          <a:xfrm>
            <a:off x="4954739" y="3483515"/>
            <a:ext cx="82319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9E91C2D1-2232-4E00-8092-9786497F59F7}"/>
              </a:ext>
            </a:extLst>
          </p:cNvPr>
          <p:cNvSpPr txBox="1">
            <a:spLocks/>
          </p:cNvSpPr>
          <p:nvPr/>
        </p:nvSpPr>
        <p:spPr>
          <a:xfrm>
            <a:off x="4299180" y="3483516"/>
            <a:ext cx="55973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˘</a:t>
            </a:r>
            <a:endParaRPr lang="en-US" sz="9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79F009-0AC4-4B3E-8793-D173E744D94D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93EFAF-8468-430F-9EEE-62F92247CCFA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1A2E68-6A5D-4AFC-A45A-27D5B4350FC0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3EAF36-FC2D-4C45-AC75-B86C155B671B}"/>
              </a:ext>
            </a:extLst>
          </p:cNvPr>
          <p:cNvSpPr/>
          <p:nvPr/>
        </p:nvSpPr>
        <p:spPr>
          <a:xfrm>
            <a:off x="3220960" y="3340053"/>
            <a:ext cx="10791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st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B5E463-1FEF-5543-8A33-7B04C4F63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8160" y="-13805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 build="p"/>
      <p:bldP spid="26" grpId="0"/>
      <p:bldP spid="27" grpId="0"/>
      <p:bldP spid="28" grpId="0"/>
      <p:bldP spid="29" grpId="0"/>
      <p:bldP spid="30" grpId="0"/>
      <p:bldP spid="35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4ACA49-20DD-41F5-95B9-9B79A038E64A}"/>
              </a:ext>
            </a:extLst>
          </p:cNvPr>
          <p:cNvSpPr/>
          <p:nvPr/>
        </p:nvSpPr>
        <p:spPr>
          <a:xfrm>
            <a:off x="2505401" y="2027256"/>
            <a:ext cx="323037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ow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ful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3AF32F7-3412-43B6-9E84-2E8FA4B9D0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9777" y="-11053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670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2621809" y="1995726"/>
            <a:ext cx="193674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oi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C289AF-798B-4E74-95D2-B41AF36FF0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2311" y="-11048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68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 </a:t>
            </a:r>
            <a:r>
              <a:rPr lang="en-US" sz="4600" b="1" dirty="0">
                <a:latin typeface="Century Gothic" panose="020B0502020202020204" pitchFamily="34" charset="0"/>
              </a:rPr>
              <a:t>-</a:t>
            </a:r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Controlled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6249" y="2070100"/>
            <a:ext cx="8091501" cy="130708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>
                <a:latin typeface="Century Gothic" panose="020B0502020202020204" pitchFamily="34" charset="0"/>
              </a:rPr>
              <a:t>R-controlled syllables have </a:t>
            </a:r>
            <a:r>
              <a:rPr lang="en-US" sz="2700" b="1" dirty="0">
                <a:latin typeface="Century Gothic" panose="020B0502020202020204" pitchFamily="34" charset="0"/>
              </a:rPr>
              <a:t>one or more vowels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</a:t>
            </a:r>
            <a:r>
              <a:rPr lang="en-US" sz="2700" b="1">
                <a:latin typeface="Century Gothic" panose="020B0502020202020204" pitchFamily="34" charset="0"/>
              </a:rPr>
              <a:t>by an </a:t>
            </a:r>
            <a:r>
              <a:rPr lang="en-US" sz="2700" b="1" dirty="0">
                <a:latin typeface="Century Gothic" panose="020B0502020202020204" pitchFamily="34" charset="0"/>
              </a:rPr>
              <a:t>“r.”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“r</a:t>
            </a:r>
            <a:r>
              <a:rPr lang="en-US" sz="2700" b="1">
                <a:latin typeface="Century Gothic" panose="020B0502020202020204" pitchFamily="34" charset="0"/>
              </a:rPr>
              <a:t>” changes</a:t>
            </a:r>
            <a:r>
              <a:rPr lang="en-US" sz="2700" b="1" dirty="0">
                <a:latin typeface="Century Gothic" panose="020B0502020202020204" pitchFamily="34" charset="0"/>
              </a:rPr>
              <a:t> the sound of the vowel.</a:t>
            </a:r>
            <a:endParaRPr lang="en-US" sz="2700" dirty="0">
              <a:latin typeface="Century Gothic" panose="020B0502020202020204" pitchFamily="34" charset="0"/>
            </a:endParaRPr>
          </a:p>
          <a:p>
            <a:pPr fontAlgn="base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032259" y="3648494"/>
            <a:ext cx="438455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Century Gothic" panose="020B0502020202020204" pitchFamily="34" charset="0"/>
              </a:rPr>
              <a:t>ange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130055" y="3603517"/>
            <a:ext cx="133704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754" y="-905132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3CF74E-5139-914C-846D-92CBF26AD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97009"/>
            <a:ext cx="812800" cy="8128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6140625-92A9-49BD-B809-4C6A04B4CB91}"/>
              </a:ext>
            </a:extLst>
          </p:cNvPr>
          <p:cNvSpPr txBox="1">
            <a:spLocks/>
          </p:cNvSpPr>
          <p:nvPr/>
        </p:nvSpPr>
        <p:spPr>
          <a:xfrm>
            <a:off x="2956059" y="3615690"/>
            <a:ext cx="95935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73791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13" grpId="0" animBg="1"/>
      <p:bldP spid="14" grpId="0"/>
      <p:bldP spid="14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2662941" y="1906039"/>
            <a:ext cx="262764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tha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52A6C2-07C7-4144-95C1-6957EF117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9111" y="-11013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6349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1503054" y="1348818"/>
            <a:ext cx="183575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af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E56C28-E8BC-4CDC-B74F-8C4A00913784}"/>
              </a:ext>
            </a:extLst>
          </p:cNvPr>
          <p:cNvSpPr/>
          <p:nvPr/>
        </p:nvSpPr>
        <p:spPr>
          <a:xfrm>
            <a:off x="5300926" y="1348818"/>
            <a:ext cx="175080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ev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045ACB-D5FF-4631-AE0A-6F83E8C7CB94}"/>
              </a:ext>
            </a:extLst>
          </p:cNvPr>
          <p:cNvSpPr/>
          <p:nvPr/>
        </p:nvSpPr>
        <p:spPr>
          <a:xfrm>
            <a:off x="1503054" y="3504408"/>
            <a:ext cx="326563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pow 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ful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4E10BA-5BF6-408D-AA85-B940F2FF0056}"/>
              </a:ext>
            </a:extLst>
          </p:cNvPr>
          <p:cNvSpPr/>
          <p:nvPr/>
        </p:nvSpPr>
        <p:spPr>
          <a:xfrm>
            <a:off x="1503054" y="2418952"/>
            <a:ext cx="206979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sis </a:t>
            </a:r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r>
              <a:rPr lang="en-US" sz="50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FC10D6-2408-4603-8A19-4AD6CDBF4C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3152" y="-11003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5369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10" grpId="0"/>
      <p:bldP spid="6" grpId="0"/>
      <p:bldP spid="7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1829628" y="1348818"/>
            <a:ext cx="100219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E56C28-E8BC-4CDC-B74F-8C4A00913784}"/>
              </a:ext>
            </a:extLst>
          </p:cNvPr>
          <p:cNvSpPr/>
          <p:nvPr/>
        </p:nvSpPr>
        <p:spPr>
          <a:xfrm>
            <a:off x="1746272" y="3489086"/>
            <a:ext cx="170271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gl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4E10BA-5BF6-408D-AA85-B940F2FF0056}"/>
              </a:ext>
            </a:extLst>
          </p:cNvPr>
          <p:cNvSpPr/>
          <p:nvPr/>
        </p:nvSpPr>
        <p:spPr>
          <a:xfrm>
            <a:off x="1829628" y="2418952"/>
            <a:ext cx="153599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4EBE412-0978-4D95-BD00-FCFA33EB7E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27025" y="-11013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6096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25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75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  <p:bldP spid="6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2088175" y="1866850"/>
            <a:ext cx="434766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res 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rec </a:t>
            </a:r>
            <a:r>
              <a:rPr lang="en-US" sz="50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tion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124A975-4FA5-4611-8FED-56BADED22B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2666" y="-11046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11072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6667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2299892" y="1466385"/>
            <a:ext cx="289855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a </a:t>
            </a:r>
            <a:r>
              <a:rPr lang="en-US" sz="50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cle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354376-0109-49A6-BC57-C34E8EFCCE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5092" y="-10900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72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EA9445-B6C4-4367-848F-0611085639E2}"/>
              </a:ext>
            </a:extLst>
          </p:cNvPr>
          <p:cNvSpPr/>
          <p:nvPr/>
        </p:nvSpPr>
        <p:spPr>
          <a:xfrm>
            <a:off x="2406572" y="2027256"/>
            <a:ext cx="192392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40532E8-BE40-44F1-BA0A-3FA0C08298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1772" y="-10979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51033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301965" y="-88436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>
                <a:solidFill>
                  <a:srgbClr val="7030A0"/>
                </a:solidFill>
                <a:latin typeface="Century Gothic" panose="020B0502020202020204" pitchFamily="34" charset="0"/>
              </a:rPr>
              <a:t>Consonant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 l-e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1272" y="1976414"/>
            <a:ext cx="8601456" cy="437602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When you </a:t>
            </a:r>
            <a:r>
              <a:rPr lang="en-US" sz="2700" b="1">
                <a:latin typeface="Century Gothic" panose="020B0502020202020204" pitchFamily="34" charset="0"/>
              </a:rPr>
              <a:t>see consonant l-e at </a:t>
            </a:r>
            <a:r>
              <a:rPr lang="en-US" sz="2700" b="1" dirty="0">
                <a:latin typeface="Century Gothic" panose="020B0502020202020204" pitchFamily="34" charset="0"/>
              </a:rPr>
              <a:t>the end </a:t>
            </a:r>
            <a:r>
              <a:rPr lang="en-US" sz="2700" b="1">
                <a:latin typeface="Century Gothic" panose="020B0502020202020204" pitchFamily="34" charset="0"/>
              </a:rPr>
              <a:t>of a </a:t>
            </a:r>
            <a:r>
              <a:rPr lang="en-US" sz="2700" b="1" dirty="0">
                <a:latin typeface="Century Gothic" panose="020B0502020202020204" pitchFamily="34" charset="0"/>
              </a:rPr>
              <a:t>word, 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71272" y="2518061"/>
            <a:ext cx="8601456" cy="468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count back </a:t>
            </a:r>
            <a:r>
              <a:rPr lang="en-US" sz="2700" b="1" dirty="0">
                <a:latin typeface="Century Gothic" panose="020B0502020202020204" pitchFamily="34" charset="0"/>
              </a:rPr>
              <a:t>three.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71272" y="3042317"/>
            <a:ext cx="8601456" cy="510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“l-e</a:t>
            </a:r>
            <a:r>
              <a:rPr lang="en-US" sz="2700" b="1">
                <a:latin typeface="Century Gothic" panose="020B0502020202020204" pitchFamily="34" charset="0"/>
              </a:rPr>
              <a:t>” makes </a:t>
            </a:r>
            <a:r>
              <a:rPr lang="en-US" sz="2700" b="1" dirty="0">
                <a:latin typeface="Century Gothic" panose="020B0502020202020204" pitchFamily="34" charset="0"/>
              </a:rPr>
              <a:t>the /–le/ sound.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70760" y="3742849"/>
            <a:ext cx="97466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573176" y="3746607"/>
            <a:ext cx="2223511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pur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5262294" y="3742849"/>
            <a:ext cx="878268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5794339" y="3742849"/>
            <a:ext cx="93775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21E58C-AE08-494D-8BE2-6AB103E9688A}"/>
              </a:ext>
            </a:extLst>
          </p:cNvPr>
          <p:cNvCxnSpPr>
            <a:cxnSpLocks/>
          </p:cNvCxnSpPr>
          <p:nvPr/>
        </p:nvCxnSpPr>
        <p:spPr>
          <a:xfrm>
            <a:off x="4739000" y="3929395"/>
            <a:ext cx="0" cy="122513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464B2A-8F4B-2C4E-9305-FCCD66AB4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900" y="-10875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1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3" grpId="0"/>
      <p:bldP spid="7" grpId="0"/>
      <p:bldP spid="7" grpId="1"/>
      <p:bldP spid="8" grpId="0"/>
      <p:bldP spid="12" grpId="0"/>
      <p:bldP spid="12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090CA8-8332-4D40-89E4-DF65DF5E95A4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CC42E5-039A-4CD4-87B9-77D1AD6C2E3E}"/>
              </a:ext>
            </a:extLst>
          </p:cNvPr>
          <p:cNvSpPr/>
          <p:nvPr/>
        </p:nvSpPr>
        <p:spPr>
          <a:xfrm>
            <a:off x="1707234" y="1313054"/>
            <a:ext cx="106150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endParaRPr lang="en-US" sz="5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01321A-8050-4DED-B3BE-529E5F8123AC}"/>
              </a:ext>
            </a:extLst>
          </p:cNvPr>
          <p:cNvSpPr/>
          <p:nvPr/>
        </p:nvSpPr>
        <p:spPr>
          <a:xfrm>
            <a:off x="1707234" y="2391326"/>
            <a:ext cx="144142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z-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7476D2-9409-4A18-ACBE-BB814E3AF4B2}"/>
              </a:ext>
            </a:extLst>
          </p:cNvPr>
          <p:cNvSpPr/>
          <p:nvPr/>
        </p:nvSpPr>
        <p:spPr>
          <a:xfrm>
            <a:off x="5630614" y="1313054"/>
            <a:ext cx="148630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3B62D9-2131-419F-88AF-48A9804C291E}"/>
              </a:ext>
            </a:extLst>
          </p:cNvPr>
          <p:cNvSpPr/>
          <p:nvPr/>
        </p:nvSpPr>
        <p:spPr>
          <a:xfrm>
            <a:off x="4800258" y="2391326"/>
            <a:ext cx="231666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-m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nd</a:t>
            </a:r>
            <a:endParaRPr lang="en-US" sz="5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3D3B1E-FA7F-4971-892B-B6CAC38C4B3D}"/>
              </a:ext>
            </a:extLst>
          </p:cNvPr>
          <p:cNvSpPr/>
          <p:nvPr/>
        </p:nvSpPr>
        <p:spPr>
          <a:xfrm>
            <a:off x="1707234" y="3469598"/>
            <a:ext cx="182133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wr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endParaRPr lang="en-US" sz="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C6C8FD-F2DE-426E-8088-BA33F88A5515}"/>
              </a:ext>
            </a:extLst>
          </p:cNvPr>
          <p:cNvSpPr/>
          <p:nvPr/>
        </p:nvSpPr>
        <p:spPr>
          <a:xfrm>
            <a:off x="5640233" y="3469598"/>
            <a:ext cx="147668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nd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3DA36D-6141-4987-9414-400A4E7E96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1337" y="-11613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969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9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2" grpId="0"/>
      <p:bldP spid="13" grpId="0"/>
      <p:bldP spid="15" grpId="0"/>
      <p:bldP spid="17" grpId="0"/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ECFE0AC-A1E9-4AE0-B868-F88DFC4A1210}"/>
              </a:ext>
            </a:extLst>
          </p:cNvPr>
          <p:cNvSpPr/>
          <p:nvPr/>
        </p:nvSpPr>
        <p:spPr>
          <a:xfrm>
            <a:off x="1947564" y="1819621"/>
            <a:ext cx="262443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peo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ple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680372-C68E-46F7-BEF0-79EF8F07A538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373468-FFCB-4040-B90A-02B25B66A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7564" y="-10954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6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  <p:bldP spid="2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680372-C68E-46F7-BEF0-79EF8F07A538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83158F-4D66-4F04-AFD4-5A18F5190278}"/>
              </a:ext>
            </a:extLst>
          </p:cNvPr>
          <p:cNvSpPr/>
          <p:nvPr/>
        </p:nvSpPr>
        <p:spPr>
          <a:xfrm>
            <a:off x="1875428" y="1988106"/>
            <a:ext cx="287450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mir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a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cle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0D2FF6-7B1C-41A6-8341-3FCA6E7E20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1375" y="-1111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4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 animBg="1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ECFE0AC-A1E9-4AE0-B868-F88DFC4A1210}"/>
              </a:ext>
            </a:extLst>
          </p:cNvPr>
          <p:cNvSpPr/>
          <p:nvPr/>
        </p:nvSpPr>
        <p:spPr>
          <a:xfrm>
            <a:off x="2205795" y="1697034"/>
            <a:ext cx="307968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power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ful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680372-C68E-46F7-BEF0-79EF8F07A538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5328C72-77DC-4557-AB14-5D85920253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2047" y="-11166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2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  <p:bldP spid="2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E0D79EE-933C-44C8-BC3B-66BBDD7636EC}"/>
              </a:ext>
            </a:extLst>
          </p:cNvPr>
          <p:cNvSpPr/>
          <p:nvPr/>
        </p:nvSpPr>
        <p:spPr>
          <a:xfrm>
            <a:off x="8280333" y="-1013454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223B6DF1-6BA4-445A-8D49-8221A220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0DE9207-AEB6-43D4-95A0-355661002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66" y="2012043"/>
            <a:ext cx="7520267" cy="57822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>
                <a:latin typeface="Century Gothic" panose="020B0502020202020204" pitchFamily="34" charset="0"/>
              </a:rPr>
              <a:t>These syllables </a:t>
            </a:r>
            <a:r>
              <a:rPr lang="en-US" sz="2700" b="1" dirty="0">
                <a:latin typeface="Century Gothic" panose="020B0502020202020204" pitchFamily="34" charset="0"/>
              </a:rPr>
              <a:t>or </a:t>
            </a:r>
            <a:r>
              <a:rPr lang="en-US" sz="2700" b="1">
                <a:latin typeface="Century Gothic" panose="020B0502020202020204" pitchFamily="34" charset="0"/>
              </a:rPr>
              <a:t>words are </a:t>
            </a:r>
            <a:r>
              <a:rPr lang="en-US" sz="2700" b="1" dirty="0">
                <a:latin typeface="Century Gothic" panose="020B0502020202020204" pitchFamily="34" charset="0"/>
              </a:rPr>
              <a:t>closed,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F21771E-F070-4FAC-A002-5EA52561B63B}"/>
              </a:ext>
            </a:extLst>
          </p:cNvPr>
          <p:cNvSpPr txBox="1">
            <a:spLocks/>
          </p:cNvSpPr>
          <p:nvPr/>
        </p:nvSpPr>
        <p:spPr>
          <a:xfrm>
            <a:off x="811865" y="2578074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so the vowel should be short, 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35702C31-5C18-465C-A8A7-059F4398E05F}"/>
              </a:ext>
            </a:extLst>
          </p:cNvPr>
          <p:cNvSpPr txBox="1">
            <a:spLocks/>
          </p:cNvSpPr>
          <p:nvPr/>
        </p:nvSpPr>
        <p:spPr>
          <a:xfrm>
            <a:off x="976459" y="3144105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but the vowel is long.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4AB4D608-DC5B-4CC2-8C8E-C2F86B881988}"/>
              </a:ext>
            </a:extLst>
          </p:cNvPr>
          <p:cNvSpPr txBox="1">
            <a:spLocks/>
          </p:cNvSpPr>
          <p:nvPr/>
        </p:nvSpPr>
        <p:spPr>
          <a:xfrm>
            <a:off x="3478120" y="3781135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c</a:t>
            </a:r>
            <a:r>
              <a:rPr lang="en-US" sz="6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704D89F-F5A0-4F2A-8267-4581B04B39A1}"/>
              </a:ext>
            </a:extLst>
          </p:cNvPr>
          <p:cNvSpPr txBox="1">
            <a:spLocks/>
          </p:cNvSpPr>
          <p:nvPr/>
        </p:nvSpPr>
        <p:spPr>
          <a:xfrm>
            <a:off x="3831300" y="3457285"/>
            <a:ext cx="14805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6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B812FC-C10A-4153-B47B-2930339BABF7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E2E4E6-0DD3-47E2-A99C-5FABF77BD7AB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0B2955-3066-D646-BC64-46EF9A7D2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659" y="-10007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3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18" grpId="0"/>
      <p:bldP spid="22" grpId="0"/>
      <p:bldP spid="2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2321843" y="1874589"/>
            <a:ext cx="202811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oll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BA0808-16EA-4A16-A15F-3B66FF25BA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7043" y="-11164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7901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-</a:t>
            </a:r>
            <a:r>
              <a:rPr lang="en-US" sz="46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nk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/-ng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1867" y="2065214"/>
            <a:ext cx="7520267" cy="99188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“-</a:t>
            </a:r>
            <a:r>
              <a:rPr lang="en-US" sz="2700" b="1" dirty="0" err="1">
                <a:latin typeface="Century Gothic" panose="020B0502020202020204" pitchFamily="34" charset="0"/>
              </a:rPr>
              <a:t>nk</a:t>
            </a:r>
            <a:r>
              <a:rPr lang="en-US" sz="2700" b="1">
                <a:latin typeface="Century Gothic" panose="020B0502020202020204" pitchFamily="34" charset="0"/>
              </a:rPr>
              <a:t>” and </a:t>
            </a:r>
            <a:r>
              <a:rPr lang="en-US" sz="2700" b="1" dirty="0">
                <a:latin typeface="Century Gothic" panose="020B0502020202020204" pitchFamily="34" charset="0"/>
              </a:rPr>
              <a:t>“-ng” </a:t>
            </a:r>
          </a:p>
          <a:p>
            <a:pPr marL="0" indent="0" algn="ctr" fontAlgn="base">
              <a:buNone/>
            </a:pPr>
            <a:r>
              <a:rPr lang="en-US" sz="2700" b="1">
                <a:latin typeface="Century Gothic" panose="020B0502020202020204" pitchFamily="34" charset="0"/>
              </a:rPr>
              <a:t>change </a:t>
            </a:r>
            <a:r>
              <a:rPr lang="en-US" sz="2700" b="1" dirty="0">
                <a:latin typeface="Century Gothic" panose="020B0502020202020204" pitchFamily="34" charset="0"/>
              </a:rPr>
              <a:t>the sound of the vowel.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pic>
        <p:nvPicPr>
          <p:cNvPr id="9" name="par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179999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57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17516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nk&amp;t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4671432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155" y="4600732"/>
            <a:ext cx="1138989" cy="78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EC5BFEC-49B8-4E7B-AA13-BC995A9ACA45}"/>
              </a:ext>
            </a:extLst>
          </p:cNvPr>
          <p:cNvSpPr txBox="1">
            <a:spLocks/>
          </p:cNvSpPr>
          <p:nvPr/>
        </p:nvSpPr>
        <p:spPr>
          <a:xfrm>
            <a:off x="1700354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Century Gothic" panose="020B0502020202020204" pitchFamily="34" charset="0"/>
              </a:rPr>
              <a:t>b</a:t>
            </a:r>
            <a:r>
              <a:rPr lang="en-US" sz="6600" b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ank</a:t>
            </a:r>
            <a:endParaRPr lang="en-US" sz="66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07AE818-E0CB-4135-BC42-9A60957F9B85}"/>
              </a:ext>
            </a:extLst>
          </p:cNvPr>
          <p:cNvSpPr txBox="1">
            <a:spLocks/>
          </p:cNvSpPr>
          <p:nvPr/>
        </p:nvSpPr>
        <p:spPr>
          <a:xfrm>
            <a:off x="5161786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th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E67972-57A3-AE4E-BD3A-A9A9B2AE8A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194" y="-10236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7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1" grpId="0" animBg="1"/>
      <p:bldP spid="14" grpId="0"/>
      <p:bldP spid="1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CCB884E4-6623-4CB6-AA17-C1BB98A7CFF6}"/>
              </a:ext>
            </a:extLst>
          </p:cNvPr>
          <p:cNvSpPr txBox="1">
            <a:spLocks/>
          </p:cNvSpPr>
          <p:nvPr/>
        </p:nvSpPr>
        <p:spPr>
          <a:xfrm>
            <a:off x="2122519" y="1960629"/>
            <a:ext cx="3369084" cy="896871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Century Gothic" panose="020B0502020202020204" pitchFamily="34" charset="0"/>
              </a:rPr>
              <a:t>br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87C0233-7015-47D2-84D3-82C5CAE2A1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9196" y="-1114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3109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88A07C5B-7F23-4EF8-92D1-C74A3353531F}"/>
              </a:ext>
            </a:extLst>
          </p:cNvPr>
          <p:cNvSpPr txBox="1">
            <a:spLocks/>
          </p:cNvSpPr>
          <p:nvPr/>
        </p:nvSpPr>
        <p:spPr>
          <a:xfrm>
            <a:off x="1893919" y="2137262"/>
            <a:ext cx="4916161" cy="896871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Century Gothic" panose="020B0502020202020204" pitchFamily="34" charset="0"/>
              </a:rPr>
              <a:t>resurrec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tion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798EF0D-8E2C-4E93-B325-158843EF8A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7621" y="-111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4792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301965" y="-93375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637316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>
                <a:latin typeface="Century Gothic" panose="020B0502020202020204" pitchFamily="34" charset="0"/>
              </a:rPr>
              <a:t>–</a:t>
            </a:r>
            <a:r>
              <a:rPr lang="en-US" sz="4600" b="1">
                <a:solidFill>
                  <a:srgbClr val="FFC000"/>
                </a:solidFill>
                <a:latin typeface="Century Gothic" panose="020B0502020202020204" pitchFamily="34" charset="0"/>
              </a:rPr>
              <a:t> schwa</a:t>
            </a:r>
            <a:endParaRPr lang="en-US" sz="46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0258" y="1807236"/>
            <a:ext cx="8021406" cy="1044985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3000" b="1">
                <a:latin typeface="Century Gothic" panose="020B0502020202020204" pitchFamily="34" charset="0"/>
              </a:rPr>
              <a:t>The schwa syllable has an “a” that </a:t>
            </a:r>
            <a:r>
              <a:rPr lang="en-US" sz="3000" b="1" dirty="0">
                <a:latin typeface="Century Gothic" panose="020B0502020202020204" pitchFamily="34" charset="0"/>
              </a:rPr>
              <a:t>sounds</a:t>
            </a:r>
          </a:p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 like the /u/ </a:t>
            </a:r>
            <a:r>
              <a:rPr lang="en-US" sz="3000" b="1">
                <a:latin typeface="Century Gothic" panose="020B0502020202020204" pitchFamily="34" charset="0"/>
              </a:rPr>
              <a:t>in banana.</a:t>
            </a:r>
            <a:r>
              <a:rPr lang="en-US" sz="3000">
                <a:latin typeface="Century Gothic" panose="020B0502020202020204" pitchFamily="34" charset="0"/>
              </a:rPr>
              <a:t> 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20258" y="2783884"/>
            <a:ext cx="8021406" cy="656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3000" b="1">
                <a:latin typeface="Century Gothic" panose="020B0502020202020204" pitchFamily="34" charset="0"/>
              </a:rPr>
              <a:t>The banana </a:t>
            </a:r>
            <a:r>
              <a:rPr lang="en-US" sz="3000" b="1" dirty="0">
                <a:latin typeface="Century Gothic" panose="020B0502020202020204" pitchFamily="34" charset="0"/>
              </a:rPr>
              <a:t>is </a:t>
            </a:r>
            <a:r>
              <a:rPr lang="en-US" sz="3000" b="1">
                <a:latin typeface="Century Gothic" panose="020B0502020202020204" pitchFamily="34" charset="0"/>
              </a:rPr>
              <a:t>even shaped like a </a:t>
            </a:r>
            <a:r>
              <a:rPr lang="en-US" sz="3000" b="1" dirty="0">
                <a:latin typeface="Century Gothic" panose="020B0502020202020204" pitchFamily="34" charset="0"/>
              </a:rPr>
              <a:t>short u.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602562" y="4430960"/>
            <a:ext cx="807044" cy="419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982698" y="4430959"/>
            <a:ext cx="807044" cy="41922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540764" y="3339206"/>
            <a:ext cx="5602986" cy="123139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7200">
                <a:latin typeface="Century Gothic" panose="020B0502020202020204" pitchFamily="34" charset="0"/>
              </a:rPr>
              <a:t>b</a:t>
            </a:r>
            <a:r>
              <a:rPr lang="en-US" sz="7200" b="1">
                <a:solidFill>
                  <a:srgbClr val="FFCC00"/>
                </a:solidFill>
                <a:latin typeface="Century Gothic" panose="020B0502020202020204" pitchFamily="34" charset="0"/>
              </a:rPr>
              <a:t>a  </a:t>
            </a:r>
            <a:r>
              <a:rPr lang="en-US" sz="7200">
                <a:latin typeface="Century Gothic" panose="020B0502020202020204" pitchFamily="34" charset="0"/>
              </a:rPr>
              <a:t>nan</a:t>
            </a:r>
            <a:r>
              <a:rPr lang="en-US" sz="7200" b="1">
                <a:solidFill>
                  <a:srgbClr val="FFCC00"/>
                </a:solidFill>
                <a:latin typeface="Century Gothic" panose="020B0502020202020204" pitchFamily="34" charset="0"/>
              </a:rPr>
              <a:t>  a</a:t>
            </a:r>
            <a:endParaRPr lang="en-US" sz="7200" b="1" dirty="0">
              <a:solidFill>
                <a:srgbClr val="FFCC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Arrow: Right 12"/>
          <p:cNvSpPr/>
          <p:nvPr/>
        </p:nvSpPr>
        <p:spPr>
          <a:xfrm rot="18093150">
            <a:off x="2456214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2">
            <a:extLst>
              <a:ext uri="{FF2B5EF4-FFF2-40B4-BE49-F238E27FC236}">
                <a16:creationId xmlns:a16="http://schemas.microsoft.com/office/drawing/2014/main" id="{491B5C84-59CE-614B-8CA6-D536F5EF1E77}"/>
              </a:ext>
            </a:extLst>
          </p:cNvPr>
          <p:cNvSpPr/>
          <p:nvPr/>
        </p:nvSpPr>
        <p:spPr>
          <a:xfrm rot="18093150">
            <a:off x="6006521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New">
            <a:hlinkClick r:id="" action="ppaction://media"/>
            <a:extLst>
              <a:ext uri="{FF2B5EF4-FFF2-40B4-BE49-F238E27FC236}">
                <a16:creationId xmlns:a16="http://schemas.microsoft.com/office/drawing/2014/main" id="{455622D9-8CAE-E24B-8721-E165585E2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7701" y="-12187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4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3" grpId="0"/>
      <p:bldP spid="10" grpId="0" uiExpand="1" build="p"/>
      <p:bldP spid="13" grpId="0" animBg="1"/>
      <p:bldP spid="13" grpId="1" animBg="1"/>
      <p:bldP spid="19" grpId="0" animBg="1"/>
      <p:bldP spid="19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4FA84F-A855-3344-ACA6-C826E47DE010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D12F2E-041B-48B5-A9DE-580A715AA3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445267" y="1734443"/>
            <a:ext cx="829589" cy="4604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D198EE-CCF4-4864-9F71-4FF9DA23CAD6}"/>
              </a:ext>
            </a:extLst>
          </p:cNvPr>
          <p:cNvSpPr/>
          <p:nvPr/>
        </p:nvSpPr>
        <p:spPr>
          <a:xfrm>
            <a:off x="2604246" y="1085102"/>
            <a:ext cx="225093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gain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7C65D2-8465-4160-8B18-316EF79BA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445267" y="2997576"/>
            <a:ext cx="829589" cy="46045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1BC8FE4-EF61-4957-9A4F-38CADFFA2B80}"/>
              </a:ext>
            </a:extLst>
          </p:cNvPr>
          <p:cNvSpPr/>
          <p:nvPr/>
        </p:nvSpPr>
        <p:spPr>
          <a:xfrm>
            <a:off x="2604246" y="2348235"/>
            <a:ext cx="216277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way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F3FBBA-0D9A-4AC8-9679-6703CFC770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4522264" y="4355997"/>
            <a:ext cx="829589" cy="46045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B9C6EFD-B045-4522-984F-2820C8288117}"/>
              </a:ext>
            </a:extLst>
          </p:cNvPr>
          <p:cNvSpPr/>
          <p:nvPr/>
        </p:nvSpPr>
        <p:spPr>
          <a:xfrm>
            <a:off x="2604246" y="3706656"/>
            <a:ext cx="270458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Mar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r>
              <a:rPr lang="en-US" sz="5000" b="1" spc="100" dirty="0" err="1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B23E4A-592E-4133-A7AE-07BC91823F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1633" y="-1323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0097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iterate type="wd">
                                    <p:tmPct val="8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iterate type="wd">
                                    <p:tmPct val="8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090CA8-8332-4D40-89E4-DF65DF5E95A4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CC42E5-039A-4CD4-87B9-77D1AD6C2E3E}"/>
              </a:ext>
            </a:extLst>
          </p:cNvPr>
          <p:cNvSpPr/>
          <p:nvPr/>
        </p:nvSpPr>
        <p:spPr>
          <a:xfrm>
            <a:off x="1707234" y="1391111"/>
            <a:ext cx="162576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01321A-8050-4DED-B3BE-529E5F8123AC}"/>
              </a:ext>
            </a:extLst>
          </p:cNvPr>
          <p:cNvSpPr/>
          <p:nvPr/>
        </p:nvSpPr>
        <p:spPr>
          <a:xfrm>
            <a:off x="1707234" y="2440409"/>
            <a:ext cx="13003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s-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7476D2-9409-4A18-ACBE-BB814E3AF4B2}"/>
              </a:ext>
            </a:extLst>
          </p:cNvPr>
          <p:cNvSpPr/>
          <p:nvPr/>
        </p:nvSpPr>
        <p:spPr>
          <a:xfrm>
            <a:off x="5633319" y="1391111"/>
            <a:ext cx="122501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3B62D9-2131-419F-88AF-48A9804C291E}"/>
              </a:ext>
            </a:extLst>
          </p:cNvPr>
          <p:cNvSpPr/>
          <p:nvPr/>
        </p:nvSpPr>
        <p:spPr>
          <a:xfrm>
            <a:off x="5165242" y="2445368"/>
            <a:ext cx="169309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-r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c-</a:t>
            </a:r>
            <a:endParaRPr lang="en-US" sz="5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82FA92-804F-4DD9-90C9-7A52B93C3191}"/>
              </a:ext>
            </a:extLst>
          </p:cNvPr>
          <p:cNvSpPr/>
          <p:nvPr/>
        </p:nvSpPr>
        <p:spPr>
          <a:xfrm>
            <a:off x="1707234" y="3483741"/>
            <a:ext cx="169790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endParaRPr lang="en-US" sz="5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8681B8-A0CC-43B7-B081-AEBC135A4664}"/>
              </a:ext>
            </a:extLst>
          </p:cNvPr>
          <p:cNvSpPr/>
          <p:nvPr/>
        </p:nvSpPr>
        <p:spPr>
          <a:xfrm>
            <a:off x="5394472" y="3488700"/>
            <a:ext cx="146386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nd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DF2C0C-4D73-4D6D-9D75-D70C63FC56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6584" y="-1174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245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2" grpId="0"/>
      <p:bldP spid="13" grpId="0"/>
      <p:bldP spid="15" grpId="0"/>
      <p:bldP spid="17" grpId="0"/>
      <p:bldP spid="11" grpId="0"/>
      <p:bldP spid="1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4FA84F-A855-3344-ACA6-C826E47DE010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D12F2E-041B-48B5-A9DE-580A715AA3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4339384" y="1734443"/>
            <a:ext cx="829589" cy="4604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D198EE-CCF4-4864-9F71-4FF9DA23CAD6}"/>
              </a:ext>
            </a:extLst>
          </p:cNvPr>
          <p:cNvSpPr/>
          <p:nvPr/>
        </p:nvSpPr>
        <p:spPr>
          <a:xfrm>
            <a:off x="2604246" y="1085102"/>
            <a:ext cx="291137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Messi </a:t>
            </a:r>
            <a:r>
              <a:rPr lang="en-US" sz="5000" b="1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7C65D2-8465-4160-8B18-316EF79BA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3568680" y="2997576"/>
            <a:ext cx="829589" cy="46045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1BC8FE4-EF61-4957-9A4F-38CADFFA2B80}"/>
              </a:ext>
            </a:extLst>
          </p:cNvPr>
          <p:cNvSpPr/>
          <p:nvPr/>
        </p:nvSpPr>
        <p:spPr>
          <a:xfrm>
            <a:off x="2604246" y="2348235"/>
            <a:ext cx="296106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mir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b="1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cle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F3FBBA-0D9A-4AC8-9679-6703CFC770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3673175" y="4355997"/>
            <a:ext cx="829589" cy="46045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B9C6EFD-B045-4522-984F-2820C8288117}"/>
              </a:ext>
            </a:extLst>
          </p:cNvPr>
          <p:cNvSpPr/>
          <p:nvPr/>
        </p:nvSpPr>
        <p:spPr>
          <a:xfrm>
            <a:off x="2604246" y="3706656"/>
            <a:ext cx="291778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Laz </a:t>
            </a:r>
            <a:r>
              <a:rPr lang="en-US" sz="5000" b="1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rus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283D66-E141-48A1-B11D-74F0F48599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5133" y="-20410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4174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2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iterate type="wd">
                                    <p:tmPct val="8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8250"/>
                                  </p:stCondLst>
                                  <p:iterate type="wd">
                                    <p:tmPct val="8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/>
      <p:bldP spid="10" grpId="0"/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4FA84F-A855-3344-ACA6-C826E47DE010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D12F2E-041B-48B5-A9DE-580A715AA3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058072" y="1972046"/>
            <a:ext cx="829589" cy="4604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D198EE-CCF4-4864-9F71-4FF9DA23CAD6}"/>
              </a:ext>
            </a:extLst>
          </p:cNvPr>
          <p:cNvSpPr/>
          <p:nvPr/>
        </p:nvSpPr>
        <p:spPr>
          <a:xfrm>
            <a:off x="1930157" y="2920390"/>
            <a:ext cx="483337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</a:t>
            </a:r>
            <a:r>
              <a:rPr lang="en-US" sz="5000" b="1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 mand ed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E9EE2E-8991-4EC7-9090-466071280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226929" y="3631623"/>
            <a:ext cx="829589" cy="46045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E27A588-4E68-405F-9CD9-602A9520064F}"/>
              </a:ext>
            </a:extLst>
          </p:cNvPr>
          <p:cNvSpPr/>
          <p:nvPr/>
        </p:nvSpPr>
        <p:spPr>
          <a:xfrm>
            <a:off x="1924006" y="1248773"/>
            <a:ext cx="127310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4E6500-2790-49BF-838D-150E0EBADF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37244" y="-1692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2846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75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090CA8-8332-4D40-89E4-DF65DF5E95A4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CC42E5-039A-4CD4-87B9-77D1AD6C2E3E}"/>
              </a:ext>
            </a:extLst>
          </p:cNvPr>
          <p:cNvSpPr/>
          <p:nvPr/>
        </p:nvSpPr>
        <p:spPr>
          <a:xfrm>
            <a:off x="1707234" y="1574314"/>
            <a:ext cx="196079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01321A-8050-4DED-B3BE-529E5F8123AC}"/>
              </a:ext>
            </a:extLst>
          </p:cNvPr>
          <p:cNvSpPr/>
          <p:nvPr/>
        </p:nvSpPr>
        <p:spPr>
          <a:xfrm>
            <a:off x="1707234" y="2652586"/>
            <a:ext cx="18341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pt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7476D2-9409-4A18-ACBE-BB814E3AF4B2}"/>
              </a:ext>
            </a:extLst>
          </p:cNvPr>
          <p:cNvSpPr/>
          <p:nvPr/>
        </p:nvSpPr>
        <p:spPr>
          <a:xfrm>
            <a:off x="5356501" y="1574314"/>
            <a:ext cx="176041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-n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ss</a:t>
            </a:r>
            <a:endParaRPr lang="en-US" sz="5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3B62D9-2131-419F-88AF-48A9804C291E}"/>
              </a:ext>
            </a:extLst>
          </p:cNvPr>
          <p:cNvSpPr/>
          <p:nvPr/>
        </p:nvSpPr>
        <p:spPr>
          <a:xfrm>
            <a:off x="5602610" y="2652586"/>
            <a:ext cx="120257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A57AC6A-AFBE-44E8-A204-DE5D543F2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9512" y="-10921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9857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2" grpId="0"/>
      <p:bldP spid="13" grpId="0"/>
      <p:bldP spid="1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23043B-A525-3644-9607-0776BA6B7E37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05E598-9903-4D0A-9203-63D69EB046D6}"/>
              </a:ext>
            </a:extLst>
          </p:cNvPr>
          <p:cNvSpPr/>
          <p:nvPr/>
        </p:nvSpPr>
        <p:spPr>
          <a:xfrm>
            <a:off x="1740010" y="1330666"/>
            <a:ext cx="137569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ck</a:t>
            </a:r>
            <a:endParaRPr lang="en-US" sz="5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E26BD6-3C2C-4510-A157-0A5219F35224}"/>
              </a:ext>
            </a:extLst>
          </p:cNvPr>
          <p:cNvSpPr/>
          <p:nvPr/>
        </p:nvSpPr>
        <p:spPr>
          <a:xfrm>
            <a:off x="1740010" y="2399545"/>
            <a:ext cx="117852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ll</a:t>
            </a:r>
            <a:endParaRPr lang="en-US" sz="5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8F635E-BAE6-4BB8-A677-40C962A98596}"/>
              </a:ext>
            </a:extLst>
          </p:cNvPr>
          <p:cNvSpPr/>
          <p:nvPr/>
        </p:nvSpPr>
        <p:spPr>
          <a:xfrm>
            <a:off x="5505717" y="1330666"/>
            <a:ext cx="124745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2775B5-E453-43DD-AF81-5EF364D3BB94}"/>
              </a:ext>
            </a:extLst>
          </p:cNvPr>
          <p:cNvSpPr/>
          <p:nvPr/>
        </p:nvSpPr>
        <p:spPr>
          <a:xfrm>
            <a:off x="5627545" y="2399545"/>
            <a:ext cx="112562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st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ll</a:t>
            </a:r>
            <a:endParaRPr lang="en-US" sz="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436FE6-49FE-43CF-A429-523109DF3F62}"/>
              </a:ext>
            </a:extLst>
          </p:cNvPr>
          <p:cNvSpPr/>
          <p:nvPr/>
        </p:nvSpPr>
        <p:spPr>
          <a:xfrm>
            <a:off x="1740010" y="3468424"/>
            <a:ext cx="109998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s-</a:t>
            </a:r>
            <a:endParaRPr lang="en-US" sz="5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1A645F-24CD-45C9-AA0B-90AA970530A4}"/>
              </a:ext>
            </a:extLst>
          </p:cNvPr>
          <p:cNvSpPr/>
          <p:nvPr/>
        </p:nvSpPr>
        <p:spPr>
          <a:xfrm>
            <a:off x="5221986" y="3468424"/>
            <a:ext cx="153118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46D62D-3D6B-4669-8353-2898E38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9674" y="-1078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830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3" grpId="0"/>
      <p:bldP spid="7" grpId="0"/>
      <p:bldP spid="14" grpId="0"/>
      <p:bldP spid="15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D2A44-3D9E-A24F-A80E-3E6F51079E6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0B2B1E-ECC7-4735-99A0-E6D4311B7137}"/>
              </a:ext>
            </a:extLst>
          </p:cNvPr>
          <p:cNvSpPr/>
          <p:nvPr/>
        </p:nvSpPr>
        <p:spPr>
          <a:xfrm>
            <a:off x="1847330" y="1267432"/>
            <a:ext cx="173637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d-</a:t>
            </a:r>
            <a:endParaRPr lang="en-US" sz="5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8B5026-F0DB-4D75-9C97-429AA0074C32}"/>
              </a:ext>
            </a:extLst>
          </p:cNvPr>
          <p:cNvSpPr/>
          <p:nvPr/>
        </p:nvSpPr>
        <p:spPr>
          <a:xfrm>
            <a:off x="5229412" y="1267432"/>
            <a:ext cx="16321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94269F-E05B-44FC-AE58-C1B211089451}"/>
              </a:ext>
            </a:extLst>
          </p:cNvPr>
          <p:cNvSpPr/>
          <p:nvPr/>
        </p:nvSpPr>
        <p:spPr>
          <a:xfrm>
            <a:off x="5285518" y="2426613"/>
            <a:ext cx="157607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ck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5C4F85-43E1-45BB-A1A1-DCA739EF44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1689" y="-10999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812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7" grpId="0"/>
      <p:bldP spid="8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D2A44-3D9E-A24F-A80E-3E6F51079E6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0B2B1E-ECC7-4735-99A0-E6D4311B7137}"/>
              </a:ext>
            </a:extLst>
          </p:cNvPr>
          <p:cNvSpPr/>
          <p:nvPr/>
        </p:nvSpPr>
        <p:spPr>
          <a:xfrm>
            <a:off x="1847330" y="1316178"/>
            <a:ext cx="126348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8B5026-F0DB-4D75-9C97-429AA0074C32}"/>
              </a:ext>
            </a:extLst>
          </p:cNvPr>
          <p:cNvSpPr/>
          <p:nvPr/>
        </p:nvSpPr>
        <p:spPr>
          <a:xfrm>
            <a:off x="5261114" y="1316178"/>
            <a:ext cx="133081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-s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94269F-E05B-44FC-AE58-C1B211089451}"/>
              </a:ext>
            </a:extLst>
          </p:cNvPr>
          <p:cNvSpPr/>
          <p:nvPr/>
        </p:nvSpPr>
        <p:spPr>
          <a:xfrm>
            <a:off x="5261114" y="2411601"/>
            <a:ext cx="153842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20A03E-6135-4CC2-8155-D66DA06971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3289" y="-10827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2621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7" grpId="0"/>
      <p:bldP spid="8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64540</TotalTime>
  <Words>483</Words>
  <Application>Microsoft Office PowerPoint</Application>
  <PresentationFormat>On-screen Show (16:10)</PresentationFormat>
  <Paragraphs>236</Paragraphs>
  <Slides>51</Slides>
  <Notes>0</Notes>
  <HiddenSlides>0</HiddenSlides>
  <MMClips>53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Arial</vt:lpstr>
      <vt:lpstr>Calibri</vt:lpstr>
      <vt:lpstr>Calibri Light</vt:lpstr>
      <vt:lpstr>Century Gothic</vt:lpstr>
      <vt:lpstr>Microsoft New Tai Lue</vt:lpstr>
      <vt:lpstr>Times New Roman</vt:lpstr>
      <vt:lpstr>Office Theme</vt:lpstr>
      <vt:lpstr>PowerPoint Presentation</vt:lpstr>
      <vt:lpstr>Words in  Syllable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– Long Vowel</vt:lpstr>
      <vt:lpstr>PowerPoint Presentation</vt:lpstr>
      <vt:lpstr>PowerPoint Presentation</vt:lpstr>
      <vt:lpstr>PowerPoint Presentation</vt:lpstr>
      <vt:lpstr>PowerPoint Presentation</vt:lpstr>
      <vt:lpstr>Silent e – Long Vowel</vt:lpstr>
      <vt:lpstr>PowerPoint Presentation</vt:lpstr>
      <vt:lpstr>PowerPoint Presentation</vt:lpstr>
      <vt:lpstr>PowerPoint Presentation</vt:lpstr>
      <vt:lpstr>Vowel Teams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Vowel Teams – Other Sounds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 - Controlled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Consonant –  l-e</vt:lpstr>
      <vt:lpstr>PowerPoint Presentation</vt:lpstr>
      <vt:lpstr>PowerPoint Presentation</vt:lpstr>
      <vt:lpstr>PowerPoint Presentation</vt:lpstr>
      <vt:lpstr>Other Sounds – Long Vowel</vt:lpstr>
      <vt:lpstr>PowerPoint Presentation</vt:lpstr>
      <vt:lpstr>Other Sounds – -nk/-ng</vt:lpstr>
      <vt:lpstr>PowerPoint Presentation</vt:lpstr>
      <vt:lpstr>PowerPoint Presentation</vt:lpstr>
      <vt:lpstr>Other Sounds – schwa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Carol Hale</cp:lastModifiedBy>
  <cp:revision>913</cp:revision>
  <cp:lastPrinted>2018-03-05T15:55:52Z</cp:lastPrinted>
  <dcterms:created xsi:type="dcterms:W3CDTF">2017-01-10T01:35:56Z</dcterms:created>
  <dcterms:modified xsi:type="dcterms:W3CDTF">2019-03-21T14:10:24Z</dcterms:modified>
</cp:coreProperties>
</file>