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4" r:id="rId2"/>
    <p:sldId id="373" r:id="rId3"/>
    <p:sldId id="374" r:id="rId4"/>
    <p:sldId id="296" r:id="rId5"/>
    <p:sldId id="297" r:id="rId6"/>
    <p:sldId id="361" r:id="rId7"/>
    <p:sldId id="328" r:id="rId8"/>
    <p:sldId id="330" r:id="rId9"/>
    <p:sldId id="375" r:id="rId10"/>
    <p:sldId id="301" r:id="rId11"/>
    <p:sldId id="303" r:id="rId12"/>
    <p:sldId id="349" r:id="rId13"/>
    <p:sldId id="362" r:id="rId14"/>
    <p:sldId id="369" r:id="rId15"/>
    <p:sldId id="342" r:id="rId16"/>
    <p:sldId id="363" r:id="rId17"/>
    <p:sldId id="376" r:id="rId18"/>
    <p:sldId id="308" r:id="rId19"/>
    <p:sldId id="350" r:id="rId20"/>
    <p:sldId id="351" r:id="rId21"/>
    <p:sldId id="352" r:id="rId22"/>
    <p:sldId id="377" r:id="rId23"/>
    <p:sldId id="325" r:id="rId24"/>
    <p:sldId id="331" r:id="rId25"/>
    <p:sldId id="332" r:id="rId26"/>
    <p:sldId id="333" r:id="rId27"/>
    <p:sldId id="335" r:id="rId28"/>
    <p:sldId id="378" r:id="rId29"/>
    <p:sldId id="337" r:id="rId30"/>
    <p:sldId id="344" r:id="rId31"/>
    <p:sldId id="372" r:id="rId32"/>
    <p:sldId id="354" r:id="rId33"/>
    <p:sldId id="353" r:id="rId34"/>
    <p:sldId id="379" r:id="rId35"/>
    <p:sldId id="356" r:id="rId36"/>
    <p:sldId id="348" r:id="rId37"/>
    <p:sldId id="314" r:id="rId38"/>
    <p:sldId id="370" r:id="rId39"/>
    <p:sldId id="355" r:id="rId40"/>
    <p:sldId id="364" r:id="rId41"/>
    <p:sldId id="380" r:id="rId42"/>
    <p:sldId id="317" r:id="rId43"/>
    <p:sldId id="365" r:id="rId44"/>
    <p:sldId id="366" r:id="rId45"/>
    <p:sldId id="381" r:id="rId46"/>
    <p:sldId id="360" r:id="rId47"/>
    <p:sldId id="382" r:id="rId48"/>
    <p:sldId id="320" r:id="rId49"/>
    <p:sldId id="357" r:id="rId50"/>
    <p:sldId id="384" r:id="rId51"/>
    <p:sldId id="367" r:id="rId52"/>
    <p:sldId id="323" r:id="rId53"/>
    <p:sldId id="368" r:id="rId54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9202"/>
    <a:srgbClr val="1506D4"/>
    <a:srgbClr val="99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890" autoAdjust="0"/>
    <p:restoredTop sz="94280" autoAdjust="0"/>
  </p:normalViewPr>
  <p:slideViewPr>
    <p:cSldViewPr snapToGrid="0">
      <p:cViewPr varScale="1">
        <p:scale>
          <a:sx n="82" d="100"/>
          <a:sy n="82" d="100"/>
        </p:scale>
        <p:origin x="192" y="171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6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7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9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0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1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2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4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6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7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8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0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1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2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3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4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6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7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8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9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0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1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3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4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5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7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9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audio" Target="../media/media50.m4a"/><Relationship Id="rId5" Type="http://schemas.microsoft.com/office/2007/relationships/media" Target="../media/media50.m4a"/><Relationship Id="rId4" Type="http://schemas.openxmlformats.org/officeDocument/2006/relationships/audio" Target="../media/media49.mp3"/><Relationship Id="rId9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microsoft.com/office/2007/relationships/media" Target="../media/media53.m4a"/><Relationship Id="rId5" Type="http://schemas.openxmlformats.org/officeDocument/2006/relationships/audio" Target="NULL" TargetMode="External"/><Relationship Id="rId4" Type="http://schemas.openxmlformats.org/officeDocument/2006/relationships/audio" Target="../media/media52.mp3"/><Relationship Id="rId9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microsoft.com/office/2007/relationships/media" Target="../media/media54.m4a"/><Relationship Id="rId5" Type="http://schemas.openxmlformats.org/officeDocument/2006/relationships/audio" Target="NULL" TargetMode="External"/><Relationship Id="rId4" Type="http://schemas.openxmlformats.org/officeDocument/2006/relationships/audio" Target="../media/media52.mp3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6.m4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7.m4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8.m4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5229539" y="3113237"/>
            <a:ext cx="4165951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Syllable Charts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089956" y="1313219"/>
            <a:ext cx="2998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56478" y="1900670"/>
            <a:ext cx="6144322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C48E067-2079-4609-BBA1-BA4F717FBD2E}"/>
              </a:ext>
            </a:extLst>
          </p:cNvPr>
          <p:cNvSpPr txBox="1"/>
          <p:nvPr/>
        </p:nvSpPr>
        <p:spPr>
          <a:xfrm>
            <a:off x="203418" y="726522"/>
            <a:ext cx="8455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7. Jesus Gets Lost!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65750A-4CD5-42F1-B043-C153100D69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10" end="2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954" y="-1016371"/>
            <a:ext cx="673974" cy="673974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8" y="1975815"/>
            <a:ext cx="3832733" cy="326901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26" end="14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1112" y="-1203986"/>
            <a:ext cx="801521" cy="90916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1C993E-F918-47F5-B46E-1BADF627AD99}"/>
              </a:ext>
            </a:extLst>
          </p:cNvPr>
          <p:cNvSpPr/>
          <p:nvPr/>
        </p:nvSpPr>
        <p:spPr>
          <a:xfrm>
            <a:off x="8029823" y="655522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118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6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10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  <p:bldP spid="14" grpId="0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9832" y="2019422"/>
            <a:ext cx="2662041" cy="117261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 </a:t>
            </a:r>
            <a:r>
              <a:rPr lang="en-US" sz="5000" dirty="0" err="1">
                <a:latin typeface="Century Gothic" panose="020B0502020202020204" pitchFamily="34" charset="0"/>
              </a:rPr>
              <a:t>ter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CE5F9F-FE5E-4ECC-A4C4-28AC261A3C7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9" end="140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4169" y="-1236415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9AD864-694B-4C0E-96F1-D1F8D8300E3A}"/>
              </a:ext>
            </a:extLst>
          </p:cNvPr>
          <p:cNvSpPr/>
          <p:nvPr/>
        </p:nvSpPr>
        <p:spPr>
          <a:xfrm>
            <a:off x="8029823" y="655522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264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3773" y="1484425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br>
              <a:rPr lang="en-US" sz="5000" dirty="0">
                <a:latin typeface="Century Gothic" panose="020B0502020202020204" pitchFamily="34" charset="0"/>
              </a:rPr>
            </a:br>
            <a:r>
              <a:rPr lang="en-US" sz="5000" dirty="0">
                <a:latin typeface="Century Gothic" panose="020B0502020202020204" pitchFamily="34" charset="0"/>
              </a:rPr>
              <a:t>  </a:t>
            </a: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953771" y="2889030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>
                <a:latin typeface="Century Gothic" panose="020B0502020202020204" pitchFamily="34" charset="0"/>
              </a:rPr>
              <a:t>turn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1999" y="1484425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J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sus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3074" y="-1309005"/>
            <a:ext cx="981395" cy="9813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4C18653-F16A-4330-93A0-9DD343F72772}"/>
              </a:ext>
            </a:extLst>
          </p:cNvPr>
          <p:cNvSpPr/>
          <p:nvPr/>
        </p:nvSpPr>
        <p:spPr>
          <a:xfrm>
            <a:off x="8029823" y="655522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6070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7" grpId="0" uiExpand="1" build="p"/>
      <p:bldP spid="8" grpId="0" uiExpand="1" build="p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8361" y="2123956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 </a:t>
            </a:r>
            <a:r>
              <a:rPr lang="en-US" sz="5000" dirty="0" err="1">
                <a:latin typeface="Century Gothic" panose="020B0502020202020204" pitchFamily="34" charset="0"/>
              </a:rPr>
              <a:t>nal</a:t>
            </a:r>
            <a:r>
              <a:rPr lang="en-US" sz="5000" dirty="0">
                <a:latin typeface="Century Gothic" panose="020B0502020202020204" pitchFamily="34" charset="0"/>
              </a:rPr>
              <a:t>  </a:t>
            </a:r>
            <a:r>
              <a:rPr lang="en-US" sz="5000" dirty="0" err="1">
                <a:latin typeface="Century Gothic" panose="020B0502020202020204" pitchFamily="34" charset="0"/>
              </a:rPr>
              <a:t>ly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" end="387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3329" y="-1215172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A97D7CE-7D2E-4A2C-AB1F-0F6220526E49}"/>
              </a:ext>
            </a:extLst>
          </p:cNvPr>
          <p:cNvSpPr/>
          <p:nvPr/>
        </p:nvSpPr>
        <p:spPr>
          <a:xfrm>
            <a:off x="8029823" y="655522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255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1045" y="1455460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br>
              <a:rPr lang="en-US" sz="5000" dirty="0">
                <a:latin typeface="Century Gothic" panose="020B0502020202020204" pitchFamily="34" charset="0"/>
              </a:rPr>
            </a:br>
            <a:r>
              <a:rPr lang="en-US" sz="5000" dirty="0">
                <a:latin typeface="Century Gothic" panose="020B0502020202020204" pitchFamily="34" charset="0"/>
              </a:rPr>
              <a:t>  </a:t>
            </a: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903065" y="2963418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J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 </a:t>
            </a:r>
            <a:r>
              <a:rPr lang="en-US" sz="5000" dirty="0" err="1">
                <a:latin typeface="Century Gothic" panose="020B0502020202020204" pitchFamily="34" charset="0"/>
              </a:rPr>
              <a:t>seph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034997" y="1446991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 err="1">
                <a:latin typeface="Century Gothic" panose="020B0502020202020204" pitchFamily="34" charset="0"/>
              </a:rPr>
              <a:t>ver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" end="41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2984" y="-1104556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FBB02B1-AEB1-465C-B365-3E046CA38830}"/>
              </a:ext>
            </a:extLst>
          </p:cNvPr>
          <p:cNvSpPr/>
          <p:nvPr/>
        </p:nvSpPr>
        <p:spPr>
          <a:xfrm>
            <a:off x="8029823" y="655522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7811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7" grpId="0" build="p"/>
      <p:bldP spid="8" grpId="0" build="p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3118" y="1976999"/>
            <a:ext cx="3868239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Jer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u </a:t>
            </a:r>
            <a:r>
              <a:rPr lang="en-US" sz="5000" dirty="0" err="1">
                <a:latin typeface="Century Gothic" panose="020B0502020202020204" pitchFamily="34" charset="0"/>
              </a:rPr>
              <a:t>salem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" end="402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0854" y="-1105044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DB5FE0-55FF-4700-8ABC-DC0B745AA324}"/>
              </a:ext>
            </a:extLst>
          </p:cNvPr>
          <p:cNvSpPr/>
          <p:nvPr/>
        </p:nvSpPr>
        <p:spPr>
          <a:xfrm>
            <a:off x="8029823" y="655522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9654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2221" y="2021172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944688" y="2021172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wh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4" end="379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2916" y="-1308822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5F4C2D-5CCC-4F38-9022-C9251968C485}"/>
              </a:ext>
            </a:extLst>
          </p:cNvPr>
          <p:cNvSpPr/>
          <p:nvPr/>
        </p:nvSpPr>
        <p:spPr>
          <a:xfrm>
            <a:off x="8029823" y="655522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464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8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8" grpId="0" uiExpand="1" build="p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0126" y="1289958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Mar 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51641" y="1338524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cit</a:t>
            </a:r>
            <a:r>
              <a:rPr lang="en-US" sz="5000" dirty="0">
                <a:latin typeface="Century Gothic" panose="020B0502020202020204" pitchFamily="34" charset="0"/>
              </a:rPr>
              <a:t> 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751641" y="2742730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fi  </a:t>
            </a:r>
            <a:r>
              <a:rPr lang="en-US" sz="5000" dirty="0" err="1">
                <a:latin typeface="Century Gothic" panose="020B0502020202020204" pitchFamily="34" charset="0"/>
              </a:rPr>
              <a:t>nal</a:t>
            </a:r>
            <a:r>
              <a:rPr lang="en-US" sz="5000" dirty="0">
                <a:latin typeface="Century Gothic" panose="020B0502020202020204" pitchFamily="34" charset="0"/>
              </a:rPr>
              <a:t>  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sz="45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590126" y="2742731"/>
            <a:ext cx="3053598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fam </a:t>
            </a:r>
            <a:r>
              <a:rPr lang="en-US" sz="5000" dirty="0" err="1"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5" end="650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5630" y="-977575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34D965B-303C-4640-AA18-4A3FA7CF7ECB}"/>
              </a:ext>
            </a:extLst>
          </p:cNvPr>
          <p:cNvSpPr/>
          <p:nvPr/>
        </p:nvSpPr>
        <p:spPr>
          <a:xfrm>
            <a:off x="8145717" y="287111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1761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6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8" grpId="0" build="p"/>
      <p:bldP spid="5" grpId="0" build="p"/>
      <p:bldP spid="6" grpId="0" build="p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 silent e syllable has 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one consonant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a silent e at 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c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4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6588" y="2003520"/>
            <a:ext cx="3830099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a </a:t>
            </a:r>
            <a:r>
              <a:rPr lang="en-US" sz="5000" dirty="0" err="1">
                <a:latin typeface="Century Gothic" panose="020B0502020202020204" pitchFamily="34" charset="0"/>
              </a:rPr>
              <a:t>m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 err="1">
                <a:latin typeface="Century Gothic" panose="020B0502020202020204" pitchFamily="34" charset="0"/>
              </a:rPr>
              <a:t>z</a:t>
            </a:r>
            <a:r>
              <a:rPr lang="en-US" sz="5000" b="1" dirty="0" err="1"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d</a:t>
            </a:r>
            <a:endParaRPr lang="en-US" sz="4500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5" end="3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600" y="-1261564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A40D3C-77D6-48ED-BC58-AB57742A1BEF}"/>
              </a:ext>
            </a:extLst>
          </p:cNvPr>
          <p:cNvSpPr/>
          <p:nvPr/>
        </p:nvSpPr>
        <p:spPr>
          <a:xfrm>
            <a:off x="8029823" y="655522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22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0402" y="2003994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" end="375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5434" y="-1280207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173E9A-F3C7-4AC5-806E-794CBF4BD5B1}"/>
              </a:ext>
            </a:extLst>
          </p:cNvPr>
          <p:cNvSpPr/>
          <p:nvPr/>
        </p:nvSpPr>
        <p:spPr>
          <a:xfrm>
            <a:off x="8145717" y="214499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797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60868"/>
            <a:ext cx="914400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 dirty="0">
                <a:latin typeface="Century Gothic" panose="020B0502020202020204" pitchFamily="34" charset="0"/>
              </a:rPr>
            </a:br>
            <a:r>
              <a:rPr lang="en-US" sz="84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Syllable Types</a:t>
            </a:r>
            <a:endParaRPr lang="en-US" sz="8400" dirty="0">
              <a:solidFill>
                <a:srgbClr val="99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41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06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0402" y="2067453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2" end="1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8907" y="-1264164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4AF930E-11BA-41B4-B762-BE601B7C0D88}"/>
              </a:ext>
            </a:extLst>
          </p:cNvPr>
          <p:cNvSpPr/>
          <p:nvPr/>
        </p:nvSpPr>
        <p:spPr>
          <a:xfrm>
            <a:off x="8029823" y="655522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57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3030402" y="2034334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" end="451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405" y="-1069926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9B1390-2658-492B-B0D1-9CA773718D68}"/>
              </a:ext>
            </a:extLst>
          </p:cNvPr>
          <p:cNvSpPr/>
          <p:nvPr/>
        </p:nvSpPr>
        <p:spPr>
          <a:xfrm>
            <a:off x="7944994" y="214499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783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build="p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Many vowel teams 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one names 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 make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and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4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319" y="2081976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2" end="435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5630" y="-1011827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ED3385-2933-4087-8580-240BF858B0D8}"/>
              </a:ext>
            </a:extLst>
          </p:cNvPr>
          <p:cNvSpPr/>
          <p:nvPr/>
        </p:nvSpPr>
        <p:spPr>
          <a:xfrm>
            <a:off x="8029823" y="655522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364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1384037" y="1366388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ch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473B0A-95B3-44DE-81A6-533204B80A03}"/>
              </a:ext>
            </a:extLst>
          </p:cNvPr>
          <p:cNvSpPr txBox="1">
            <a:spLocks/>
          </p:cNvSpPr>
          <p:nvPr/>
        </p:nvSpPr>
        <p:spPr>
          <a:xfrm>
            <a:off x="1315351" y="2905073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y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8F8BACD-9ED2-430C-AEB1-CC988D3D9AD2}"/>
              </a:ext>
            </a:extLst>
          </p:cNvPr>
          <p:cNvSpPr txBox="1">
            <a:spLocks/>
          </p:cNvSpPr>
          <p:nvPr/>
        </p:nvSpPr>
        <p:spPr>
          <a:xfrm>
            <a:off x="4572000" y="1349221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ch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9238" y="-3826132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72DA93-2356-4BC3-A775-FEE481B01D62}"/>
              </a:ext>
            </a:extLst>
          </p:cNvPr>
          <p:cNvSpPr/>
          <p:nvPr/>
        </p:nvSpPr>
        <p:spPr>
          <a:xfrm>
            <a:off x="8145717" y="214499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216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uiExpand="1" build="p"/>
      <p:bldP spid="4" grpId="0" uiExpand="1" build="p"/>
      <p:bldP spid="5" grpId="0" uiExpand="1" build="p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3462501" y="1944650"/>
            <a:ext cx="302469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thr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3FB222-B235-4EED-A083-6D715C9802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" end="223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1764" y="-1169647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0AA456-626F-46E9-9406-A771083F855B}"/>
              </a:ext>
            </a:extLst>
          </p:cNvPr>
          <p:cNvSpPr/>
          <p:nvPr/>
        </p:nvSpPr>
        <p:spPr>
          <a:xfrm>
            <a:off x="8145717" y="382806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530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uiExpand="1" build="p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4062" y="2017253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kn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" end="335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9598" y="-1043044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D8437A-8575-4DCE-A903-C0283D7CFDB1}"/>
              </a:ext>
            </a:extLst>
          </p:cNvPr>
          <p:cNvSpPr/>
          <p:nvPr/>
        </p:nvSpPr>
        <p:spPr>
          <a:xfrm>
            <a:off x="8029823" y="655522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153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3391" y="2033850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17F937-1788-430D-964C-24347AEA58E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0" end="311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2023" y="-99535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BB31E4-55DE-4D7A-B7DE-6390607BEBA9}"/>
              </a:ext>
            </a:extLst>
          </p:cNvPr>
          <p:cNvSpPr/>
          <p:nvPr/>
        </p:nvSpPr>
        <p:spPr>
          <a:xfrm>
            <a:off x="8145717" y="214499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712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vowel teams make 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-1057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01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054" y="1345655"/>
            <a:ext cx="2729993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nd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2DD1D0-FA2B-4E8C-93E6-69C76A795558}"/>
              </a:ext>
            </a:extLst>
          </p:cNvPr>
          <p:cNvSpPr txBox="1">
            <a:spLocks/>
          </p:cNvSpPr>
          <p:nvPr/>
        </p:nvSpPr>
        <p:spPr>
          <a:xfrm>
            <a:off x="4328567" y="1345655"/>
            <a:ext cx="3492279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se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92DD1D0-FA2B-4E8C-93E6-69C76A795558}"/>
              </a:ext>
            </a:extLst>
          </p:cNvPr>
          <p:cNvSpPr txBox="1">
            <a:spLocks/>
          </p:cNvSpPr>
          <p:nvPr/>
        </p:nvSpPr>
        <p:spPr>
          <a:xfrm>
            <a:off x="1161168" y="2905626"/>
            <a:ext cx="3492279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a b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516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7054" y="-1002723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C690BD-8CC0-4564-A529-4CAB81E527F1}"/>
              </a:ext>
            </a:extLst>
          </p:cNvPr>
          <p:cNvSpPr/>
          <p:nvPr/>
        </p:nvSpPr>
        <p:spPr>
          <a:xfrm>
            <a:off x="8208867" y="0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329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5" grpId="0" build="p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more consonants,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797" y="-9753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0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4381" y="1370066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577076D-77C2-451A-B0DE-5E133B067CA0}"/>
              </a:ext>
            </a:extLst>
          </p:cNvPr>
          <p:cNvSpPr txBox="1">
            <a:spLocks/>
          </p:cNvSpPr>
          <p:nvPr/>
        </p:nvSpPr>
        <p:spPr>
          <a:xfrm>
            <a:off x="2859544" y="2808820"/>
            <a:ext cx="364439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cr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r>
              <a:rPr lang="en-US" sz="5000" dirty="0">
                <a:latin typeface="Century Gothic" panose="020B0502020202020204" pitchFamily="34" charset="0"/>
              </a:rPr>
              <a:t>d </a:t>
            </a:r>
            <a:r>
              <a:rPr lang="en-US" sz="5000" dirty="0" err="1">
                <a:latin typeface="Century Gothic" panose="020B0502020202020204" pitchFamily="34" charset="0"/>
              </a:rPr>
              <a:t>ed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5" end="5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1004" y="-1057567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17D8DA-0B44-4ECB-9F9B-EE8C55C2898B}"/>
              </a:ext>
            </a:extLst>
          </p:cNvPr>
          <p:cNvSpPr/>
          <p:nvPr/>
        </p:nvSpPr>
        <p:spPr>
          <a:xfrm>
            <a:off x="8145717" y="214499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168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uiExpand="1" build="p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0424" y="2001211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charset="0"/>
                <a:ea typeface="Century Gothic" charset="0"/>
                <a:cs typeface="Century Gothic" charset="0"/>
              </a:rPr>
              <a:t>b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" end="310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6087" y="-1335704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79FB1D-E9AC-49BC-A27E-BAFA80F37542}"/>
              </a:ext>
            </a:extLst>
          </p:cNvPr>
          <p:cNvSpPr/>
          <p:nvPr/>
        </p:nvSpPr>
        <p:spPr>
          <a:xfrm>
            <a:off x="8145717" y="350722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3337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7249" y="1985169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l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</a:rPr>
              <a:t>ked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9" end="603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1708" y="-1089869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D5A9A1-D667-409E-B842-1827B8811D4D}"/>
              </a:ext>
            </a:extLst>
          </p:cNvPr>
          <p:cNvSpPr/>
          <p:nvPr/>
        </p:nvSpPr>
        <p:spPr>
          <a:xfrm>
            <a:off x="8145717" y="214499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1664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6733" y="2086668"/>
            <a:ext cx="3053425" cy="120263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all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907452" y="2098018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sm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all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" end="408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2984" y="-1031613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D969B0-D44D-4C70-82D6-345F7EED3936}"/>
              </a:ext>
            </a:extLst>
          </p:cNvPr>
          <p:cNvSpPr/>
          <p:nvPr/>
        </p:nvSpPr>
        <p:spPr>
          <a:xfrm>
            <a:off x="8145717" y="214499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007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build="p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R-controlled syllables have 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an 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“r” changes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27737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9247" y="1969375"/>
            <a:ext cx="1798716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" end="298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2331" y="-1346109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3F789AF-49C7-40AF-A5E4-D30DB753C181}"/>
              </a:ext>
            </a:extLst>
          </p:cNvPr>
          <p:cNvSpPr/>
          <p:nvPr/>
        </p:nvSpPr>
        <p:spPr>
          <a:xfrm>
            <a:off x="8013781" y="0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EE3CCE-5F67-4492-A854-AB6CDFD9C4EF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874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895" y="891668"/>
            <a:ext cx="2613066" cy="1249821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 la  </a:t>
            </a:r>
            <a:r>
              <a:rPr lang="en-US" sz="5000" dirty="0" err="1">
                <a:latin typeface="Century Gothic" panose="020B0502020202020204" pitchFamily="34" charset="0"/>
              </a:rPr>
              <a:t>t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721895" y="670948"/>
            <a:ext cx="7700210" cy="43731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B00117-D7FB-4BF2-B466-118762911119}"/>
              </a:ext>
            </a:extLst>
          </p:cNvPr>
          <p:cNvSpPr txBox="1">
            <a:spLocks/>
          </p:cNvSpPr>
          <p:nvPr/>
        </p:nvSpPr>
        <p:spPr>
          <a:xfrm>
            <a:off x="955454" y="2114059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teach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5E1486-DB63-45C4-8F78-3B0CDB47BE9B}"/>
              </a:ext>
            </a:extLst>
          </p:cNvPr>
          <p:cNvSpPr txBox="1">
            <a:spLocks/>
          </p:cNvSpPr>
          <p:nvPr/>
        </p:nvSpPr>
        <p:spPr>
          <a:xfrm>
            <a:off x="4819044" y="2154016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o  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7A7825-7201-452F-A23F-9BBB66002D79}"/>
              </a:ext>
            </a:extLst>
          </p:cNvPr>
          <p:cNvSpPr txBox="1">
            <a:spLocks/>
          </p:cNvSpPr>
          <p:nvPr/>
        </p:nvSpPr>
        <p:spPr>
          <a:xfrm>
            <a:off x="4062334" y="891669"/>
            <a:ext cx="3762533" cy="124982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J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latin typeface="Century Gothic" panose="020B0502020202020204" pitchFamily="34" charset="0"/>
              </a:rPr>
              <a:t>u </a:t>
            </a:r>
            <a:r>
              <a:rPr lang="en-US" sz="5000" dirty="0" err="1">
                <a:latin typeface="Century Gothic" panose="020B0502020202020204" pitchFamily="34" charset="0"/>
              </a:rPr>
              <a:t>salem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B00117-D7FB-4BF2-B466-118762911119}"/>
              </a:ext>
            </a:extLst>
          </p:cNvPr>
          <p:cNvSpPr txBox="1">
            <a:spLocks/>
          </p:cNvSpPr>
          <p:nvPr/>
        </p:nvSpPr>
        <p:spPr>
          <a:xfrm>
            <a:off x="965020" y="3304000"/>
            <a:ext cx="4188314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und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er </a:t>
            </a:r>
            <a:r>
              <a:rPr lang="en-US" sz="5000" dirty="0">
                <a:latin typeface="Century Gothic" panose="020B0502020202020204" pitchFamily="34" charset="0"/>
              </a:rPr>
              <a:t>stand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E5E1486-DB63-45C4-8F78-3B0CDB47BE9B}"/>
              </a:ext>
            </a:extLst>
          </p:cNvPr>
          <p:cNvSpPr txBox="1">
            <a:spLocks/>
          </p:cNvSpPr>
          <p:nvPr/>
        </p:nvSpPr>
        <p:spPr>
          <a:xfrm>
            <a:off x="5454497" y="3304000"/>
            <a:ext cx="2605479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ev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latin typeface="Century Gothic" panose="020B0502020202020204" pitchFamily="34" charset="0"/>
              </a:rPr>
              <a:t>y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" end="105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5760" y="-1284330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361C96-108B-4AE5-A4F4-181C194591A5}"/>
              </a:ext>
            </a:extLst>
          </p:cNvPr>
          <p:cNvSpPr/>
          <p:nvPr/>
        </p:nvSpPr>
        <p:spPr>
          <a:xfrm>
            <a:off x="7989856" y="-182714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2258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3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6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5" grpId="0" uiExpand="1" build="p"/>
      <p:bldP spid="6" grpId="0" uiExpand="1" build="p"/>
      <p:bldP spid="8" grpId="0" build="p"/>
      <p:bldP spid="9" grpId="0" build="p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4442" y="1950444"/>
            <a:ext cx="3344802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re t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ur</a:t>
            </a:r>
            <a:r>
              <a:rPr lang="en-US" sz="5000" dirty="0">
                <a:latin typeface="Century Gothic" panose="020B0502020202020204" pitchFamily="34" charset="0"/>
              </a:rPr>
              <a:t>ned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" end="781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3956" y="-943661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5BD30A3-BD83-457F-AE72-2BD46C3F5678}"/>
              </a:ext>
            </a:extLst>
          </p:cNvPr>
          <p:cNvSpPr/>
          <p:nvPr/>
        </p:nvSpPr>
        <p:spPr>
          <a:xfrm>
            <a:off x="8013781" y="0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076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770727" y="1911018"/>
            <a:ext cx="3452231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Scrip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ture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7" end="572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4837" y="-1244221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51E31A-9CA3-4E07-9CD0-23B4A90B0C41}"/>
              </a:ext>
            </a:extLst>
          </p:cNvPr>
          <p:cNvSpPr/>
          <p:nvPr/>
        </p:nvSpPr>
        <p:spPr>
          <a:xfrm>
            <a:off x="8013781" y="0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3894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build="p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6296" y="1913885"/>
            <a:ext cx="2521093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 </a:t>
            </a:r>
            <a:r>
              <a:rPr lang="en-US" sz="5000" dirty="0"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" end="411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6823" y="-1223995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409F94-E3EC-42A3-B718-51FFD8921FAE}"/>
              </a:ext>
            </a:extLst>
          </p:cNvPr>
          <p:cNvSpPr/>
          <p:nvPr/>
        </p:nvSpPr>
        <p:spPr>
          <a:xfrm>
            <a:off x="8013781" y="0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884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9547" y="2805936"/>
            <a:ext cx="3960323" cy="1316285"/>
          </a:xfrm>
        </p:spPr>
        <p:txBody>
          <a:bodyPr numCol="2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nds</a:t>
            </a: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059547" y="1368274"/>
            <a:ext cx="213334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g-</a:t>
            </a:r>
            <a:endParaRPr lang="en-US" sz="45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891498" y="2761248"/>
            <a:ext cx="5958064" cy="136089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tr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D076FED-0E26-4884-871A-AA5DB3E55D2A}"/>
              </a:ext>
            </a:extLst>
          </p:cNvPr>
          <p:cNvSpPr txBox="1">
            <a:spLocks/>
          </p:cNvSpPr>
          <p:nvPr/>
        </p:nvSpPr>
        <p:spPr>
          <a:xfrm>
            <a:off x="4923170" y="1368274"/>
            <a:ext cx="3960323" cy="1316285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m-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39035" y="-3331862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355B09B-6B5B-4EFB-A640-96C90DF52304}"/>
              </a:ext>
            </a:extLst>
          </p:cNvPr>
          <p:cNvSpPr/>
          <p:nvPr/>
        </p:nvSpPr>
        <p:spPr>
          <a:xfrm>
            <a:off x="8029823" y="655522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105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2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1100"/>
                                  </p:stCondLst>
                                  <p:iterate type="wd">
                                    <p:tmPct val="97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7096" y="1901261"/>
            <a:ext cx="3179494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wor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latin typeface="Century Gothic" panose="020B0502020202020204" pitchFamily="34" charset="0"/>
              </a:rPr>
              <a:t>ship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" end="410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6405" y="-1196095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361B9F-15BB-4E17-878C-4A38555544A1}"/>
              </a:ext>
            </a:extLst>
          </p:cNvPr>
          <p:cNvSpPr/>
          <p:nvPr/>
        </p:nvSpPr>
        <p:spPr>
          <a:xfrm>
            <a:off x="8013781" y="0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3072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1965" y="-88436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Consonant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l-e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272" y="1976414"/>
            <a:ext cx="8601456" cy="437602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When you see consonant l-e at the end of a word,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71272" y="2518061"/>
            <a:ext cx="8601456" cy="46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count back three.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72" y="3042317"/>
            <a:ext cx="8601456" cy="51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“l-e” makes the /–le/ sound.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70760" y="3742849"/>
            <a:ext cx="97466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73176" y="3746607"/>
            <a:ext cx="2223511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pur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5262294" y="3742849"/>
            <a:ext cx="878268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794339" y="3742849"/>
            <a:ext cx="93775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21E58C-AE08-494D-8BE2-6AB103E9688A}"/>
              </a:ext>
            </a:extLst>
          </p:cNvPr>
          <p:cNvCxnSpPr>
            <a:cxnSpLocks/>
          </p:cNvCxnSpPr>
          <p:nvPr/>
        </p:nvCxnSpPr>
        <p:spPr>
          <a:xfrm>
            <a:off x="4739000" y="3929395"/>
            <a:ext cx="0" cy="12251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64B2A-8F4B-2C4E-9305-FCCD66AB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-1087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2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3" grpId="0"/>
      <p:bldP spid="7" grpId="0"/>
      <p:bldP spid="7" grpId="1"/>
      <p:bldP spid="8" grpId="0"/>
      <p:bldP spid="12" grpId="0"/>
      <p:bldP spid="12" grpId="1"/>
      <p:bldP spid="13" grpId="0"/>
      <p:bldP spid="13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7450" y="2831312"/>
            <a:ext cx="4895950" cy="160009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tem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ple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015920" y="1311377"/>
            <a:ext cx="4895950" cy="160009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peo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ple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0" end="372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9520" y="-1154919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D483E0D-D814-4531-946B-5CEE2EA797AC}"/>
              </a:ext>
            </a:extLst>
          </p:cNvPr>
          <p:cNvSpPr/>
          <p:nvPr/>
        </p:nvSpPr>
        <p:spPr>
          <a:xfrm>
            <a:off x="8013781" y="0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880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build="p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195802" y="1979358"/>
            <a:ext cx="4895950" cy="160009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fi </a:t>
            </a:r>
            <a:r>
              <a:rPr lang="en-US" sz="5000" dirty="0" err="1">
                <a:latin typeface="Century Gothic" panose="020B0502020202020204" pitchFamily="34" charset="0"/>
              </a:rPr>
              <a:t>n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al</a:t>
            </a:r>
            <a:r>
              <a:rPr lang="en-US" sz="5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ly</a:t>
            </a:r>
            <a:endParaRPr lang="en-US" sz="50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4" end="255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8832" y="-1013723"/>
            <a:ext cx="94697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6CCF9A-A3AD-44BB-821D-71A13831DF9E}"/>
              </a:ext>
            </a:extLst>
          </p:cNvPr>
          <p:cNvSpPr/>
          <p:nvPr/>
        </p:nvSpPr>
        <p:spPr>
          <a:xfrm>
            <a:off x="8013781" y="0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52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build="p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6675" y="2749272"/>
            <a:ext cx="4895950" cy="160009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trav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el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015920" y="1311377"/>
            <a:ext cx="4895950" cy="160009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cam </a:t>
            </a:r>
            <a:r>
              <a:rPr lang="en-US" sz="5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el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" end="8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0275" y="-1007944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FF22105-13F5-4AE5-A235-7748E22CE39C}"/>
              </a:ext>
            </a:extLst>
          </p:cNvPr>
          <p:cNvSpPr/>
          <p:nvPr/>
        </p:nvSpPr>
        <p:spPr>
          <a:xfrm>
            <a:off x="8013781" y="0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45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5" grpId="0" build="p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E0D79EE-933C-44C8-BC3B-66BBDD7636EC}"/>
              </a:ext>
            </a:extLst>
          </p:cNvPr>
          <p:cNvSpPr/>
          <p:nvPr/>
        </p:nvSpPr>
        <p:spPr>
          <a:xfrm>
            <a:off x="8280333" y="-1013454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223B6DF1-6BA4-445A-8D49-8221A220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0DE9207-AEB6-43D4-95A0-35566100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66" y="2012043"/>
            <a:ext cx="7520267" cy="57822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These syllables or words are closed,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F21771E-F070-4FAC-A002-5EA52561B63B}"/>
              </a:ext>
            </a:extLst>
          </p:cNvPr>
          <p:cNvSpPr txBox="1">
            <a:spLocks/>
          </p:cNvSpPr>
          <p:nvPr/>
        </p:nvSpPr>
        <p:spPr>
          <a:xfrm>
            <a:off x="811865" y="2578074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so the vowel should be short,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5702C31-5C18-465C-A8A7-059F4398E05F}"/>
              </a:ext>
            </a:extLst>
          </p:cNvPr>
          <p:cNvSpPr txBox="1">
            <a:spLocks/>
          </p:cNvSpPr>
          <p:nvPr/>
        </p:nvSpPr>
        <p:spPr>
          <a:xfrm>
            <a:off x="976459" y="3144105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but the vowel is long.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AB4D608-DC5B-4CC2-8C8E-C2F86B881988}"/>
              </a:ext>
            </a:extLst>
          </p:cNvPr>
          <p:cNvSpPr txBox="1">
            <a:spLocks/>
          </p:cNvSpPr>
          <p:nvPr/>
        </p:nvSpPr>
        <p:spPr>
          <a:xfrm>
            <a:off x="3478120" y="3781135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c</a:t>
            </a:r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704D89F-F5A0-4F2A-8267-4581B04B39A1}"/>
              </a:ext>
            </a:extLst>
          </p:cNvPr>
          <p:cNvSpPr txBox="1">
            <a:spLocks/>
          </p:cNvSpPr>
          <p:nvPr/>
        </p:nvSpPr>
        <p:spPr>
          <a:xfrm>
            <a:off x="3831300" y="3457285"/>
            <a:ext cx="14805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6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B812FC-C10A-4153-B47B-2930339BABF7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E2E4E6-0DD3-47E2-A99C-5FABF77BD7AB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0B2955-3066-D646-BC64-46EF9A7D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59" y="-10007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7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18" grpId="0"/>
      <p:bldP spid="22" grpId="0"/>
      <p:bldP spid="2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2778E2-D349-4B53-B2CD-778F003BA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3786" y="2099387"/>
            <a:ext cx="4040217" cy="1399681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" end="275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0986" y="-1148035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28EF6A-0B1E-4087-9D11-274847FD79D6}"/>
              </a:ext>
            </a:extLst>
          </p:cNvPr>
          <p:cNvSpPr/>
          <p:nvPr/>
        </p:nvSpPr>
        <p:spPr>
          <a:xfrm>
            <a:off x="8013781" y="0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434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 dirty="0">
                <a:latin typeface="Century Gothic" panose="020B0502020202020204" pitchFamily="34" charset="0"/>
              </a:rPr>
              <a:t>” and “-ng”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change 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b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4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3786" y="2052522"/>
            <a:ext cx="4040217" cy="1230500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miss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12" end="334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6242" y="-1177451"/>
            <a:ext cx="802789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FD3E7B0-5619-4116-B74B-2D3A71C8B9B8}"/>
              </a:ext>
            </a:extLst>
          </p:cNvPr>
          <p:cNvSpPr/>
          <p:nvPr/>
        </p:nvSpPr>
        <p:spPr>
          <a:xfrm>
            <a:off x="8013781" y="0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8069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3786" y="2106786"/>
            <a:ext cx="4040217" cy="150142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a l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ong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40" end="347.66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75220" y="-1006011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130CA8-75A4-428A-BC18-D23B2E7296FF}"/>
              </a:ext>
            </a:extLst>
          </p:cNvPr>
          <p:cNvSpPr/>
          <p:nvPr/>
        </p:nvSpPr>
        <p:spPr>
          <a:xfrm>
            <a:off x="8013781" y="0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7580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070432" y="1159251"/>
            <a:ext cx="337034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070432" y="2685337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m-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800022" y="1159251"/>
            <a:ext cx="3612668" cy="1210378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4794254" y="2685337"/>
            <a:ext cx="466344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ph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" end="64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5548" y="-812800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3581D7-ACEA-4B64-9B83-75FC6F87BADA}"/>
              </a:ext>
            </a:extLst>
          </p:cNvPr>
          <p:cNvSpPr/>
          <p:nvPr/>
        </p:nvSpPr>
        <p:spPr>
          <a:xfrm>
            <a:off x="7948357" y="191768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695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4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3333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schwa syllable has an “a” that 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in banana.</a:t>
            </a:r>
            <a:r>
              <a:rPr lang="en-US" sz="3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banana is even shaped like a 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 dirty="0" err="1">
                <a:latin typeface="Century Gothic" panose="020B0502020202020204" pitchFamily="34" charset="0"/>
              </a:rPr>
              <a:t>b</a:t>
            </a:r>
            <a:r>
              <a:rPr lang="en-US" sz="72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r>
              <a:rPr lang="en-US" sz="7200" dirty="0">
                <a:latin typeface="Century Gothic" panose="020B0502020202020204" pitchFamily="34" charset="0"/>
              </a:rPr>
              <a:t>nan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5923292" y="4946702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-1866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5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517131" y="1450006"/>
            <a:ext cx="4489658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a  </a:t>
            </a:r>
            <a:r>
              <a:rPr lang="en-US" sz="5000" dirty="0">
                <a:latin typeface="Century Gothic" panose="020B0502020202020204" pitchFamily="34" charset="0"/>
              </a:rPr>
              <a:t>bout</a:t>
            </a:r>
            <a:endParaRPr lang="en-US" sz="45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1491126" y="2175491"/>
            <a:ext cx="652906" cy="33647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253601" y="3079313"/>
            <a:ext cx="2843076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a  </a:t>
            </a:r>
            <a:r>
              <a:rPr lang="en-US" sz="5000" dirty="0">
                <a:latin typeface="Century Gothic" panose="020B0502020202020204" pitchFamily="34" charset="0"/>
              </a:rPr>
              <a:t>long</a:t>
            </a:r>
            <a:endParaRPr lang="en-US" sz="45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4880229" y="2045642"/>
            <a:ext cx="652906" cy="33647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59806" y="1349290"/>
            <a:ext cx="3782860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a  </a:t>
            </a:r>
            <a:r>
              <a:rPr lang="en-US" sz="5000" dirty="0" err="1">
                <a:latin typeface="Century Gothic" panose="020B0502020202020204" pitchFamily="34" charset="0"/>
              </a:rPr>
              <a:t>mazed</a:t>
            </a:r>
            <a:endParaRPr lang="en-US" sz="45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1452430" y="3826032"/>
            <a:ext cx="652906" cy="33647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" end="420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8863" y="-812800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0BD04FB-1727-4C51-8902-625463950DBE}"/>
              </a:ext>
            </a:extLst>
          </p:cNvPr>
          <p:cNvSpPr/>
          <p:nvPr/>
        </p:nvSpPr>
        <p:spPr>
          <a:xfrm>
            <a:off x="8013781" y="0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2150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build="p"/>
      <p:bldP spid="5" grpId="0" build="p"/>
      <p:bldP spid="7" grpId="0" build="p"/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2464990" y="1506306"/>
            <a:ext cx="4489658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Jer</a:t>
            </a:r>
            <a:r>
              <a:rPr lang="en-US" sz="5000" dirty="0">
                <a:latin typeface="Century Gothic" panose="020B0502020202020204" pitchFamily="34" charset="0"/>
              </a:rPr>
              <a:t> u 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r>
              <a:rPr lang="en-US" sz="5000" dirty="0" err="1">
                <a:latin typeface="Century Gothic" panose="020B0502020202020204" pitchFamily="34" charset="0"/>
              </a:rPr>
              <a:t>lem</a:t>
            </a:r>
            <a:endParaRPr lang="en-US" sz="45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4610441" y="2289820"/>
            <a:ext cx="652906" cy="33647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699330" y="3107985"/>
            <a:ext cx="3782860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Naz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a  </a:t>
            </a:r>
            <a:r>
              <a:rPr lang="en-US" sz="5000" dirty="0" err="1">
                <a:latin typeface="Century Gothic" panose="020B0502020202020204" pitchFamily="34" charset="0"/>
              </a:rPr>
              <a:t>reth</a:t>
            </a:r>
            <a:endParaRPr lang="en-US" sz="45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4264306" y="3804337"/>
            <a:ext cx="652906" cy="33647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" end="2912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2515" y="-1264964"/>
            <a:ext cx="1040376" cy="10403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4B1D02-7CB0-4DDB-80DC-A3F6ABD77457}"/>
              </a:ext>
            </a:extLst>
          </p:cNvPr>
          <p:cNvSpPr/>
          <p:nvPr/>
        </p:nvSpPr>
        <p:spPr>
          <a:xfrm>
            <a:off x="8013781" y="0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E5E131-253E-45BC-9A71-E1AC837871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27" end="271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2109" y="-1264964"/>
            <a:ext cx="1040376" cy="104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262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uiExpand="1" build="p"/>
      <p:bldP spid="5" grpId="0" build="p"/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2352222" y="2301323"/>
            <a:ext cx="4489658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wag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r>
              <a:rPr lang="en-US" sz="50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 err="1">
                <a:latin typeface="Century Gothic" panose="020B0502020202020204" pitchFamily="34" charset="0"/>
              </a:rPr>
              <a:t>ns</a:t>
            </a:r>
            <a:endParaRPr lang="en-US" sz="45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4849710" y="3128128"/>
            <a:ext cx="652906" cy="33647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1" end="2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8704" y="-988445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2039ADC-FD95-478D-B48A-06B8688EC989}"/>
              </a:ext>
            </a:extLst>
          </p:cNvPr>
          <p:cNvSpPr/>
          <p:nvPr/>
        </p:nvSpPr>
        <p:spPr>
          <a:xfrm>
            <a:off x="8013781" y="0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899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build="p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038348" y="1255503"/>
            <a:ext cx="337034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Scr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p-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038348" y="2829802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c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 err="1">
                <a:latin typeface="Century Gothic" panose="020B0502020202020204" pitchFamily="34" charset="0"/>
              </a:rPr>
              <a:t>t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075089" y="1303673"/>
            <a:ext cx="3612668" cy="1210378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endParaRPr lang="en-US" sz="45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5069321" y="2781633"/>
            <a:ext cx="466344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-sh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p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0" end="5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1948" y="-1003086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18FC4B-F81D-49B6-B646-17922AB6043B}"/>
              </a:ext>
            </a:extLst>
          </p:cNvPr>
          <p:cNvSpPr/>
          <p:nvPr/>
        </p:nvSpPr>
        <p:spPr>
          <a:xfrm>
            <a:off x="8050225" y="112809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614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239492" y="2044332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110994" y="2020698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st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" end="493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3853" y="-95763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C654F5-FEC1-4C0E-BF5B-1D743EDB90AE}"/>
              </a:ext>
            </a:extLst>
          </p:cNvPr>
          <p:cNvSpPr/>
          <p:nvPr/>
        </p:nvSpPr>
        <p:spPr>
          <a:xfrm>
            <a:off x="8029823" y="655522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812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272414" y="2118562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n-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049115" y="208647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" end="257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5741" y="-1195046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C51A0A-F77F-4219-B62C-A9DAC2614F8D}"/>
              </a:ext>
            </a:extLst>
          </p:cNvPr>
          <p:cNvSpPr/>
          <p:nvPr/>
        </p:nvSpPr>
        <p:spPr>
          <a:xfrm>
            <a:off x="8029823" y="655522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965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no consonant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after 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386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7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50347</TotalTime>
  <Words>401</Words>
  <Application>Microsoft Macintosh PowerPoint</Application>
  <PresentationFormat>On-screen Show (16:10)</PresentationFormat>
  <Paragraphs>147</Paragraphs>
  <Slides>53</Slides>
  <Notes>0</Notes>
  <HiddenSlides>0</HiddenSlides>
  <MMClips>61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Calibri</vt:lpstr>
      <vt:lpstr>Calibri Light</vt:lpstr>
      <vt:lpstr>Century Gothic</vt:lpstr>
      <vt:lpstr>Courier New</vt:lpstr>
      <vt:lpstr>Ebrima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Consonant –  l-e</vt:lpstr>
      <vt:lpstr>PowerPoint Presentation</vt:lpstr>
      <vt:lpstr>PowerPoint Presentation</vt:lpstr>
      <vt:lpstr>PowerPoint Presentation</vt:lpstr>
      <vt:lpstr>Other Sounds – Long Vowel</vt:lpstr>
      <vt:lpstr>PowerPoint Presentation</vt:lpstr>
      <vt:lpstr>Other Sounds – -nk/-ng</vt:lpstr>
      <vt:lpstr>PowerPoint Presentation</vt:lpstr>
      <vt:lpstr>PowerPoint Presentation</vt:lpstr>
      <vt:lpstr>Other Sounds – schwa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Microsoft Office User</cp:lastModifiedBy>
  <cp:revision>454</cp:revision>
  <dcterms:created xsi:type="dcterms:W3CDTF">2017-01-10T01:35:56Z</dcterms:created>
  <dcterms:modified xsi:type="dcterms:W3CDTF">2018-03-14T02:21:59Z</dcterms:modified>
</cp:coreProperties>
</file>