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357" r:id="rId2"/>
    <p:sldId id="257" r:id="rId3"/>
    <p:sldId id="278" r:id="rId4"/>
    <p:sldId id="296" r:id="rId5"/>
    <p:sldId id="385" r:id="rId6"/>
    <p:sldId id="396" r:id="rId7"/>
    <p:sldId id="397" r:id="rId8"/>
    <p:sldId id="398" r:id="rId9"/>
    <p:sldId id="399" r:id="rId10"/>
    <p:sldId id="400" r:id="rId11"/>
    <p:sldId id="279" r:id="rId12"/>
    <p:sldId id="330" r:id="rId13"/>
    <p:sldId id="331" r:id="rId14"/>
    <p:sldId id="359" r:id="rId15"/>
    <p:sldId id="332" r:id="rId16"/>
    <p:sldId id="372" r:id="rId17"/>
    <p:sldId id="373" r:id="rId18"/>
    <p:sldId id="281" r:id="rId19"/>
    <p:sldId id="402" r:id="rId20"/>
    <p:sldId id="381" r:id="rId21"/>
    <p:sldId id="401" r:id="rId22"/>
    <p:sldId id="403" r:id="rId23"/>
    <p:sldId id="297" r:id="rId24"/>
    <p:sldId id="382" r:id="rId25"/>
    <p:sldId id="287" r:id="rId26"/>
    <p:sldId id="364" r:id="rId27"/>
    <p:sldId id="405" r:id="rId28"/>
    <p:sldId id="363" r:id="rId29"/>
    <p:sldId id="365" r:id="rId30"/>
    <p:sldId id="366" r:id="rId31"/>
    <p:sldId id="406" r:id="rId32"/>
    <p:sldId id="390" r:id="rId33"/>
    <p:sldId id="407" r:id="rId34"/>
    <p:sldId id="408" r:id="rId35"/>
    <p:sldId id="284" r:id="rId36"/>
    <p:sldId id="340" r:id="rId37"/>
    <p:sldId id="286" r:id="rId38"/>
    <p:sldId id="368" r:id="rId39"/>
    <p:sldId id="404" r:id="rId40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14B2"/>
    <a:srgbClr val="ED7D31"/>
    <a:srgbClr val="1506D4"/>
    <a:srgbClr val="990000"/>
    <a:srgbClr val="FE920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069" autoAdjust="0"/>
    <p:restoredTop sz="94280" autoAdjust="0"/>
  </p:normalViewPr>
  <p:slideViewPr>
    <p:cSldViewPr snapToGrid="0">
      <p:cViewPr varScale="1">
        <p:scale>
          <a:sx n="108" d="100"/>
          <a:sy n="108" d="100"/>
        </p:scale>
        <p:origin x="3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43707-40CE-1C4D-A342-DEBA2A69CDDC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AB4F1-E88B-3E4A-93A4-19F0B93E6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8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2.m4a"/><Relationship Id="rId7" Type="http://schemas.openxmlformats.org/officeDocument/2006/relationships/image" Target="../media/image5.wmf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4a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14.m4a"/><Relationship Id="rId7" Type="http://schemas.openxmlformats.org/officeDocument/2006/relationships/image" Target="../media/image2.png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4.m4a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0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media" Target="../media/media26.m4a"/><Relationship Id="rId7" Type="http://schemas.openxmlformats.org/officeDocument/2006/relationships/image" Target="../media/image2.png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6" Type="http://schemas.openxmlformats.org/officeDocument/2006/relationships/image" Target="../media/image7.wm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6.m4a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9.m4a"/><Relationship Id="rId7" Type="http://schemas.microsoft.com/office/2007/relationships/hdphoto" Target="../media/hdphoto1.wdp"/><Relationship Id="rId2" Type="http://schemas.microsoft.com/office/2007/relationships/media" Target="../media/media28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9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media" Target="../media/media42.m4a"/><Relationship Id="rId7" Type="http://schemas.openxmlformats.org/officeDocument/2006/relationships/image" Target="../media/image2.png"/><Relationship Id="rId2" Type="http://schemas.openxmlformats.org/officeDocument/2006/relationships/audio" Target="../media/media41.mp3"/><Relationship Id="rId1" Type="http://schemas.microsoft.com/office/2007/relationships/media" Target="../media/media41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2.m4a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4.m4a"/><Relationship Id="rId1" Type="http://schemas.microsoft.com/office/2007/relationships/media" Target="../media/media44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0" y="3146863"/>
            <a:ext cx="4391419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Syllable Divisions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25566" y="1966494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14913" y="1335521"/>
            <a:ext cx="29987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Part 3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256478" y="1922972"/>
            <a:ext cx="6144322" cy="0"/>
          </a:xfrm>
          <a:prstGeom prst="line">
            <a:avLst/>
          </a:prstGeom>
          <a:ln w="762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1FD105D-6DB2-4B76-9D8A-D75B6BE83700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60E5E1-22DD-4887-9087-C64FC7C65B6C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ED48F3-3FEE-402C-935F-8CA2FE151C8D}"/>
              </a:ext>
            </a:extLst>
          </p:cNvPr>
          <p:cNvSpPr txBox="1"/>
          <p:nvPr/>
        </p:nvSpPr>
        <p:spPr>
          <a:xfrm>
            <a:off x="150312" y="685220"/>
            <a:ext cx="8370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16. Jesus Commands Fish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6DF8183-7A0B-844F-BE06-B8E0CFBE2675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" b="4829"/>
          <a:stretch/>
        </p:blipFill>
        <p:spPr bwMode="auto">
          <a:xfrm>
            <a:off x="1289301" y="2114868"/>
            <a:ext cx="2723406" cy="3183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8C5244D-A732-424F-9897-FB38E35FAF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39479" y="-193006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88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3" grpId="0" animBg="1"/>
      <p:bldP spid="15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ea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r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l</a:t>
            </a:r>
            <a:r>
              <a:rPr lang="en-US" sz="8000" dirty="0" err="1">
                <a:latin typeface="Century Gothic" panose="020B0502020202020204" pitchFamily="34" charset="0"/>
              </a:rPr>
              <a:t>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early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0D960C8-59B8-AB40-9BA9-52267E6456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598" y="-2130568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D6191E9-F0E0-374C-AB63-3663D9CD5CEC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362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655455" y="3094445"/>
            <a:ext cx="265810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 err="1">
                <a:latin typeface="Century Gothic" panose="020B0502020202020204" pitchFamily="34" charset="0"/>
              </a:rPr>
              <a:t>ti</a:t>
            </a:r>
            <a:r>
              <a:rPr lang="en-US" sz="7400" spc="300" dirty="0">
                <a:latin typeface="Century Gothic" panose="020B0502020202020204" pitchFamily="34" charset="0"/>
              </a:rPr>
              <a:t>  </a:t>
            </a:r>
            <a:r>
              <a:rPr lang="en-US" sz="7400" spc="300" dirty="0" err="1">
                <a:latin typeface="Century Gothic" panose="020B0502020202020204" pitchFamily="34" charset="0"/>
              </a:rPr>
              <a:t>er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495640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Tiger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466374"/>
            <a:ext cx="8743188" cy="1451186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When you see one consonant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divide after the first vowel.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Try this pattern first. 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760861" y="4165096"/>
            <a:ext cx="813358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ti</a:t>
            </a:r>
            <a:r>
              <a:rPr lang="en-US" sz="7400" dirty="0">
                <a:latin typeface="Century Gothic" panose="020B0502020202020204" pitchFamily="34" charset="0"/>
              </a:rPr>
              <a:t>  </a:t>
            </a:r>
            <a:r>
              <a:rPr lang="en-US" sz="74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g</a:t>
            </a:r>
            <a:r>
              <a:rPr lang="en-US" sz="7400" dirty="0" err="1">
                <a:latin typeface="Century Gothic" panose="020B0502020202020204" pitchFamily="34" charset="0"/>
              </a:rPr>
              <a:t>er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87353" y="3257149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316451" y="3215758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cli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0406" y="4992073"/>
            <a:ext cx="609600" cy="6096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-9144" y="4828414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458240" y="-895999"/>
            <a:ext cx="685760" cy="58845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C900183858[1]">
            <a:extLst>
              <a:ext uri="{FF2B5EF4-FFF2-40B4-BE49-F238E27FC236}">
                <a16:creationId xmlns:a16="http://schemas.microsoft.com/office/drawing/2014/main" id="{EC74F70E-F7B6-7544-B877-770B8D59A1F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4398" y="937231"/>
            <a:ext cx="1647189" cy="16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183858[1]">
            <a:extLst>
              <a:ext uri="{FF2B5EF4-FFF2-40B4-BE49-F238E27FC236}">
                <a16:creationId xmlns:a16="http://schemas.microsoft.com/office/drawing/2014/main" id="{2AFF167B-D9D1-1245-B90E-3EB8718F9451}"/>
              </a:ext>
            </a:extLst>
          </p:cNvPr>
          <p:cNvPicPr/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12" y="942186"/>
            <a:ext cx="1647190" cy="16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2068F5C-48E7-7549-9044-16A1A3918C8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2250" y="-9976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7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9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37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3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6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 uiExpand="1"/>
      <p:bldP spid="3" grpId="0"/>
      <p:bldP spid="4" grpId="0" uiExpand="1" build="p"/>
      <p:bldP spid="19" grpId="0" uiExpand="1"/>
      <p:bldP spid="19" grpId="1"/>
      <p:bldP spid="9" grpId="0" uiExpand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Je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s</a:t>
            </a:r>
            <a:r>
              <a:rPr lang="en-US" sz="8000" dirty="0" err="1">
                <a:latin typeface="Century Gothic" panose="020B0502020202020204" pitchFamily="34" charset="0"/>
              </a:rPr>
              <a:t>us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Jesus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CA96106-A4CB-3C4A-97FE-2C1CD20D96D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02264" y="-2556181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67C6695-AFAF-6342-A9F9-CC2305EBD012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480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Si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</a:t>
            </a:r>
            <a:r>
              <a:rPr lang="en-US" sz="8000" dirty="0">
                <a:latin typeface="Century Gothic" panose="020B0502020202020204" pitchFamily="34" charset="0"/>
              </a:rPr>
              <a:t>on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Simon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A3A5BAD-226C-BE42-90FC-00EAC31141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06595" y="-1911537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2677CCC-7CB2-5F4C-8A7F-432575EDC7FF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8911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fi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n</a:t>
            </a:r>
            <a:r>
              <a:rPr lang="en-US" sz="8000" dirty="0" err="1">
                <a:latin typeface="Century Gothic" panose="020B0502020202020204" pitchFamily="34" charset="0"/>
              </a:rPr>
              <a:t>ally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finally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32B08CC-18C5-A24B-86E3-B141B9F834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198" y="-2905202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37F7650-32BC-D849-B33D-57C91EE47ADB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723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o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8000" dirty="0" err="1">
                <a:latin typeface="Century Gothic" panose="020B0502020202020204" pitchFamily="34" charset="0"/>
              </a:rPr>
              <a:t>ey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obey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27C4ACD-B094-5E42-AF9A-CBFD1C9CAC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598" y="-1267981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E3196E4-BFEB-EC4C-9581-D4960EC5731F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2731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be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g</a:t>
            </a:r>
            <a:r>
              <a:rPr lang="en-US" sz="8000" dirty="0" err="1">
                <a:latin typeface="Century Gothic" panose="020B0502020202020204" pitchFamily="34" charset="0"/>
              </a:rPr>
              <a:t>an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began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1CD4796-E12A-254D-A79D-1F38ADB79E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49034" y="-2619403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8048C1D-AA08-D947-A01B-68CAE02711F1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5759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Pe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t</a:t>
            </a:r>
            <a:r>
              <a:rPr lang="en-US" sz="8000" dirty="0" err="1">
                <a:latin typeface="Century Gothic" panose="020B0502020202020204" pitchFamily="34" charset="0"/>
              </a:rPr>
              <a:t>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Peter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BFB51C7-8457-7242-8C46-126BA9CC46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598" y="-1404699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4AE8150-BB1F-AC4E-A54D-DEC82A0F42A0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322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094300" y="2826910"/>
            <a:ext cx="1523174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>
                <a:latin typeface="Century Gothic" panose="020B0502020202020204" pitchFamily="34" charset="0"/>
              </a:rPr>
              <a:t>tu</a:t>
            </a:r>
            <a:r>
              <a:rPr lang="en-US" sz="7400" spc="600" dirty="0">
                <a:latin typeface="Century Gothic" panose="020B0502020202020204" pitchFamily="34" charset="0"/>
              </a:rPr>
              <a:t>r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Turtle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800045"/>
            <a:ext cx="8743188" cy="925951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500" b="1" dirty="0">
                <a:latin typeface="Century Gothic" panose="020B0502020202020204" pitchFamily="34" charset="0"/>
              </a:rPr>
              <a:t>When you see consonant-l-e, </a:t>
            </a:r>
          </a:p>
          <a:p>
            <a:pPr marL="0" indent="0" algn="ctr" fontAlgn="base">
              <a:buNone/>
            </a:pPr>
            <a:r>
              <a:rPr lang="en-US" sz="2500" b="1" dirty="0">
                <a:latin typeface="Century Gothic" panose="020B0502020202020204" pitchFamily="34" charset="0"/>
              </a:rPr>
              <a:t>count back three and divide.</a:t>
            </a: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628650" y="4079324"/>
            <a:ext cx="775182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spc="300" dirty="0">
                <a:latin typeface="Century Gothic" panose="020B0502020202020204" pitchFamily="34" charset="0"/>
              </a:rPr>
              <a:t>tur  </a:t>
            </a:r>
            <a:r>
              <a:rPr lang="en-US" sz="7400" b="1" spc="300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tle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2" y="325719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495626" y="2903110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483100" y="2846422"/>
            <a:ext cx="545342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600" dirty="0">
                <a:solidFill>
                  <a:srgbClr val="1414B2"/>
                </a:solidFill>
                <a:latin typeface="Century Gothic" panose="020B0502020202020204" pitchFamily="34" charset="0"/>
              </a:rPr>
              <a:t>t</a:t>
            </a:r>
            <a:endParaRPr lang="en-US" sz="7400" dirty="0"/>
          </a:p>
        </p:txBody>
      </p:sp>
      <p:sp>
        <p:nvSpPr>
          <p:cNvPr id="20" name="Rectangle 19"/>
          <p:cNvSpPr/>
          <p:nvPr/>
        </p:nvSpPr>
        <p:spPr>
          <a:xfrm>
            <a:off x="4821136" y="2857360"/>
            <a:ext cx="450764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l</a:t>
            </a:r>
            <a:endParaRPr lang="en-US" sz="7400" dirty="0"/>
          </a:p>
        </p:txBody>
      </p:sp>
      <p:sp>
        <p:nvSpPr>
          <p:cNvPr id="22" name="Rectangle 21"/>
          <p:cNvSpPr/>
          <p:nvPr/>
        </p:nvSpPr>
        <p:spPr>
          <a:xfrm>
            <a:off x="5065568" y="2826910"/>
            <a:ext cx="83067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e</a:t>
            </a:r>
            <a:endParaRPr lang="en-US" sz="7400" dirty="0"/>
          </a:p>
        </p:txBody>
      </p:sp>
      <p:sp>
        <p:nvSpPr>
          <p:cNvPr id="34" name="Rectangle 3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496340" y="-928047"/>
            <a:ext cx="64766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MC900391444[1]">
            <a:extLst>
              <a:ext uri="{FF2B5EF4-FFF2-40B4-BE49-F238E27FC236}">
                <a16:creationId xmlns:a16="http://schemas.microsoft.com/office/drawing/2014/main" id="{3ED682D8-3315-EA49-B67D-07BD315AA070}"/>
              </a:ext>
            </a:extLst>
          </p:cNvPr>
          <p:cNvPicPr/>
          <p:nvPr/>
        </p:nvPicPr>
        <p:blipFill rotWithShape="1"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" r="-11906"/>
          <a:stretch/>
        </p:blipFill>
        <p:spPr bwMode="auto">
          <a:xfrm>
            <a:off x="209549" y="707509"/>
            <a:ext cx="2042795" cy="1195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MC900391444[1]">
            <a:extLst>
              <a:ext uri="{FF2B5EF4-FFF2-40B4-BE49-F238E27FC236}">
                <a16:creationId xmlns:a16="http://schemas.microsoft.com/office/drawing/2014/main" id="{D6FC43B1-5CDF-3C45-B6EE-72A3228E6F76}"/>
              </a:ext>
            </a:extLst>
          </p:cNvPr>
          <p:cNvPicPr/>
          <p:nvPr/>
        </p:nvPicPr>
        <p:blipFill rotWithShape="1"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" r="-11906"/>
          <a:stretch/>
        </p:blipFill>
        <p:spPr bwMode="auto">
          <a:xfrm flipH="1">
            <a:off x="7005641" y="625331"/>
            <a:ext cx="1928810" cy="1195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49E53D8-7ACF-DB45-AF7F-D4C6B2C8DAE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89" end="3750.3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2250" y="-1031738"/>
            <a:ext cx="812800" cy="812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34FF9AA-DE73-4E54-854A-50A311A9ABC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342" end="0.3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0946" y="-9741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80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7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8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8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04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119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364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1" nodeType="withEffect">
                                  <p:stCondLst>
                                    <p:cond delay="13600"/>
                                  </p:stCondLst>
                                  <p:iterate type="wd">
                                    <p:tmPct val="9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12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6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17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5" grpId="0"/>
      <p:bldP spid="5" grpId="1"/>
      <p:bldP spid="20" grpId="0"/>
      <p:bldP spid="20" grpId="1"/>
      <p:bldP spid="22" grpId="0"/>
      <p:bldP spid="22" grpId="1"/>
      <p:bldP spid="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wig 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gle</a:t>
            </a:r>
            <a:endParaRPr lang="en-US" sz="8000" b="1" dirty="0">
              <a:solidFill>
                <a:srgbClr val="1506D4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wiggle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A3A9479-922B-A349-B0BC-001809B507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598" y="-1130497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433D9F3-DEF6-2345-81E0-4EB0A7BF931D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4106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D459AE-D3E0-4DD9-83F4-D5BB575F1BAF}"/>
              </a:ext>
            </a:extLst>
          </p:cNvPr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A311DFDD-235C-401D-A26E-5D96C5AB4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527033"/>
            <a:ext cx="9144000" cy="99417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7100" b="1" dirty="0">
                <a:latin typeface="Century Gothic" panose="020B0502020202020204" pitchFamily="34" charset="0"/>
              </a:rPr>
              <a:t>Dividing Words</a:t>
            </a:r>
            <a:endParaRPr lang="en-US" sz="7100" dirty="0">
              <a:latin typeface="Century Gothic" panose="020B0502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1FD6D3-67A3-410F-885D-FD9785927C4C}"/>
              </a:ext>
            </a:extLst>
          </p:cNvPr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FDC4E871-D26E-41AC-9B73-F0764BF0E7E7}"/>
              </a:ext>
            </a:extLst>
          </p:cNvPr>
          <p:cNvSpPr txBox="1">
            <a:spLocks/>
          </p:cNvSpPr>
          <p:nvPr/>
        </p:nvSpPr>
        <p:spPr>
          <a:xfrm>
            <a:off x="-1" y="2920095"/>
            <a:ext cx="91440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7100" b="1" dirty="0">
                <a:latin typeface="Century Gothic" panose="020B0502020202020204" pitchFamily="34" charset="0"/>
              </a:rPr>
              <a:t>Into Syllables</a:t>
            </a:r>
            <a:endParaRPr lang="en-US" sz="7100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1FF984-E112-49D5-BABE-7D7D927BEB3E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EE44CF-99F1-4178-ACB1-114E9C7A658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DEB14D9-A7AD-4147-9F07-F60B52AC99AD}"/>
              </a:ext>
            </a:extLst>
          </p:cNvPr>
          <p:cNvSpPr/>
          <p:nvPr/>
        </p:nvSpPr>
        <p:spPr>
          <a:xfrm>
            <a:off x="8403093" y="849299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AC9D068-F663-314D-8393-3FC14AD41D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88747" y="-246983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8856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/>
      <p:bldP spid="17" grpId="0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peo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ple</a:t>
            </a:r>
            <a:endParaRPr lang="en-US" sz="8000" b="1" dirty="0">
              <a:solidFill>
                <a:srgbClr val="1506D4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people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4330B47-7522-F64E-81CC-C6675C4EF7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598" y="-1267981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590B43E-0A73-CE48-9EB1-6DDD87D47C2A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1707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spar 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kle</a:t>
            </a:r>
            <a:endParaRPr lang="en-US" sz="8000" b="1" dirty="0">
              <a:solidFill>
                <a:srgbClr val="1506D4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sparkle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0B430F1-9FFB-2B44-B2A0-FB600B8E75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598" y="-12679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374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bub 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ble</a:t>
            </a:r>
            <a:endParaRPr lang="en-US" sz="8000" b="1" dirty="0">
              <a:solidFill>
                <a:srgbClr val="1506D4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bubble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78D89D3-D58A-3A4B-9126-D80E87321E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598" y="-1114939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99F398A-1547-9D40-82D1-DCB5623266D3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8907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69114" y="2755854"/>
            <a:ext cx="247882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400" dirty="0">
                <a:latin typeface="Century Gothic" panose="020B0502020202020204" pitchFamily="34" charset="0"/>
              </a:rPr>
              <a:t>ha</a:t>
            </a:r>
            <a:endParaRPr lang="en-US" sz="7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Hamster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800045"/>
            <a:ext cx="8743188" cy="356521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b="1" dirty="0">
                <a:latin typeface="Century Gothic" panose="020B0502020202020204" pitchFamily="34" charset="0"/>
              </a:rPr>
              <a:t>When you see three consonants between two vowels,</a:t>
            </a: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596840" y="4078411"/>
            <a:ext cx="775182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spc="300" dirty="0">
                <a:latin typeface="Century Gothic" panose="020B0502020202020204" pitchFamily="34" charset="0"/>
              </a:rPr>
              <a:t>ha</a:t>
            </a:r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m  </a:t>
            </a:r>
            <a:r>
              <a:rPr lang="en-US" sz="7400" b="1" spc="300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st</a:t>
            </a:r>
            <a:r>
              <a:rPr lang="en-US" sz="7400" spc="300" dirty="0" err="1">
                <a:latin typeface="Century Gothic" panose="020B0502020202020204" pitchFamily="34" charset="0"/>
              </a:rPr>
              <a:t>er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17397" y="3311785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624952" y="289079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24890" y="-1006178"/>
            <a:ext cx="81911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07E078-92EB-4225-9ADA-747ACBBDA745}"/>
              </a:ext>
            </a:extLst>
          </p:cNvPr>
          <p:cNvSpPr/>
          <p:nvPr/>
        </p:nvSpPr>
        <p:spPr>
          <a:xfrm>
            <a:off x="2193784" y="2167773"/>
            <a:ext cx="47564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sz="2400" b="1" dirty="0">
                <a:latin typeface="Century Gothic" panose="020B0502020202020204" pitchFamily="34" charset="0"/>
              </a:rPr>
              <a:t>divide after the first consonant.</a:t>
            </a:r>
            <a:endParaRPr lang="en-US" sz="2100" dirty="0"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692631-AA7F-46C4-959A-9EFAFDC4A647}"/>
              </a:ext>
            </a:extLst>
          </p:cNvPr>
          <p:cNvSpPr/>
          <p:nvPr/>
        </p:nvSpPr>
        <p:spPr>
          <a:xfrm>
            <a:off x="3642288" y="2755854"/>
            <a:ext cx="2193229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300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mst</a:t>
            </a:r>
            <a:r>
              <a:rPr lang="en-US" sz="7400" spc="3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endParaRPr lang="en-US" spc="3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3C139C5-C974-4003-BB41-62D8BCC5D903}"/>
              </a:ext>
            </a:extLst>
          </p:cNvPr>
          <p:cNvSpPr/>
          <p:nvPr/>
        </p:nvSpPr>
        <p:spPr>
          <a:xfrm>
            <a:off x="4989396" y="2745655"/>
            <a:ext cx="170262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er</a:t>
            </a:r>
            <a:endParaRPr lang="en-US" sz="7400" dirty="0"/>
          </a:p>
        </p:txBody>
      </p:sp>
      <p:pic>
        <p:nvPicPr>
          <p:cNvPr id="18" name="Picture 17" descr="MC900111940[1]">
            <a:extLst>
              <a:ext uri="{FF2B5EF4-FFF2-40B4-BE49-F238E27FC236}">
                <a16:creationId xmlns:a16="http://schemas.microsoft.com/office/drawing/2014/main" id="{E2F7963C-3E7E-3443-9C66-F299A8FD746C}"/>
              </a:ext>
            </a:extLst>
          </p:cNvPr>
          <p:cNvPicPr/>
          <p:nvPr/>
        </p:nvPicPr>
        <p:blipFill>
          <a:blip r:embed="rId6" cstate="print">
            <a:lum bright="12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281" y="2489174"/>
            <a:ext cx="1449285" cy="1147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MC900111940[1]">
            <a:extLst>
              <a:ext uri="{FF2B5EF4-FFF2-40B4-BE49-F238E27FC236}">
                <a16:creationId xmlns:a16="http://schemas.microsoft.com/office/drawing/2014/main" id="{9000D248-5709-C044-96B9-849ABC804154}"/>
              </a:ext>
            </a:extLst>
          </p:cNvPr>
          <p:cNvPicPr/>
          <p:nvPr/>
        </p:nvPicPr>
        <p:blipFill>
          <a:blip r:embed="rId6" cstate="print">
            <a:lum bright="12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0434" y="2494372"/>
            <a:ext cx="1432873" cy="1147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982C316-A45A-AB45-8C68-894F0E73C5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7470" y="-1033484"/>
            <a:ext cx="812800" cy="8128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032BF4A-D3A8-884E-BE9E-A8DEAB0E3D3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94780" y="-128667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96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1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52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7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4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36" grpId="0" animBg="1"/>
      <p:bldP spid="8" grpId="0"/>
      <p:bldP spid="5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hu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n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dr</a:t>
            </a:r>
            <a:r>
              <a:rPr lang="en-US" sz="8000" dirty="0" err="1">
                <a:latin typeface="Century Gothic" panose="020B0502020202020204" pitchFamily="34" charset="0"/>
              </a:rPr>
              <a:t>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hundred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C3EB6A5-4C15-A04E-8CE1-9CF4794705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28898" y="-1905677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872CACA-90DE-764F-B763-F4017018D184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4899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Foxes Suffixes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792304"/>
            <a:ext cx="9143999" cy="451739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dirty="0">
                <a:latin typeface="Century Gothic" panose="020B0502020202020204" pitchFamily="34" charset="0"/>
              </a:rPr>
              <a:t>Focus on your base word.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36986" y="3926333"/>
            <a:ext cx="851534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fox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5969" y="251571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spc="-100" dirty="0">
                <a:latin typeface="Century Gothic" panose="020B0502020202020204" pitchFamily="34" charset="0"/>
              </a:rPr>
              <a:t>fox </a:t>
            </a:r>
            <a:r>
              <a:rPr lang="en-US" sz="8000" b="1" u="sng" spc="100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</a:t>
            </a:r>
            <a:endParaRPr lang="en-US" sz="8000" b="1" spc="100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4756385" y="2445364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lip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09.6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25841" y="110014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020221" y="20176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713A98-980B-4797-8773-F9E5CFC7AFBE}"/>
              </a:ext>
            </a:extLst>
          </p:cNvPr>
          <p:cNvSpPr/>
          <p:nvPr/>
        </p:nvSpPr>
        <p:spPr>
          <a:xfrm>
            <a:off x="8515350" y="-819150"/>
            <a:ext cx="628650" cy="5406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069F2F2-024B-3840-8F62-4001AF815275}"/>
              </a:ext>
            </a:extLst>
          </p:cNvPr>
          <p:cNvPicPr/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713" y="980725"/>
            <a:ext cx="2035738" cy="16231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F6E0A8-3E99-524E-A421-53DA327BEA3E}"/>
              </a:ext>
            </a:extLst>
          </p:cNvPr>
          <p:cNvPicPr/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5549" y="1015390"/>
            <a:ext cx="1944691" cy="1617251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E247E0-C075-3943-A3C1-D391C71DEB3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002.666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2250" y="-917480"/>
            <a:ext cx="812800" cy="812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720E45-1034-40C5-8A1D-65E8F726E1A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665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77440" y="-95521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50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52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1290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13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6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16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3" grpId="0"/>
      <p:bldP spid="4" grpId="0" build="p"/>
      <p:bldP spid="7" grpId="0"/>
      <p:bldP spid="7" grpId="1"/>
      <p:bldP spid="19" grpId="0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sparkle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sparkled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D6B9E1C-864A-C141-90A5-5E8F82E990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38966" y="-2197474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29D9B86-6A7F-154C-AFA3-0D46142B43B7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5281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bubble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bubbled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7086213-5865-FE43-81C2-BB92EC1019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598" y="-1267981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8C91364-9E73-5D45-A692-2457B5F63C57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101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wash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0830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washed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920F336-DA94-3E45-9B9C-E57E5C6402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72058" y="-2262787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C34EB8F-B85F-214A-B57A-532C3CC57593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2239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race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raced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7CFBEC4-42CD-094B-8895-790E43CC17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28176" y="-1894286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85AC4AD-3B09-6E43-8302-C7CF6404BA49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4210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995055" y="2951292"/>
            <a:ext cx="294503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dirty="0" err="1">
                <a:latin typeface="Century Gothic" panose="020B0502020202020204" pitchFamily="34" charset="0"/>
              </a:rPr>
              <a:t>ra</a:t>
            </a:r>
            <a:r>
              <a:rPr lang="en-US" sz="7400" dirty="0">
                <a:latin typeface="Century Gothic" panose="020B0502020202020204" pitchFamily="34" charset="0"/>
              </a:rPr>
              <a:t>     it</a:t>
            </a:r>
            <a:endParaRPr lang="en-US" sz="7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62546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Rabbit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3" y="1576306"/>
            <a:ext cx="9143999" cy="1451186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When you see two consonants </a:t>
            </a:r>
          </a:p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divide between the consonants.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0" indent="0" algn="ctr" fontAlgn="base">
              <a:buNone/>
            </a:pP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2" y="4091476"/>
            <a:ext cx="8820144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ra</a:t>
            </a:r>
            <a:r>
              <a:rPr lang="en-US" sz="74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r>
              <a:rPr lang="en-US" sz="7400" b="1" dirty="0">
                <a:latin typeface="Century Gothic" panose="020B0502020202020204" pitchFamily="34" charset="0"/>
              </a:rPr>
              <a:t> 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7400" dirty="0">
                <a:latin typeface="Century Gothic" panose="020B0502020202020204" pitchFamily="34" charset="0"/>
              </a:rPr>
              <a:t>it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2" y="3099530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bb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648200" y="304036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C900325566[1]">
            <a:extLst>
              <a:ext uri="{FF2B5EF4-FFF2-40B4-BE49-F238E27FC236}">
                <a16:creationId xmlns:a16="http://schemas.microsoft.com/office/drawing/2014/main" id="{2C3F93C7-78D1-B542-9FEA-8FA8D468587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662716"/>
            <a:ext cx="1369060" cy="185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325566[1]">
            <a:extLst>
              <a:ext uri="{FF2B5EF4-FFF2-40B4-BE49-F238E27FC236}">
                <a16:creationId xmlns:a16="http://schemas.microsoft.com/office/drawing/2014/main" id="{553F5934-2ADD-0945-93B1-CAE29779201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99341" y="752708"/>
            <a:ext cx="1316009" cy="185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AF35930-4250-3142-BF31-FC74B83474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1300" y="-131766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34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13200"/>
                                  </p:stCondLst>
                                  <p:iterate type="wd">
                                    <p:tmPct val="12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18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flash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flashed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F590BD1-C3D7-3B41-AB20-2AA324702F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598" y="-1267981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A21DC8D-190A-4C4E-9AD1-453123E856C9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0871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follow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followed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4D522E0-B37B-C144-A1A8-8C1D679C77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41132" y="-1907695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CCA7FE6-2294-4E49-AFB9-E94E31421179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654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break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ing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breaking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BB62D3B-ADA2-8941-BFD8-05A401B338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598" y="-812800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E16447C-B388-FD48-999D-AAA389A24364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9583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final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ly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finally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C7AE84F-36ED-5944-9807-8836264D90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80683" y="-2698193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F2AB89E-CEDC-C64B-8E1E-00F335CA9C65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2781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66366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sin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ful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sinful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AE60DEC-A052-E244-945C-79F933A931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23883" y="-2251636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2C2D5AB-40B7-A546-AEE6-AB3A8D94DF2A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4307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73697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Anteater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658492"/>
            <a:ext cx="9143999" cy="451739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200" b="1" dirty="0">
                <a:latin typeface="Century Gothic" panose="020B0502020202020204" pitchFamily="34" charset="0"/>
              </a:rPr>
              <a:t>These compound words are made up of two smaller words.</a:t>
            </a:r>
            <a:endParaRPr lang="en-US" sz="22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1830452" y="2527239"/>
            <a:ext cx="286384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ant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39214" y="3356841"/>
            <a:ext cx="70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1</a:t>
            </a:r>
            <a:endParaRPr lang="en-US" sz="2400" dirty="0">
              <a:solidFill>
                <a:srgbClr val="1414B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89607" y="3344696"/>
            <a:ext cx="70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2</a:t>
            </a:r>
            <a:endParaRPr lang="en-US" sz="2400" dirty="0">
              <a:solidFill>
                <a:srgbClr val="1414B2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0" y="388705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ant  eater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3463279" y="2527240"/>
            <a:ext cx="3757807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eater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4078962" y="2525405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515350" y="-819150"/>
            <a:ext cx="628650" cy="5406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2580362" y="3381893"/>
            <a:ext cx="1448496" cy="12907"/>
          </a:xfrm>
          <a:prstGeom prst="line">
            <a:avLst/>
          </a:prstGeom>
          <a:ln w="38100">
            <a:solidFill>
              <a:srgbClr val="141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4147179" y="3381893"/>
            <a:ext cx="2391407" cy="382"/>
          </a:xfrm>
          <a:prstGeom prst="line">
            <a:avLst/>
          </a:prstGeom>
          <a:ln w="38100">
            <a:solidFill>
              <a:srgbClr val="141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88505A2D-A2AE-9042-AE54-BEA42559B73C}"/>
              </a:ext>
            </a:extLst>
          </p:cNvPr>
          <p:cNvPicPr/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122" y="2234418"/>
            <a:ext cx="1932940" cy="106235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C3A160F-EB03-EC4D-90DC-0CA05E0E1AEC}"/>
              </a:ext>
            </a:extLst>
          </p:cNvPr>
          <p:cNvPicPr/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6601" y="2347051"/>
            <a:ext cx="1775078" cy="106235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1500802-9468-194F-A3CA-B2990E39781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316.666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1340" y="-944730"/>
            <a:ext cx="812800" cy="8128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E66AC4-E6F6-46EB-9335-9EEDB8B2C15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40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8879" y="-9064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26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2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03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7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13900"/>
                                  </p:stCondLst>
                                  <p:iterate type="wd">
                                    <p:tmPct val="6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17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3" grpId="0"/>
      <p:bldP spid="4" grpId="0" build="p"/>
      <p:bldP spid="19" grpId="0"/>
      <p:bldP spid="2" grpId="0"/>
      <p:bldP spid="6" grpId="0"/>
      <p:bldP spid="8" grpId="0"/>
      <p:bldP spid="8" grpId="1"/>
      <p:bldP spid="9" grpId="0"/>
      <p:bldP spid="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in  to</a:t>
            </a:r>
            <a:endParaRPr lang="en-US" sz="8000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into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584AD6E-665B-AC4C-A3D8-02065BDB08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64878" y="-2552497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4747A8-AEA6-AA40-90BF-C69DA6D74928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8585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Other Syllable Divisions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792304"/>
            <a:ext cx="9143999" cy="886044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Some words don’t fit so neatly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into standard syllable division patterns.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0" y="2780461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dirty="0">
                <a:latin typeface="Century Gothic" panose="020B0502020202020204" pitchFamily="34" charset="0"/>
              </a:rPr>
              <a:t>way</a:t>
            </a:r>
            <a:endParaRPr lang="en-US" sz="8000" b="1" dirty="0">
              <a:solidFill>
                <a:srgbClr val="FE9202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1" y="394655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away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515350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ther-BANANA">
            <a:hlinkClick r:id="" action="ppaction://media"/>
            <a:extLst>
              <a:ext uri="{FF2B5EF4-FFF2-40B4-BE49-F238E27FC236}">
                <a16:creationId xmlns:a16="http://schemas.microsoft.com/office/drawing/2014/main" id="{19376D86-6C8D-42E0-A011-A1ADACCB23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1899" y="1412687"/>
            <a:ext cx="609600" cy="6096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A1E3A55-DA75-4D61-9971-44AD7E025630}"/>
              </a:ext>
            </a:extLst>
          </p:cNvPr>
          <p:cNvSpPr/>
          <p:nvPr/>
        </p:nvSpPr>
        <p:spPr>
          <a:xfrm>
            <a:off x="114300" y="1404540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7575DBB-9A48-2C44-AD08-03751A1339A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" y="-9984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37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9900"/>
                                  </p:stCondLst>
                                  <p:iterate type="wd">
                                    <p:tmPct val="77778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1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4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 uiExpand="1" build="p"/>
      <p:bldP spid="7" grpId="0"/>
      <p:bldP spid="19" grpId="0"/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 </a:t>
            </a:r>
            <a:r>
              <a:rPr lang="en-US" sz="8000" dirty="0" err="1">
                <a:latin typeface="Century Gothic" panose="020B0502020202020204" pitchFamily="34" charset="0"/>
              </a:rPr>
              <a:t>fraid</a:t>
            </a:r>
            <a:endParaRPr lang="en-US" sz="8000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afraid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FAC1E4C-4FD2-1146-8450-F957D6B07C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1998" y="-2181717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C5DF01F-7905-A343-849C-25636A5848C3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621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emp</a:t>
            </a:r>
            <a:r>
              <a:rPr lang="en-US" sz="8000" dirty="0">
                <a:latin typeface="Century Gothic" panose="020B0502020202020204" pitchFamily="34" charset="0"/>
              </a:rPr>
              <a:t>  ty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empty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9576306-460C-9645-A3DE-57F7609B42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198" y="-2369692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5CB5D5-0D1A-E14D-99B6-EB4AD354B861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1651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Master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7FCE5B7-C570-DF4F-9A01-0BB939618A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598" y="-1916588"/>
            <a:ext cx="812800" cy="812800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FB750E32-9796-884C-A5D3-333643E7B569}"/>
              </a:ext>
            </a:extLst>
          </p:cNvPr>
          <p:cNvSpPr txBox="1">
            <a:spLocks/>
          </p:cNvSpPr>
          <p:nvPr/>
        </p:nvSpPr>
        <p:spPr>
          <a:xfrm>
            <a:off x="40433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Ma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s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t</a:t>
            </a:r>
            <a:r>
              <a:rPr lang="en-US" sz="8000" dirty="0" err="1">
                <a:latin typeface="Century Gothic" panose="020B0502020202020204" pitchFamily="34" charset="0"/>
              </a:rPr>
              <a:t>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61980B-3EC7-5B49-B67C-D75F1487B3E8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1051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u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n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d</a:t>
            </a:r>
            <a:r>
              <a:rPr lang="en-US" sz="8000" dirty="0">
                <a:latin typeface="Century Gothic" panose="020B0502020202020204" pitchFamily="34" charset="0"/>
              </a:rPr>
              <a:t>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under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C1EB1E4-BFD2-CB4A-9B22-C9307A73BD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42575" y="-2229334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6E32292-D5AD-6B4A-8B97-8A1CBBC675A8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2422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sa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r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d</a:t>
            </a:r>
            <a:r>
              <a:rPr lang="en-US" sz="8000" dirty="0">
                <a:latin typeface="Century Gothic" panose="020B0502020202020204" pitchFamily="34" charset="0"/>
              </a:rPr>
              <a:t>ine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sardine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5B0B865-D5DE-274D-9322-C735DAB786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598" y="-2229334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39879A8-A2B0-5245-9B56-463F634706E1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6174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ba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r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8000" dirty="0">
                <a:latin typeface="Century Gothic" panose="020B0502020202020204" pitchFamily="34" charset="0"/>
              </a:rPr>
              <a:t>el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barbel</a:t>
            </a:r>
            <a:endParaRPr lang="en-US" sz="8000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26B7E2F-F65B-244A-9A8A-247F7B71FE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1998" y="-3025803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092F495-54C6-C54D-A1EB-13A94BCFF3D9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3868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si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l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v</a:t>
            </a:r>
            <a:r>
              <a:rPr lang="en-US" sz="8000" dirty="0" err="1">
                <a:latin typeface="Century Gothic" panose="020B0502020202020204" pitchFamily="34" charset="0"/>
              </a:rPr>
              <a:t>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silver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86A30DC-3E5C-E24A-9FEB-32AD70CC33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29620" y="-2258183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27D2544-5128-5A47-821A-512B6851A088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03671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fo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l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l</a:t>
            </a:r>
            <a:r>
              <a:rPr lang="en-US" sz="8000" dirty="0">
                <a:latin typeface="Century Gothic" panose="020B0502020202020204" pitchFamily="34" charset="0"/>
              </a:rPr>
              <a:t>ow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follow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8AF4213-FDBE-A549-873B-313AF51FB3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598" y="-1799943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1175F7-FAAB-D345-A5EE-DD481DB60FAD}"/>
              </a:ext>
            </a:extLst>
          </p:cNvPr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1744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237</Words>
  <Application>Microsoft Office PowerPoint</Application>
  <PresentationFormat>On-screen Show (16:10)</PresentationFormat>
  <Paragraphs>113</Paragraphs>
  <Slides>39</Slides>
  <Notes>0</Notes>
  <HiddenSlides>0</HiddenSlides>
  <MMClips>47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Century Gothic</vt:lpstr>
      <vt:lpstr>Office Theme</vt:lpstr>
      <vt:lpstr>PowerPoint Presentation</vt:lpstr>
      <vt:lpstr>Dividing Words</vt:lpstr>
      <vt:lpstr>Rabbit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Tiger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Turtle Words</vt:lpstr>
      <vt:lpstr>PowerPoint Presentation</vt:lpstr>
      <vt:lpstr>PowerPoint Presentation</vt:lpstr>
      <vt:lpstr>PowerPoint Presentation</vt:lpstr>
      <vt:lpstr>PowerPoint Presentation</vt:lpstr>
      <vt:lpstr>Hamster Words</vt:lpstr>
      <vt:lpstr>PowerPoint Presentation</vt:lpstr>
      <vt:lpstr>Foxes Suffixes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Anteater Words</vt:lpstr>
      <vt:lpstr>PowerPoint Presentation</vt:lpstr>
      <vt:lpstr>Other Syllable Divisions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</dc:title>
  <dc:creator>Lisa Suggs</dc:creator>
  <cp:lastModifiedBy>Charles Hale</cp:lastModifiedBy>
  <cp:revision>493</cp:revision>
  <dcterms:created xsi:type="dcterms:W3CDTF">2017-01-10T01:35:56Z</dcterms:created>
  <dcterms:modified xsi:type="dcterms:W3CDTF">2018-06-01T13:30:11Z</dcterms:modified>
</cp:coreProperties>
</file>