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5" r:id="rId3"/>
    <p:sldId id="301" r:id="rId4"/>
    <p:sldId id="338" r:id="rId5"/>
    <p:sldId id="258" r:id="rId6"/>
    <p:sldId id="339" r:id="rId7"/>
    <p:sldId id="340" r:id="rId8"/>
    <p:sldId id="343" r:id="rId9"/>
    <p:sldId id="300" r:id="rId10"/>
    <p:sldId id="306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8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9" r:id="rId27"/>
    <p:sldId id="360" r:id="rId28"/>
    <p:sldId id="361" r:id="rId2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945200"/>
    <a:srgbClr val="FF9B01"/>
    <a:srgbClr val="CC4F00"/>
    <a:srgbClr val="FE9202"/>
    <a:srgbClr val="FF0066"/>
    <a:srgbClr val="2F5597"/>
    <a:srgbClr val="990000"/>
    <a:srgbClr val="1313B3"/>
    <a:srgbClr val="150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534" autoAdjust="0"/>
    <p:restoredTop sz="94280" autoAdjust="0"/>
  </p:normalViewPr>
  <p:slideViewPr>
    <p:cSldViewPr snapToGrid="0">
      <p:cViewPr varScale="1">
        <p:scale>
          <a:sx n="53" d="100"/>
          <a:sy n="53" d="100"/>
        </p:scale>
        <p:origin x="90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478" y="524587"/>
            <a:ext cx="24930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86120"/>
            <a:ext cx="862247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5D83-030C-9E49-B9CD-F697C11F2E8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85052" y="2117304"/>
            <a:ext cx="3961383" cy="2418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pic>
        <p:nvPicPr>
          <p:cNvPr id="14" name="Picture 13" descr="GoodSamaritan">
            <a:extLst>
              <a:ext uri="{FF2B5EF4-FFF2-40B4-BE49-F238E27FC236}">
                <a16:creationId xmlns:a16="http://schemas.microsoft.com/office/drawing/2014/main" id="{2A73D722-68FD-4010-B499-2507F05CF4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"/>
          <a:stretch>
            <a:fillRect/>
          </a:stretch>
        </p:blipFill>
        <p:spPr bwMode="auto">
          <a:xfrm>
            <a:off x="270487" y="2130007"/>
            <a:ext cx="4117000" cy="2799797"/>
          </a:xfrm>
          <a:prstGeom prst="rect">
            <a:avLst/>
          </a:prstGeom>
          <a:noFill/>
          <a:ln w="12700" cmpd="thinThick">
            <a:solidFill>
              <a:sysClr val="windowText" lastClr="000000"/>
            </a:solidFill>
            <a:prstDash val="solid"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A82974-AFED-411E-A12D-59E70D2A80DC}"/>
              </a:ext>
            </a:extLst>
          </p:cNvPr>
          <p:cNvSpPr txBox="1"/>
          <p:nvPr/>
        </p:nvSpPr>
        <p:spPr>
          <a:xfrm>
            <a:off x="4387487" y="471111"/>
            <a:ext cx="3982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25. The Good Samaritan</a:t>
            </a:r>
            <a:endParaRPr lang="en-US" sz="4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DECE08-C8B6-4156-804E-5023AEF738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9301" y="-1192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7" grpId="0" animBg="1"/>
      <p:bldP spid="8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997365" y="-750338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2200761" y="1350295"/>
            <a:ext cx="5796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desiring to </a:t>
            </a:r>
            <a:r>
              <a:rPr lang="en-US" sz="3600" u="sng" dirty="0">
                <a:latin typeface="Century Gothic" panose="020B0502020202020204" pitchFamily="34" charset="0"/>
              </a:rPr>
              <a:t>justify</a:t>
            </a:r>
            <a:r>
              <a:rPr lang="en-US" sz="3600" dirty="0">
                <a:latin typeface="Century Gothic" panose="020B0502020202020204" pitchFamily="34" charset="0"/>
              </a:rPr>
              <a:t> himself,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527900" y="2439526"/>
            <a:ext cx="2946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asked Jesus,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3474540" y="2439525"/>
            <a:ext cx="5301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“Who is my neighbor?”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7C9A7A-6BFC-49BE-90AA-9A2A2F0605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0213" y="-1359938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09548D-416D-4917-8DB3-B37F7116FD28}"/>
              </a:ext>
            </a:extLst>
          </p:cNvPr>
          <p:cNvSpPr/>
          <p:nvPr/>
        </p:nvSpPr>
        <p:spPr>
          <a:xfrm>
            <a:off x="527900" y="1350295"/>
            <a:ext cx="1853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he,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8094565" y="-78375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930561" y="1350295"/>
            <a:ext cx="3818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Jesus answered,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30561" y="2358342"/>
            <a:ext cx="7478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“A certain man was going down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930561" y="3366390"/>
            <a:ext cx="6078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from Jerusalem to Jericho,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03AAFA-DA4B-4C49-8A5B-708795567B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5098" y="-13323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824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82771" y="1434879"/>
            <a:ext cx="6285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he fell among robbers,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82771" y="2315710"/>
            <a:ext cx="5214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who both stripped him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5332205" y="2315710"/>
            <a:ext cx="3377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beat him,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02198A-2C3A-41F2-8092-1842BEFD57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5415" y="-1290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08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3512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departed,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5238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leaving him half dead.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D7DA82-0A5D-44B5-8B73-D3F483044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1973" y="-1239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297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875499" y="-962064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6197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By chance a certain priest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6146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was going down that way.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53F727-58B6-4816-9E55-5820780556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5926" y="-1270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20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4272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When he saw him,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7223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passed by on the other side.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4BB3B6-ADB3-4CF2-84CE-6B36E08A4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9431" y="-13323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095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925048" y="-75805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7035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In the same way, a Levite also,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6649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when he came to the place,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222847-F77B-452C-9F0C-FDE26855A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1939" y="-13323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117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814945" y="-965415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3169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saw him,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6513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passed by on the other side.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85E05B-46B0-4C9A-99F5-20168364CC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3761" y="-13235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515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743478" y="1374562"/>
            <a:ext cx="5581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a certain Samaritan,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743478" y="2267033"/>
            <a:ext cx="3523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as he traveled,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743478" y="3159504"/>
            <a:ext cx="4908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came where he was.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6EDD8A-E2FB-47F2-ADB6-A75182F444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5339" y="-13764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35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843968" y="-775902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4272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When he saw him,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7510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was moved with </a:t>
            </a:r>
            <a:r>
              <a:rPr lang="en-US" sz="3600" u="sng" dirty="0">
                <a:latin typeface="Century Gothic" panose="020B0502020202020204" pitchFamily="34" charset="0"/>
              </a:rPr>
              <a:t>compassion</a:t>
            </a:r>
            <a:r>
              <a:rPr lang="en-US" sz="3600" dirty="0">
                <a:latin typeface="Century Gothic" panose="020B0502020202020204" pitchFamily="34" charset="0"/>
              </a:rPr>
              <a:t>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934865-C7B5-4491-840C-99E56CFE0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9397" y="-13855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712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0D87D-907E-8D4C-B299-8A4F0617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8001623" y="-965415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3183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came to him,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6128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</a:t>
            </a:r>
            <a:r>
              <a:rPr lang="en-US" sz="3600" u="sng" dirty="0">
                <a:latin typeface="Century Gothic" panose="020B0502020202020204" pitchFamily="34" charset="0"/>
              </a:rPr>
              <a:t>bound</a:t>
            </a:r>
            <a:r>
              <a:rPr lang="en-US" sz="3600" dirty="0">
                <a:latin typeface="Century Gothic" panose="020B0502020202020204" pitchFamily="34" charset="0"/>
              </a:rPr>
              <a:t> up his </a:t>
            </a:r>
            <a:r>
              <a:rPr lang="en-US" sz="3600" u="sng" dirty="0">
                <a:latin typeface="Century Gothic" panose="020B0502020202020204" pitchFamily="34" charset="0"/>
              </a:rPr>
              <a:t>wounds</a:t>
            </a:r>
            <a:r>
              <a:rPr lang="en-US" sz="3600" dirty="0"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1301623" y="3366390"/>
            <a:ext cx="5594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pouring on oil and wine.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D56D91-0955-49F6-8D42-0788A9525C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8434" y="-1352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232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6782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set him on his own animal,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5136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brought him to an inn,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1301623" y="3366390"/>
            <a:ext cx="5043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took care of him.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B2BF50-4434-44E3-83B0-60F4BA9529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9464" y="-1369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303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4086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On the next day,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4556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when he departed,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1301623" y="3366390"/>
            <a:ext cx="5525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took out two </a:t>
            </a:r>
            <a:r>
              <a:rPr lang="en-US" sz="3600" u="sng" dirty="0">
                <a:latin typeface="Century Gothic" panose="020B0502020202020204" pitchFamily="34" charset="0"/>
              </a:rPr>
              <a:t>denarii</a:t>
            </a:r>
            <a:r>
              <a:rPr lang="en-US" sz="3600" dirty="0">
                <a:latin typeface="Century Gothic" panose="020B0502020202020204" pitchFamily="34" charset="0"/>
              </a:rPr>
              <a:t>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832297-E7E2-428A-8F37-67ED38B8D4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4963" y="-1369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214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5301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gave them to the host,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3783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said to him,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1301623" y="3366390"/>
            <a:ext cx="4213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‘Take care of him.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07526D-1DEE-4E61-851D-6A3F3647D6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3451" y="-12776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324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4855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Whatever you spend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3243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beyond that,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1301623" y="3366390"/>
            <a:ext cx="3381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when I return.’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37D1D6-125D-492A-84AC-D1BA992BFA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8468" y="-1340766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35C533-83A7-4355-8170-9592EEAF59D4}"/>
              </a:ext>
            </a:extLst>
          </p:cNvPr>
          <p:cNvSpPr/>
          <p:nvPr/>
        </p:nvSpPr>
        <p:spPr>
          <a:xfrm>
            <a:off x="4298328" y="2373840"/>
            <a:ext cx="3482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will repay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8358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5907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Now which of these three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2937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do you think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1301623" y="3366390"/>
            <a:ext cx="5939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seemed to be a neighbor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29E3D0-93C7-47E7-B7DF-350FCB37AD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7471" y="-1348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06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3435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him who fell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5009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among the robbers?”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5BAFFA-1FD1-44C4-B0CA-37BB00A01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2454" y="-1239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306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8040689" y="-884159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102843" y="1350295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said,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102843" y="2358342"/>
            <a:ext cx="7566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“He who showed </a:t>
            </a:r>
            <a:r>
              <a:rPr lang="en-US" sz="3600" u="sng" dirty="0">
                <a:latin typeface="Century Gothic" panose="020B0502020202020204" pitchFamily="34" charset="0"/>
              </a:rPr>
              <a:t>mercy</a:t>
            </a:r>
            <a:r>
              <a:rPr lang="en-US" sz="3600" dirty="0">
                <a:latin typeface="Century Gothic" panose="020B0502020202020204" pitchFamily="34" charset="0"/>
              </a:rPr>
              <a:t> on him.”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504A69-B3E9-4289-B19B-3CD2E01BC6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3239" y="-13764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97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875499" y="-843707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5221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Then Jesus said to him,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5064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“Go and do likewise.”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4074A5-FB42-45D4-9495-F455D438FF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9465" y="-1453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403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justify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346" y="2907491"/>
            <a:ext cx="5553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explain why you did something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2875859" y="2088059"/>
            <a:ext cx="3392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J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4400" dirty="0">
                <a:latin typeface="Century Gothic" panose="020B0502020202020204" pitchFamily="34" charset="0"/>
              </a:rPr>
              <a:t>ST - 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dirty="0" err="1">
                <a:latin typeface="Century Gothic" panose="020B0502020202020204" pitchFamily="34" charset="0"/>
              </a:rPr>
              <a:t>f</a:t>
            </a:r>
            <a:r>
              <a:rPr lang="en-US" sz="44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y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54BC9A-BB41-4CA0-956F-E08F70AE53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346" y="-1299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52381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compassion</a:t>
            </a:r>
            <a:endParaRPr lang="en-US" sz="16600" dirty="0">
              <a:latin typeface="Century Gothic" panose="020B0502020202020204" pitchFamily="34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3" y="2904930"/>
            <a:ext cx="5941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feeling sorry for someone and wanting to help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C1BDD0-6ABD-4529-B549-D529CA190378}"/>
              </a:ext>
            </a:extLst>
          </p:cNvPr>
          <p:cNvSpPr/>
          <p:nvPr/>
        </p:nvSpPr>
        <p:spPr>
          <a:xfrm>
            <a:off x="2008637" y="2040629"/>
            <a:ext cx="5126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– P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– </a:t>
            </a:r>
            <a:r>
              <a:rPr lang="en-US" sz="4400" b="1" dirty="0" err="1">
                <a:solidFill>
                  <a:srgbClr val="9452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sion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268990-0FBF-478F-A9CE-4F48447D63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3417" y="-12418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09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3055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1919" y="3284886"/>
            <a:ext cx="5040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tied or wrapped up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68F5-08AD-7340-86F7-58FF99419D3D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4E18A-96C7-064C-95C5-114C09726EFE}"/>
              </a:ext>
            </a:extLst>
          </p:cNvPr>
          <p:cNvSpPr/>
          <p:nvPr/>
        </p:nvSpPr>
        <p:spPr>
          <a:xfrm>
            <a:off x="2607203" y="839518"/>
            <a:ext cx="3500275" cy="118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bound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AEA180-B26A-3B4B-9848-62727EA91B4E}"/>
              </a:ext>
            </a:extLst>
          </p:cNvPr>
          <p:cNvSpPr/>
          <p:nvPr/>
        </p:nvSpPr>
        <p:spPr>
          <a:xfrm>
            <a:off x="2416746" y="2148243"/>
            <a:ext cx="38811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sz="4400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nd)</a:t>
            </a:r>
            <a:endParaRPr lang="en-US" sz="44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C6D53E-3DCA-4B38-A1F4-2F379E44B4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4095" y="-12649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9" grpId="0" animBg="1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wounds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3" y="2904930"/>
            <a:ext cx="5941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sores or injuries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4DCCB7-FCEC-4870-BABD-AD5FF6C49E08}"/>
              </a:ext>
            </a:extLst>
          </p:cNvPr>
          <p:cNvSpPr/>
          <p:nvPr/>
        </p:nvSpPr>
        <p:spPr>
          <a:xfrm>
            <a:off x="3205278" y="1973139"/>
            <a:ext cx="2733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w</a:t>
            </a:r>
            <a:r>
              <a:rPr lang="en-US" sz="4400" b="1" dirty="0">
                <a:latin typeface="Century Gothic" panose="020B0502020202020204" pitchFamily="34" charset="0"/>
              </a:rPr>
              <a:t>o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u</a:t>
            </a:r>
            <a:r>
              <a:rPr lang="en-US" sz="4400" dirty="0">
                <a:latin typeface="Century Gothic" panose="020B0502020202020204" pitchFamily="34" charset="0"/>
              </a:rPr>
              <a:t>nds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633F5A-2697-40A2-9B4B-10DB0E45C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4929" y="-1309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06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denarii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451" y="2938520"/>
            <a:ext cx="6373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Roman money used in Israel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9A200-CFB6-41DE-B32A-DD8A1062431E}"/>
              </a:ext>
            </a:extLst>
          </p:cNvPr>
          <p:cNvSpPr/>
          <p:nvPr/>
        </p:nvSpPr>
        <p:spPr>
          <a:xfrm>
            <a:off x="-1" y="2055794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(d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n – </a:t>
            </a:r>
            <a:r>
              <a:rPr lang="en-US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AR</a:t>
            </a:r>
            <a:r>
              <a:rPr lang="en-US" sz="4400" dirty="0">
                <a:latin typeface="Century Gothic" panose="020B0502020202020204" pitchFamily="34" charset="0"/>
              </a:rPr>
              <a:t> – 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ii</a:t>
            </a:r>
            <a:r>
              <a:rPr lang="en-US" sz="4400" dirty="0">
                <a:latin typeface="Century Gothic" panose="020B0502020202020204" pitchFamily="34" charset="0"/>
              </a:rPr>
              <a:t>)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265091-D38B-4C00-B6D3-33C2EC8C8C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3416" y="-1320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mercy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3" y="2911456"/>
            <a:ext cx="6769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kindness given to a person who did not earn it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4549A-D365-4D0D-9466-4D88C3EA4DBE}"/>
              </a:ext>
            </a:extLst>
          </p:cNvPr>
          <p:cNvSpPr/>
          <p:nvPr/>
        </p:nvSpPr>
        <p:spPr>
          <a:xfrm>
            <a:off x="0" y="194002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(M</a:t>
            </a:r>
            <a:r>
              <a:rPr lang="en-US" sz="4400" b="1" dirty="0">
                <a:solidFill>
                  <a:srgbClr val="FF9B01"/>
                </a:solidFill>
                <a:latin typeface="Century Gothic" panose="020B0502020202020204" pitchFamily="34" charset="0"/>
              </a:rPr>
              <a:t>ER</a:t>
            </a:r>
            <a:r>
              <a:rPr lang="en-US" sz="4400" dirty="0">
                <a:latin typeface="Century Gothic" panose="020B0502020202020204" pitchFamily="34" charset="0"/>
              </a:rPr>
              <a:t> – </a:t>
            </a:r>
            <a:r>
              <a:rPr lang="en-US" sz="4400" b="1" dirty="0">
                <a:solidFill>
                  <a:srgbClr val="FF40FF"/>
                </a:solidFill>
                <a:latin typeface="Century Gothic" panose="020B0502020202020204" pitchFamily="34" charset="0"/>
              </a:rPr>
              <a:t>c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y</a:t>
            </a:r>
            <a:r>
              <a:rPr lang="en-US" sz="4400" dirty="0">
                <a:latin typeface="Century Gothic" panose="020B0502020202020204" pitchFamily="34" charset="0"/>
              </a:rPr>
              <a:t>) 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727878-4576-47F6-A805-8C4C08BD12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0942" y="-1380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572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37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736314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DE84D-FA9F-6C4F-ADD2-63025C43642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AC98A-559F-3E4E-9644-DE2E7C0D75B4}"/>
              </a:ext>
            </a:extLst>
          </p:cNvPr>
          <p:cNvSpPr/>
          <p:nvPr/>
        </p:nvSpPr>
        <p:spPr>
          <a:xfrm>
            <a:off x="243522" y="813944"/>
            <a:ext cx="86569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The Good </a:t>
            </a:r>
          </a:p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Samaritan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676B7-CAE9-8C42-A0EE-E75A6E9FDCF7}"/>
              </a:ext>
            </a:extLst>
          </p:cNvPr>
          <p:cNvSpPr/>
          <p:nvPr/>
        </p:nvSpPr>
        <p:spPr>
          <a:xfrm>
            <a:off x="3217312" y="3097503"/>
            <a:ext cx="2590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Luke 10: 29-37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B9E989-1A88-4A77-87BA-E92ADF52DD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4929" y="-1404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10" grpId="0" animBg="1"/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83883</TotalTime>
  <Words>355</Words>
  <Application>Microsoft Office PowerPoint</Application>
  <PresentationFormat>On-screen Show (16:10)</PresentationFormat>
  <Paragraphs>77</Paragraphs>
  <Slides>28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547</cp:revision>
  <dcterms:created xsi:type="dcterms:W3CDTF">2017-01-10T01:35:56Z</dcterms:created>
  <dcterms:modified xsi:type="dcterms:W3CDTF">2019-02-21T18:02:12Z</dcterms:modified>
</cp:coreProperties>
</file>