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91" r:id="rId2"/>
    <p:sldId id="257" r:id="rId3"/>
    <p:sldId id="278" r:id="rId4"/>
    <p:sldId id="385" r:id="rId5"/>
    <p:sldId id="395" r:id="rId6"/>
    <p:sldId id="279" r:id="rId7"/>
    <p:sldId id="444" r:id="rId8"/>
    <p:sldId id="409" r:id="rId9"/>
    <p:sldId id="443" r:id="rId10"/>
    <p:sldId id="464" r:id="rId11"/>
    <p:sldId id="465" r:id="rId12"/>
    <p:sldId id="280" r:id="rId13"/>
    <p:sldId id="445" r:id="rId14"/>
    <p:sldId id="466" r:id="rId15"/>
    <p:sldId id="467" r:id="rId16"/>
    <p:sldId id="450" r:id="rId17"/>
    <p:sldId id="281" r:id="rId18"/>
    <p:sldId id="468" r:id="rId19"/>
    <p:sldId id="287" r:id="rId20"/>
    <p:sldId id="455" r:id="rId21"/>
    <p:sldId id="448" r:id="rId22"/>
    <p:sldId id="366" r:id="rId23"/>
    <p:sldId id="452" r:id="rId24"/>
    <p:sldId id="453" r:id="rId25"/>
    <p:sldId id="460" r:id="rId26"/>
    <p:sldId id="461" r:id="rId27"/>
    <p:sldId id="462" r:id="rId28"/>
    <p:sldId id="304" r:id="rId29"/>
    <p:sldId id="469" r:id="rId30"/>
    <p:sldId id="470" r:id="rId31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6D4"/>
    <a:srgbClr val="2E6CBE"/>
    <a:srgbClr val="FFFFFF"/>
    <a:srgbClr val="ED7D31"/>
    <a:srgbClr val="1414B2"/>
    <a:srgbClr val="990000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240" autoAdjust="0"/>
    <p:restoredTop sz="94280" autoAdjust="0"/>
  </p:normalViewPr>
  <p:slideViewPr>
    <p:cSldViewPr snapToGrid="0">
      <p:cViewPr varScale="1">
        <p:scale>
          <a:sx n="66" d="100"/>
          <a:sy n="66" d="100"/>
        </p:scale>
        <p:origin x="90" y="1176"/>
      </p:cViewPr>
      <p:guideLst/>
    </p:cSldViewPr>
  </p:slideViewPr>
  <p:outlineViewPr>
    <p:cViewPr>
      <p:scale>
        <a:sx n="33" d="100"/>
        <a:sy n="33" d="100"/>
      </p:scale>
      <p:origin x="0" y="-36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78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43707-40CE-1C4D-A342-DEBA2A69CDD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AB4F1-E88B-3E4A-93A4-19F0B93E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4.png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0.m4a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3.m4a"/><Relationship Id="rId7" Type="http://schemas.microsoft.com/office/2007/relationships/hdphoto" Target="../media/hdphoto1.wdp"/><Relationship Id="rId2" Type="http://schemas.microsoft.com/office/2007/relationships/media" Target="../media/media22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4.png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3.m4a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0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6" Type="http://schemas.openxmlformats.org/officeDocument/2006/relationships/audio" Target="../media/media31.m4a"/><Relationship Id="rId5" Type="http://schemas.microsoft.com/office/2007/relationships/media" Target="../media/media31.m4a"/><Relationship Id="rId4" Type="http://schemas.openxmlformats.org/officeDocument/2006/relationships/audio" Target="../media/media30.mp3"/><Relationship Id="rId9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4.m4a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8.m4a"/><Relationship Id="rId7" Type="http://schemas.openxmlformats.org/officeDocument/2006/relationships/image" Target="../media/image6.wmf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454B466-122F-4A80-88D8-517BFD463883}"/>
              </a:ext>
            </a:extLst>
          </p:cNvPr>
          <p:cNvSpPr txBox="1">
            <a:spLocks/>
          </p:cNvSpPr>
          <p:nvPr/>
        </p:nvSpPr>
        <p:spPr>
          <a:xfrm>
            <a:off x="4131630" y="2600131"/>
            <a:ext cx="4413482" cy="115037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latin typeface="Century Gothic" panose="020B0502020202020204" pitchFamily="34" charset="0"/>
              </a:rPr>
              <a:t>Syllable Divisions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BB9D0-464C-4D6C-BFC9-2A280939620B}"/>
              </a:ext>
            </a:extLst>
          </p:cNvPr>
          <p:cNvSpPr txBox="1"/>
          <p:nvPr/>
        </p:nvSpPr>
        <p:spPr>
          <a:xfrm>
            <a:off x="0" y="530493"/>
            <a:ext cx="334816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Part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74559F-712E-40B6-9A28-DDF9AA9AC914}"/>
              </a:ext>
            </a:extLst>
          </p:cNvPr>
          <p:cNvSpPr txBox="1"/>
          <p:nvPr/>
        </p:nvSpPr>
        <p:spPr>
          <a:xfrm>
            <a:off x="4131630" y="451906"/>
            <a:ext cx="43015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26. The Lord’s Prayer</a:t>
            </a:r>
            <a:endParaRPr lang="en-US" sz="4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2821F8-4937-FE45-85D6-D8F7F18506A1}"/>
              </a:ext>
            </a:extLst>
          </p:cNvPr>
          <p:cNvSpPr/>
          <p:nvPr/>
        </p:nvSpPr>
        <p:spPr>
          <a:xfrm>
            <a:off x="0" y="494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8EEA79-5243-D74D-909E-168BA5E19AAD}"/>
              </a:ext>
            </a:extLst>
          </p:cNvPr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93974E-D50E-9C4D-B9B8-7ABD8676D831}"/>
              </a:ext>
            </a:extLst>
          </p:cNvPr>
          <p:cNvCxnSpPr>
            <a:cxnSpLocks/>
          </p:cNvCxnSpPr>
          <p:nvPr/>
        </p:nvCxnSpPr>
        <p:spPr>
          <a:xfrm>
            <a:off x="0" y="1919814"/>
            <a:ext cx="9144000" cy="0"/>
          </a:xfrm>
          <a:prstGeom prst="line">
            <a:avLst/>
          </a:prstGeom>
          <a:ln w="762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JesusPrayingChild">
            <a:extLst>
              <a:ext uri="{FF2B5EF4-FFF2-40B4-BE49-F238E27FC236}">
                <a16:creationId xmlns:a16="http://schemas.microsoft.com/office/drawing/2014/main" id="{1E25C9FA-8492-474B-99D5-2F0BFDC828C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" b="7552"/>
          <a:stretch>
            <a:fillRect/>
          </a:stretch>
        </p:blipFill>
        <p:spPr bwMode="auto">
          <a:xfrm>
            <a:off x="943387" y="2096441"/>
            <a:ext cx="2581305" cy="3138741"/>
          </a:xfrm>
          <a:prstGeom prst="rect">
            <a:avLst/>
          </a:prstGeom>
          <a:solidFill>
            <a:srgbClr val="000000"/>
          </a:solidFill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8E83BB-6B90-4AB8-8672-2B6260C071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34039" y="-1273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0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17" grpId="0"/>
      <p:bldP spid="18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disci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p</a:t>
            </a:r>
            <a:r>
              <a:rPr lang="en-US" sz="8000" dirty="0" err="1">
                <a:latin typeface="Century Gothic" panose="020B0502020202020204" pitchFamily="34" charset="0"/>
              </a:rPr>
              <a:t>les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Century Gothic" panose="020B0502020202020204" pitchFamily="34" charset="0"/>
              </a:rPr>
              <a:t>disciples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5377E46-5695-49A5-BDF1-9D70D35C0AD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97456" y="-1191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728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8000" dirty="0">
                <a:latin typeface="Century Gothic" panose="020B0502020202020204" pitchFamily="34" charset="0"/>
              </a:rPr>
              <a:t>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amen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CAB0D9-402E-4FE5-AC82-5D107395F79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74877" y="-11982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665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84296" y="3111753"/>
            <a:ext cx="361349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ca   el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0244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Camel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74359"/>
            <a:ext cx="8743188" cy="174075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en-US" sz="2300" b="1" dirty="0">
                <a:latin typeface="Century Gothic" panose="020B0502020202020204" pitchFamily="34" charset="0"/>
              </a:rPr>
              <a:t>after the first consonant.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second.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381762" y="4232633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ca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7400" dirty="0">
                <a:latin typeface="Century Gothic" panose="020B0502020202020204" pitchFamily="34" charset="0"/>
              </a:rPr>
              <a:t>  el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0794" y="326735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173640" y="323720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496340" y="-858303"/>
            <a:ext cx="647660" cy="6271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MC900356151[1]">
            <a:extLst>
              <a:ext uri="{FF2B5EF4-FFF2-40B4-BE49-F238E27FC236}">
                <a16:creationId xmlns:a16="http://schemas.microsoft.com/office/drawing/2014/main" id="{093F8DA3-17EE-9149-A90D-30D6F83A4DF9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45" y="855351"/>
            <a:ext cx="2212975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MC900356151[1]">
            <a:extLst>
              <a:ext uri="{FF2B5EF4-FFF2-40B4-BE49-F238E27FC236}">
                <a16:creationId xmlns:a16="http://schemas.microsoft.com/office/drawing/2014/main" id="{A617D307-EA61-134F-9FE1-430217B4E4E1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680" y="855351"/>
            <a:ext cx="2159044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6A08D0-2BD1-AB41-86B0-BC69DF579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406" y="-8239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8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300"/>
                                  </p:stCondLst>
                                  <p:iterate type="wd">
                                    <p:tmPct val="81818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ev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e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r</a:t>
            </a:r>
            <a:r>
              <a:rPr lang="en-US" sz="8000" dirty="0">
                <a:latin typeface="Century Gothic" panose="020B0502020202020204" pitchFamily="34" charset="0"/>
              </a:rPr>
              <a:t>  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every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956385-155F-4C40-859F-BE7AF9B30A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1E23F00-4B86-43A4-8F64-4734D4287D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56514" y="-11614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1061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po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w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power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956385-155F-4C40-859F-BE7AF9B30A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4BCC074-058F-4E26-9D6D-D9646287C6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0979" y="-12684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197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glo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r</a:t>
            </a:r>
            <a:r>
              <a:rPr lang="en-US" sz="8000" dirty="0">
                <a:latin typeface="Century Gothic" panose="020B0502020202020204" pitchFamily="34" charset="0"/>
              </a:rPr>
              <a:t>  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glory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956385-155F-4C40-859F-BE7AF9B30A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6A18BA-1CF4-49EB-948A-9DD28BD687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2740" y="-13447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4063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hea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en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heaven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956385-155F-4C40-859F-BE7AF9B30A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52DB63C-59F1-426D-A75F-D332F9A02E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97456" y="-11614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701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94300" y="2826910"/>
            <a:ext cx="152317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tu</a:t>
            </a:r>
            <a:r>
              <a:rPr lang="en-US" sz="7400" spc="600" dirty="0">
                <a:latin typeface="Century Gothic" panose="020B0502020202020204" pitchFamily="34" charset="0"/>
              </a:rPr>
              <a:t>r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Turtle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92595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When you see consonant-l-e, </a:t>
            </a:r>
          </a:p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count back three and divide.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628650" y="4079324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tur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tle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25719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495626" y="2903110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483100" y="2846422"/>
            <a:ext cx="545342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600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endParaRPr lang="en-US" sz="7400" dirty="0"/>
          </a:p>
        </p:txBody>
      </p:sp>
      <p:sp>
        <p:nvSpPr>
          <p:cNvPr id="20" name="Rectangle 19"/>
          <p:cNvSpPr/>
          <p:nvPr/>
        </p:nvSpPr>
        <p:spPr>
          <a:xfrm>
            <a:off x="4821136" y="2857360"/>
            <a:ext cx="45076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endParaRPr lang="en-US" sz="7400" dirty="0"/>
          </a:p>
        </p:txBody>
      </p:sp>
      <p:sp>
        <p:nvSpPr>
          <p:cNvPr id="22" name="Rectangle 21"/>
          <p:cNvSpPr/>
          <p:nvPr/>
        </p:nvSpPr>
        <p:spPr>
          <a:xfrm>
            <a:off x="5065568" y="2826910"/>
            <a:ext cx="83067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e</a:t>
            </a:r>
            <a:endParaRPr lang="en-US" sz="7400" dirty="0"/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496340" y="-928047"/>
            <a:ext cx="64766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MC900391444[1]">
            <a:extLst>
              <a:ext uri="{FF2B5EF4-FFF2-40B4-BE49-F238E27FC236}">
                <a16:creationId xmlns:a16="http://schemas.microsoft.com/office/drawing/2014/main" id="{3ED682D8-3315-EA49-B67D-07BD315AA070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>
            <a:off x="209549" y="707509"/>
            <a:ext cx="2042795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MC900391444[1]">
            <a:extLst>
              <a:ext uri="{FF2B5EF4-FFF2-40B4-BE49-F238E27FC236}">
                <a16:creationId xmlns:a16="http://schemas.microsoft.com/office/drawing/2014/main" id="{D6FC43B1-5CDF-3C45-B6EE-72A3228E6F76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 flipH="1">
            <a:off x="7005641" y="625331"/>
            <a:ext cx="1928810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9E53D8-7ACF-DB45-AF7F-D4C6B2C8DA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9" end="375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250" y="-1031738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4FF9AA-DE73-4E54-854A-50A311A9AB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42" end="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0946" y="-9741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9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8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4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64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1360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2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6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1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5" grpId="0"/>
      <p:bldP spid="5" grpId="1"/>
      <p:bldP spid="20" grpId="0"/>
      <p:bldP spid="20" grpId="1"/>
      <p:bldP spid="22" grpId="0"/>
      <p:bldP spid="22" grpId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496340" y="-928047"/>
            <a:ext cx="64766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D491145F-7607-42B7-B880-170B9D18A160}"/>
              </a:ext>
            </a:extLst>
          </p:cNvPr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disci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  </a:t>
            </a:r>
            <a:r>
              <a:rPr lang="en-US" sz="80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ple</a:t>
            </a:r>
            <a:r>
              <a:rPr lang="en-US" sz="8000" spc="300" dirty="0" err="1">
                <a:latin typeface="Century Gothic" panose="020B0502020202020204" pitchFamily="34" charset="0"/>
              </a:rPr>
              <a:t>s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95A4864E-1F62-4B86-A062-39527B0BEE7B}"/>
              </a:ext>
            </a:extLst>
          </p:cNvPr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disci</a:t>
            </a:r>
            <a:r>
              <a:rPr lang="en-US" sz="80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ple</a:t>
            </a:r>
            <a:r>
              <a:rPr lang="en-US" sz="8000" spc="300" dirty="0">
                <a:latin typeface="Century Gothic" panose="020B0502020202020204" pitchFamily="34" charset="0"/>
              </a:rPr>
              <a:t>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5B2AF8-48B5-48D8-A6FB-F8D8EC00AF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65194" y="-12349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5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6" grpId="0" animBg="1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Foxes Suffixes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dirty="0">
                <a:latin typeface="Century Gothic" panose="020B0502020202020204" pitchFamily="34" charset="0"/>
              </a:rPr>
              <a:t>Focus on your base word.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6986" y="3926333"/>
            <a:ext cx="85153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fox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9" y="251571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spc="-100" dirty="0">
                <a:latin typeface="Century Gothic" panose="020B0502020202020204" pitchFamily="34" charset="0"/>
              </a:rPr>
              <a:t>fox </a:t>
            </a:r>
            <a:r>
              <a:rPr lang="en-US" sz="8000" b="1" u="sng" spc="100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spc="1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756385" y="244536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lip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9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5841" y="11001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20221" y="2017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713A98-980B-4797-8773-F9E5CFC7AFBE}"/>
              </a:ext>
            </a:extLst>
          </p:cNvPr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69F2F2-024B-3840-8F62-4001AF815275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980725"/>
            <a:ext cx="2035738" cy="16231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6E0A8-3E99-524E-A421-53DA327BEA3E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549" y="1015390"/>
            <a:ext cx="1944691" cy="161725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E247E0-C075-3943-A3C1-D391C71DEB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002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17480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720E45-1034-40C5-8A1D-65E8F726E1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65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7440" y="-9552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129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/>
      <p:bldP spid="4" grpId="0" build="p"/>
      <p:bldP spid="7" grpId="0"/>
      <p:bldP spid="7" grpId="1"/>
      <p:bldP spid="19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D459AE-D3E0-4DD9-83F4-D5BB575F1BAF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311DFDD-235C-401D-A26E-5D96C5A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27033"/>
            <a:ext cx="9144000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Dividing Words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FD6D3-67A3-410F-885D-FD9785927C4C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DC4E871-D26E-41AC-9B73-F0764BF0E7E7}"/>
              </a:ext>
            </a:extLst>
          </p:cNvPr>
          <p:cNvSpPr txBox="1">
            <a:spLocks/>
          </p:cNvSpPr>
          <p:nvPr/>
        </p:nvSpPr>
        <p:spPr>
          <a:xfrm>
            <a:off x="-1" y="2920095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Into Syllables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1FF984-E112-49D5-BABE-7D7D927BEB3E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EE44CF-99F1-4178-ACB1-114E9C7A658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EB14D9-A7AD-4147-9F07-F60B52AC99AD}"/>
              </a:ext>
            </a:extLst>
          </p:cNvPr>
          <p:cNvSpPr/>
          <p:nvPr/>
        </p:nvSpPr>
        <p:spPr>
          <a:xfrm>
            <a:off x="8403093" y="849299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D1A7C0-4610-454E-8D63-3AE7F7FC9C9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" end="24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43405" y="5815406"/>
            <a:ext cx="812800" cy="812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8F4A5C-D522-4534-8B03-103BD1CD9FD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34267" y="-15097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88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5" grpId="0"/>
      <p:bldP spid="17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tempt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tempted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A26AC51-E7CA-49CE-A3EF-A162C199C5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15570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100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ask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asked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6698BB-CB09-4047-908B-76D9E4CBB5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42867" y="-13483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681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real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ly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really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BD8C40-72FC-7245-854D-C63EBCD0C07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C93D68D-2A21-4C6A-8224-0409363522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56765" y="-11505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087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king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dom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kingdom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BD8C40-72FC-7245-854D-C63EBCD0C07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1A3246-8F0A-40F2-BE06-056C094E12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97456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40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pray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er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prayer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BD8C40-72FC-7245-854D-C63EBCD0C07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AAA60B-7C7A-4CB1-8A6D-C63763C59A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0979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240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0060" y="684648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Other Syllable Divisions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2539554"/>
            <a:ext cx="9143999" cy="1422625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Some words don’t fit so neatly</a:t>
            </a:r>
          </a:p>
          <a:p>
            <a:pPr marL="0" indent="0" algn="ctr" fontAlgn="base">
              <a:buNone/>
            </a:pPr>
            <a:endParaRPr lang="en-US" sz="1800" b="1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into standard syllable division patterns</a:t>
            </a:r>
            <a:r>
              <a:rPr lang="en-US" sz="2300" b="1" dirty="0">
                <a:latin typeface="Century Gothic" panose="020B0502020202020204" pitchFamily="34" charset="0"/>
              </a:rPr>
              <a:t>.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pic>
        <p:nvPicPr>
          <p:cNvPr id="6" name="word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3714" y="200071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69824" y="5722215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0" y="6669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ther-BANANA">
            <a:hlinkClick r:id="" action="ppaction://media"/>
            <a:extLst>
              <a:ext uri="{FF2B5EF4-FFF2-40B4-BE49-F238E27FC236}">
                <a16:creationId xmlns:a16="http://schemas.microsoft.com/office/drawing/2014/main" id="{19376D86-6C8D-42E0-A011-A1ADACCB231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1899" y="1412687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1E3A55-DA75-4D61-9971-44AD7E025630}"/>
              </a:ext>
            </a:extLst>
          </p:cNvPr>
          <p:cNvSpPr/>
          <p:nvPr/>
        </p:nvSpPr>
        <p:spPr>
          <a:xfrm>
            <a:off x="114300" y="140454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70CA57-4A5D-D849-93F0-EA777F2C1DBA}"/>
              </a:ext>
            </a:extLst>
          </p:cNvPr>
          <p:cNvSpPr/>
          <p:nvPr/>
        </p:nvSpPr>
        <p:spPr>
          <a:xfrm>
            <a:off x="7817043" y="-986566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99EDC8-EE0E-7B42-946E-6FB0441ED94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930401" y="-129426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3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EDC3C18C-2D0B-4659-A30F-D7D43921BE20}"/>
              </a:ext>
            </a:extLst>
          </p:cNvPr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part</a:t>
            </a: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EE077F0B-43B8-4305-9308-A75073F8B1F4}"/>
              </a:ext>
            </a:extLst>
          </p:cNvPr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apart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21AF61-B7D8-435F-8425-43CAD66D2F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11106" y="-1281235"/>
            <a:ext cx="60960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66FDFE3-1B49-4F12-B885-DA20A36C912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0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/>
      <p:bldP spid="19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EDC3C18C-2D0B-4659-A30F-D7D43921BE20}"/>
              </a:ext>
            </a:extLst>
          </p:cNvPr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</a:t>
            </a:r>
            <a:r>
              <a:rPr lang="en-US" sz="8000" dirty="0" err="1">
                <a:latin typeface="Century Gothic" panose="020B0502020202020204" pitchFamily="34" charset="0"/>
              </a:rPr>
              <a:t>gainst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EE077F0B-43B8-4305-9308-A75073F8B1F4}"/>
              </a:ext>
            </a:extLst>
          </p:cNvPr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against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11759D-CBC0-4A99-B2B7-1CFBB92E2C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97708" y="-1281235"/>
            <a:ext cx="60960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46E7DF-2052-4A2D-ABB6-13E6155CE24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7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6667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/>
      <p:bldP spid="19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369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Anteater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658492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200" b="1" dirty="0">
                <a:latin typeface="Century Gothic" panose="020B0502020202020204" pitchFamily="34" charset="0"/>
              </a:rPr>
              <a:t>These compound words are made up of two smaller words.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830452" y="2527239"/>
            <a:ext cx="28638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9214" y="3356841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1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9607" y="3344696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2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38870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  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463279" y="2527240"/>
            <a:ext cx="3757807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078962" y="2525405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580362" y="3381893"/>
            <a:ext cx="1448496" cy="12907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147179" y="3381893"/>
            <a:ext cx="2391407" cy="382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8505A2D-A2AE-9042-AE54-BEA42559B73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22" y="2234418"/>
            <a:ext cx="1932940" cy="10623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3A160F-EB03-EC4D-90DC-0CA05E0E1AE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601" y="2347051"/>
            <a:ext cx="1775078" cy="106235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500802-9468-194F-A3CA-B2990E3978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316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340" y="-944730"/>
            <a:ext cx="812800" cy="812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E66AC4-E6F6-46EB-9335-9EEDB8B2C1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8879" y="-9064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1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390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/>
      <p:bldP spid="4" grpId="0" build="p"/>
      <p:bldP spid="19" grpId="0"/>
      <p:bldP spid="2" grpId="0"/>
      <p:bldP spid="6" grpId="0"/>
      <p:bldP spid="8" grpId="0"/>
      <p:bldP spid="8" grpId="1"/>
      <p:bldP spid="9" grpId="0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for  give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forgive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E11482-B9A1-0D49-BE03-91B2600ED60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364BB69-43C1-45B3-8602-434700945D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47081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645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6667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5055" y="2951292"/>
            <a:ext cx="294503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dirty="0">
                <a:latin typeface="Century Gothic" panose="020B0502020202020204" pitchFamily="34" charset="0"/>
              </a:rPr>
              <a:t>     it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2546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Rabbit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3" y="1576306"/>
            <a:ext cx="9143999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When you see two consonants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divide between the consonants.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" y="4091476"/>
            <a:ext cx="8820144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dirty="0">
                <a:latin typeface="Century Gothic" panose="020B0502020202020204" pitchFamily="34" charset="0"/>
              </a:rPr>
              <a:t>it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0995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bb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48200" y="304036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325566[1]">
            <a:extLst>
              <a:ext uri="{FF2B5EF4-FFF2-40B4-BE49-F238E27FC236}">
                <a16:creationId xmlns:a16="http://schemas.microsoft.com/office/drawing/2014/main" id="{2C3F93C7-78D1-B542-9FEA-8FA8D46858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62716"/>
            <a:ext cx="1369060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325566[1]">
            <a:extLst>
              <a:ext uri="{FF2B5EF4-FFF2-40B4-BE49-F238E27FC236}">
                <a16:creationId xmlns:a16="http://schemas.microsoft.com/office/drawing/2014/main" id="{553F5934-2ADD-0945-93B1-CAE2977920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9341" y="752708"/>
            <a:ext cx="1316009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F35930-4250-3142-BF31-FC74B8347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300" y="-13176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5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320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for  ever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forever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E11482-B9A1-0D49-BE03-91B2600ED60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70525DF-7826-464E-A370-2A3F1A08D4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1922" y="-1301937"/>
            <a:ext cx="68693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108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6667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p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p</a:t>
            </a:r>
            <a:r>
              <a:rPr lang="en-US" sz="8000" dirty="0">
                <a:latin typeface="Century Gothic" panose="020B0502020202020204" pitchFamily="34" charset="0"/>
              </a:rPr>
              <a:t>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457322" y="2715670"/>
            <a:ext cx="6229351" cy="1250123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happen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42972B-D588-8A48-AAAB-AF44CE60C9C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5D8CFF2-5301-40DF-9776-B0AAC715B7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25002" y="-13312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2422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l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 err="1">
                <a:latin typeface="Century Gothic" panose="020B0502020202020204" pitchFamily="34" charset="0"/>
              </a:rPr>
              <a:t>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2094929" y="2837119"/>
            <a:ext cx="4954137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really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CB10F9-64CF-7E4A-8F3E-AA42F41AC00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3B361F-7001-4389-921C-1466EA9A97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92991" y="-13149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303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55455" y="3094445"/>
            <a:ext cx="265810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 err="1">
                <a:latin typeface="Century Gothic" panose="020B0502020202020204" pitchFamily="34" charset="0"/>
              </a:rPr>
              <a:t>ti</a:t>
            </a:r>
            <a:r>
              <a:rPr lang="en-US" sz="7400" spc="300" dirty="0">
                <a:latin typeface="Century Gothic" panose="020B0502020202020204" pitchFamily="34" charset="0"/>
              </a:rPr>
              <a:t>  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95640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Tiger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66374"/>
            <a:ext cx="8743188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 after the first vowel.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first.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60861" y="4165096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ti</a:t>
            </a:r>
            <a:r>
              <a:rPr lang="en-US" sz="7400" dirty="0">
                <a:latin typeface="Century Gothic" panose="020B0502020202020204" pitchFamily="34" charset="0"/>
              </a:rPr>
              <a:t>  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7353" y="3257149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316451" y="3215758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li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406" y="4992073"/>
            <a:ext cx="609600" cy="6096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144" y="482841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58240" y="-895999"/>
            <a:ext cx="685760" cy="5884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183858[1]">
            <a:extLst>
              <a:ext uri="{FF2B5EF4-FFF2-40B4-BE49-F238E27FC236}">
                <a16:creationId xmlns:a16="http://schemas.microsoft.com/office/drawing/2014/main" id="{EC74F70E-F7B6-7544-B877-770B8D59A1F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398" y="937231"/>
            <a:ext cx="1647189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83858[1]">
            <a:extLst>
              <a:ext uri="{FF2B5EF4-FFF2-40B4-BE49-F238E27FC236}">
                <a16:creationId xmlns:a16="http://schemas.microsoft.com/office/drawing/2014/main" id="{2AFF167B-D9D1-1245-B90E-3EB8718F9451}"/>
              </a:ext>
            </a:extLst>
          </p:cNvPr>
          <p:cNvPicPr/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12" y="942186"/>
            <a:ext cx="1647190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068F5C-48E7-7549-9044-16A1A3918C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976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37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10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uiExpand="1"/>
      <p:bldP spid="3" grpId="0"/>
      <p:bldP spid="4" grpId="0" uiExpand="1" build="p"/>
      <p:bldP spid="19" grpId="0" uiExpand="1"/>
      <p:bldP spid="19" grpId="1"/>
      <p:bldP spid="9" grpId="0" uiExpand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 err="1">
                <a:latin typeface="Century Gothic" panose="020B0502020202020204" pitchFamily="34" charset="0"/>
              </a:rPr>
              <a:t>il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evil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172284-803D-4F87-9D87-AE6813272FD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57265" y="-11419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284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5714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 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>
                <a:latin typeface="Century Gothic" panose="020B0502020202020204" pitchFamily="34" charset="0"/>
              </a:rPr>
              <a:t>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Jesus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D3187B-8CEF-42D5-AF44-CB6692B0141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02173" y="-13090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33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ho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 err="1">
                <a:latin typeface="Century Gothic" panose="020B0502020202020204" pitchFamily="34" charset="0"/>
              </a:rPr>
              <a:t>y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holy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EEF4A06-481D-495B-8C90-85381C67B7B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16072" y="-14197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5477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55124</TotalTime>
  <Words>216</Words>
  <Application>Microsoft Office PowerPoint</Application>
  <PresentationFormat>On-screen Show (16:10)</PresentationFormat>
  <Paragraphs>94</Paragraphs>
  <Slides>30</Slides>
  <Notes>0</Notes>
  <HiddenSlides>0</HiddenSlides>
  <MMClips>43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Office Theme</vt:lpstr>
      <vt:lpstr>PowerPoint Presentation</vt:lpstr>
      <vt:lpstr>Dividing Words</vt:lpstr>
      <vt:lpstr>Rabbit Words</vt:lpstr>
      <vt:lpstr>PowerPoint Presentation</vt:lpstr>
      <vt:lpstr>PowerPoint Presentation</vt:lpstr>
      <vt:lpstr>Tiger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Camel Words</vt:lpstr>
      <vt:lpstr>PowerPoint Presentation</vt:lpstr>
      <vt:lpstr>PowerPoint Presentation</vt:lpstr>
      <vt:lpstr>PowerPoint Presentation</vt:lpstr>
      <vt:lpstr>PowerPoint Presentation</vt:lpstr>
      <vt:lpstr>Turtle Words</vt:lpstr>
      <vt:lpstr>PowerPoint Presentation</vt:lpstr>
      <vt:lpstr>Foxes Suffixes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Syllable Divisions</vt:lpstr>
      <vt:lpstr>PowerPoint Presentation</vt:lpstr>
      <vt:lpstr>PowerPoint Presentation</vt:lpstr>
      <vt:lpstr>Anteater Words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564</cp:revision>
  <dcterms:created xsi:type="dcterms:W3CDTF">2017-01-10T01:35:56Z</dcterms:created>
  <dcterms:modified xsi:type="dcterms:W3CDTF">2019-02-21T18:03:07Z</dcterms:modified>
</cp:coreProperties>
</file>