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2"/>
  </p:notesMasterIdLst>
  <p:sldIdLst>
    <p:sldId id="256" r:id="rId2"/>
    <p:sldId id="392" r:id="rId3"/>
    <p:sldId id="402" r:id="rId4"/>
    <p:sldId id="394" r:id="rId5"/>
    <p:sldId id="393" r:id="rId6"/>
    <p:sldId id="403" r:id="rId7"/>
    <p:sldId id="395" r:id="rId8"/>
    <p:sldId id="405" r:id="rId9"/>
    <p:sldId id="397" r:id="rId10"/>
    <p:sldId id="404" r:id="rId11"/>
    <p:sldId id="406" r:id="rId12"/>
    <p:sldId id="293" r:id="rId13"/>
    <p:sldId id="396" r:id="rId14"/>
    <p:sldId id="399" r:id="rId15"/>
    <p:sldId id="400" r:id="rId16"/>
    <p:sldId id="401" r:id="rId17"/>
    <p:sldId id="294" r:id="rId18"/>
    <p:sldId id="398" r:id="rId19"/>
    <p:sldId id="407" r:id="rId20"/>
    <p:sldId id="408" r:id="rId21"/>
    <p:sldId id="409" r:id="rId22"/>
    <p:sldId id="295" r:id="rId23"/>
    <p:sldId id="410" r:id="rId24"/>
    <p:sldId id="296" r:id="rId25"/>
    <p:sldId id="413" r:id="rId26"/>
    <p:sldId id="412" r:id="rId27"/>
    <p:sldId id="411" r:id="rId28"/>
    <p:sldId id="414" r:id="rId29"/>
    <p:sldId id="297" r:id="rId30"/>
    <p:sldId id="415" r:id="rId31"/>
    <p:sldId id="291" r:id="rId32"/>
    <p:sldId id="292" r:id="rId33"/>
    <p:sldId id="416" r:id="rId34"/>
    <p:sldId id="417" r:id="rId35"/>
    <p:sldId id="418" r:id="rId36"/>
    <p:sldId id="419" r:id="rId37"/>
    <p:sldId id="420" r:id="rId38"/>
    <p:sldId id="425" r:id="rId39"/>
    <p:sldId id="424" r:id="rId40"/>
    <p:sldId id="423" r:id="rId41"/>
  </p:sldIdLst>
  <p:sldSz cx="6400800" cy="457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CC99FF"/>
    <a:srgbClr val="FF9900"/>
    <a:srgbClr val="FF00FF"/>
    <a:srgbClr val="3C78D8"/>
    <a:srgbClr val="FF0000"/>
    <a:srgbClr val="00FF00"/>
    <a:srgbClr val="F7B7D8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25" autoAdjust="0"/>
    <p:restoredTop sz="82374" autoAdjust="0"/>
  </p:normalViewPr>
  <p:slideViewPr>
    <p:cSldViewPr snapToGrid="0">
      <p:cViewPr varScale="1">
        <p:scale>
          <a:sx n="99" d="100"/>
          <a:sy n="99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E1266C-E066-4FBA-B677-B19341122EC5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68413" y="1143000"/>
            <a:ext cx="43211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C2659-EC03-4628-8F45-1D1AEF129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83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26694" rtl="0" eaLnBrk="1" latinLnBrk="0" hangingPunct="1">
      <a:defRPr sz="691" kern="1200">
        <a:solidFill>
          <a:schemeClr val="tx1"/>
        </a:solidFill>
        <a:latin typeface="+mn-lt"/>
        <a:ea typeface="+mn-ea"/>
        <a:cs typeface="+mn-cs"/>
      </a:defRPr>
    </a:lvl1pPr>
    <a:lvl2pPr marL="263347" algn="l" defTabSz="526694" rtl="0" eaLnBrk="1" latinLnBrk="0" hangingPunct="1">
      <a:defRPr sz="691" kern="1200">
        <a:solidFill>
          <a:schemeClr val="tx1"/>
        </a:solidFill>
        <a:latin typeface="+mn-lt"/>
        <a:ea typeface="+mn-ea"/>
        <a:cs typeface="+mn-cs"/>
      </a:defRPr>
    </a:lvl2pPr>
    <a:lvl3pPr marL="526694" algn="l" defTabSz="526694" rtl="0" eaLnBrk="1" latinLnBrk="0" hangingPunct="1">
      <a:defRPr sz="691" kern="1200">
        <a:solidFill>
          <a:schemeClr val="tx1"/>
        </a:solidFill>
        <a:latin typeface="+mn-lt"/>
        <a:ea typeface="+mn-ea"/>
        <a:cs typeface="+mn-cs"/>
      </a:defRPr>
    </a:lvl3pPr>
    <a:lvl4pPr marL="790042" algn="l" defTabSz="526694" rtl="0" eaLnBrk="1" latinLnBrk="0" hangingPunct="1">
      <a:defRPr sz="691" kern="1200">
        <a:solidFill>
          <a:schemeClr val="tx1"/>
        </a:solidFill>
        <a:latin typeface="+mn-lt"/>
        <a:ea typeface="+mn-ea"/>
        <a:cs typeface="+mn-cs"/>
      </a:defRPr>
    </a:lvl4pPr>
    <a:lvl5pPr marL="1053389" algn="l" defTabSz="526694" rtl="0" eaLnBrk="1" latinLnBrk="0" hangingPunct="1">
      <a:defRPr sz="691" kern="1200">
        <a:solidFill>
          <a:schemeClr val="tx1"/>
        </a:solidFill>
        <a:latin typeface="+mn-lt"/>
        <a:ea typeface="+mn-ea"/>
        <a:cs typeface="+mn-cs"/>
      </a:defRPr>
    </a:lvl5pPr>
    <a:lvl6pPr marL="1316736" algn="l" defTabSz="526694" rtl="0" eaLnBrk="1" latinLnBrk="0" hangingPunct="1">
      <a:defRPr sz="691" kern="1200">
        <a:solidFill>
          <a:schemeClr val="tx1"/>
        </a:solidFill>
        <a:latin typeface="+mn-lt"/>
        <a:ea typeface="+mn-ea"/>
        <a:cs typeface="+mn-cs"/>
      </a:defRPr>
    </a:lvl6pPr>
    <a:lvl7pPr marL="1580083" algn="l" defTabSz="526694" rtl="0" eaLnBrk="1" latinLnBrk="0" hangingPunct="1">
      <a:defRPr sz="691" kern="1200">
        <a:solidFill>
          <a:schemeClr val="tx1"/>
        </a:solidFill>
        <a:latin typeface="+mn-lt"/>
        <a:ea typeface="+mn-ea"/>
        <a:cs typeface="+mn-cs"/>
      </a:defRPr>
    </a:lvl7pPr>
    <a:lvl8pPr marL="1843430" algn="l" defTabSz="526694" rtl="0" eaLnBrk="1" latinLnBrk="0" hangingPunct="1">
      <a:defRPr sz="691" kern="1200">
        <a:solidFill>
          <a:schemeClr val="tx1"/>
        </a:solidFill>
        <a:latin typeface="+mn-lt"/>
        <a:ea typeface="+mn-ea"/>
        <a:cs typeface="+mn-cs"/>
      </a:defRPr>
    </a:lvl8pPr>
    <a:lvl9pPr marL="2106778" algn="l" defTabSz="526694" rtl="0" eaLnBrk="1" latinLnBrk="0" hangingPunct="1">
      <a:defRPr sz="69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26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word follows the “cats/kittens” spelling rule that says: When a word </a:t>
            </a:r>
            <a:r>
              <a:rPr lang="en-US" i="1" dirty="0"/>
              <a:t>starts</a:t>
            </a:r>
            <a:r>
              <a:rPr lang="en-US" dirty="0"/>
              <a:t> with the /k/ sound, use </a:t>
            </a:r>
            <a:r>
              <a:rPr lang="en-US" b="1" u="sng" dirty="0"/>
              <a:t>c</a:t>
            </a:r>
            <a:r>
              <a:rPr lang="en-US" b="1" u="none" dirty="0"/>
              <a:t>  </a:t>
            </a:r>
            <a:r>
              <a:rPr lang="en-US" b="0" u="none" dirty="0"/>
              <a:t>unless the vowel after is an </a:t>
            </a:r>
            <a:r>
              <a:rPr lang="en-US" b="1" u="sng" dirty="0"/>
              <a:t>e</a:t>
            </a:r>
            <a:r>
              <a:rPr lang="en-US" b="0" u="none" dirty="0"/>
              <a:t> or </a:t>
            </a:r>
            <a:r>
              <a:rPr lang="en-US" b="1" u="sng" dirty="0"/>
              <a:t>i</a:t>
            </a:r>
            <a:r>
              <a:rPr lang="en-US" b="0" u="none" dirty="0"/>
              <a:t>: came, cut, cop, crash, clean; kit, key (and sky)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C2659-EC03-4628-8F45-1D1AEF1291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39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92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62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84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26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word follows the “cats/kittens” spelling rule that says: When a word </a:t>
            </a:r>
            <a:r>
              <a:rPr lang="en-US" i="1" dirty="0"/>
              <a:t>starts</a:t>
            </a:r>
            <a:r>
              <a:rPr lang="en-US" dirty="0"/>
              <a:t> with the /k/ sound, use </a:t>
            </a:r>
            <a:r>
              <a:rPr lang="en-US" b="1" u="sng" dirty="0"/>
              <a:t>c</a:t>
            </a:r>
            <a:r>
              <a:rPr lang="en-US" b="1" u="none" dirty="0"/>
              <a:t>  </a:t>
            </a:r>
            <a:r>
              <a:rPr lang="en-US" b="0" u="none" dirty="0"/>
              <a:t>unless the vowel after is an </a:t>
            </a:r>
            <a:r>
              <a:rPr lang="en-US" b="1" u="sng" dirty="0"/>
              <a:t>e</a:t>
            </a:r>
            <a:r>
              <a:rPr lang="en-US" b="0" u="none" dirty="0"/>
              <a:t> or </a:t>
            </a:r>
            <a:r>
              <a:rPr lang="en-US" b="1" u="sng" dirty="0"/>
              <a:t>i</a:t>
            </a:r>
            <a:r>
              <a:rPr lang="en-US" b="0" u="none" dirty="0"/>
              <a:t>: came, cut, cop, crash, clean; kit, key (and sky)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66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–syllable words that end in /f/, /l/, /s/, or /z/ right after the short vowel are spelled with </a:t>
            </a:r>
            <a:r>
              <a:rPr lang="en-US" sz="800" b="1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ff</a:t>
            </a:r>
            <a:r>
              <a:rPr lang="en-US" sz="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800" b="1" u="sng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</a:t>
            </a:r>
            <a:r>
              <a:rPr lang="en-US" sz="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800" b="1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ss</a:t>
            </a:r>
            <a:r>
              <a:rPr lang="en-US" sz="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or </a:t>
            </a:r>
            <a:r>
              <a:rPr lang="en-US" sz="800" b="1" u="sng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zz</a:t>
            </a:r>
            <a:r>
              <a:rPr lang="en-US" sz="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you get off the grass, Jazz?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67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46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52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04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word follows the “cats/kittens” spelling rule that says: When a word </a:t>
            </a:r>
            <a:r>
              <a:rPr lang="en-US" i="1" dirty="0"/>
              <a:t>starts</a:t>
            </a:r>
            <a:r>
              <a:rPr lang="en-US" dirty="0"/>
              <a:t> with the /k/ sound, use </a:t>
            </a:r>
            <a:r>
              <a:rPr lang="en-US" b="1" u="sng" dirty="0"/>
              <a:t>c</a:t>
            </a:r>
            <a:r>
              <a:rPr lang="en-US" b="1" u="none" dirty="0"/>
              <a:t>  </a:t>
            </a:r>
            <a:r>
              <a:rPr lang="en-US" b="0" u="none" dirty="0"/>
              <a:t>unless the vowel after is an </a:t>
            </a:r>
            <a:r>
              <a:rPr lang="en-US" b="1" u="sng" dirty="0"/>
              <a:t>e</a:t>
            </a:r>
            <a:r>
              <a:rPr lang="en-US" b="0" u="none" dirty="0"/>
              <a:t> or </a:t>
            </a:r>
            <a:r>
              <a:rPr lang="en-US" b="1" u="sng" dirty="0"/>
              <a:t>i</a:t>
            </a:r>
            <a:r>
              <a:rPr lang="en-US" b="0" u="none" dirty="0"/>
              <a:t>: came, cut, cop, crash, clean; kit, key (and sky)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059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76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–syllable words that end in /f/, /l/, /s/, or /z/ right after the short vowel are spelled with </a:t>
            </a:r>
            <a:r>
              <a:rPr lang="en-US" sz="800" b="1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ff</a:t>
            </a:r>
            <a:r>
              <a:rPr lang="en-US" sz="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800" b="1" u="sng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</a:t>
            </a:r>
            <a:r>
              <a:rPr lang="en-US" sz="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800" b="1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ss</a:t>
            </a:r>
            <a:r>
              <a:rPr lang="en-US" sz="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or </a:t>
            </a:r>
            <a:r>
              <a:rPr lang="en-US" sz="800" b="1" u="sng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zz</a:t>
            </a:r>
            <a:r>
              <a:rPr lang="en-US" sz="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you get off the grass, Jazz?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011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97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266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724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95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93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526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250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031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404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53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16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420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11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one-syllable, short-vowel words that end in -ack, -</a:t>
            </a:r>
            <a:r>
              <a:rPr lang="en-US" sz="8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eck</a:t>
            </a:r>
            <a:r>
              <a:rPr lang="en-US" sz="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-ick, -</a:t>
            </a:r>
            <a:r>
              <a:rPr lang="en-US" sz="8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ock</a:t>
            </a:r>
            <a:r>
              <a:rPr lang="en-US" sz="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or -</a:t>
            </a:r>
            <a:r>
              <a:rPr lang="en-US" sz="8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uck</a:t>
            </a:r>
            <a:r>
              <a:rPr lang="en-US" sz="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use </a:t>
            </a:r>
            <a:r>
              <a:rPr lang="en-US" sz="800" b="1" u="sng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8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800" b="1" u="sng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r>
              <a:rPr lang="en-US" sz="800" u="sng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ick</a:t>
            </a:r>
            <a:r>
              <a:rPr lang="en-US" sz="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T</a:t>
            </a:r>
            <a:r>
              <a:rPr lang="en-US" sz="800" u="sng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uck</a:t>
            </a:r>
            <a:r>
              <a:rPr lang="en-US" sz="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him in. R</a:t>
            </a:r>
            <a:r>
              <a:rPr lang="en-US" sz="800" u="sng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ock</a:t>
            </a:r>
            <a:r>
              <a:rPr lang="en-US" sz="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him. Ch</a:t>
            </a:r>
            <a:r>
              <a:rPr lang="en-US" sz="800" u="sng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eck</a:t>
            </a:r>
            <a:r>
              <a:rPr lang="en-US" sz="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sz="800" u="sng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ack</a:t>
            </a:r>
            <a:r>
              <a:rPr lang="en-US" sz="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often.</a:t>
            </a:r>
            <a:endParaRPr lang="en-US" sz="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88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4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49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7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64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8413" y="1143000"/>
            <a:ext cx="43211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45462-B110-4B92-A916-682EB6EB06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36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" y="748242"/>
            <a:ext cx="5440680" cy="1591733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0100" y="2401359"/>
            <a:ext cx="4800600" cy="1103841"/>
          </a:xfrm>
        </p:spPr>
        <p:txBody>
          <a:bodyPr/>
          <a:lstStyle>
            <a:lvl1pPr marL="0" indent="0" algn="ctr"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1C39-9A07-440F-B36C-81AE9691091F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86DBC-20E5-4444-8056-1DAEB98CE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15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1C39-9A07-440F-B36C-81AE9691091F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86DBC-20E5-4444-8056-1DAEB98CE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11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580573" y="243417"/>
            <a:ext cx="1380173" cy="38745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0055" y="243417"/>
            <a:ext cx="4060508" cy="38745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1C39-9A07-440F-B36C-81AE9691091F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86DBC-20E5-4444-8056-1DAEB98CE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88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C6103AFC-AC4C-4756-AEEE-B0D669AC8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4880"/>
          <a:stretch>
            <a:fillRect/>
          </a:stretch>
        </p:blipFill>
        <p:spPr>
          <a:xfrm>
            <a:off x="461109" y="312815"/>
            <a:ext cx="5472684" cy="4259185"/>
          </a:xfrm>
          <a:custGeom>
            <a:avLst/>
            <a:gdLst>
              <a:gd name="connsiteX0" fmla="*/ 0 w 10424160"/>
              <a:gd name="connsiteY0" fmla="*/ 0 h 6388778"/>
              <a:gd name="connsiteX1" fmla="*/ 10424160 w 10424160"/>
              <a:gd name="connsiteY1" fmla="*/ 0 h 6388778"/>
              <a:gd name="connsiteX2" fmla="*/ 10424160 w 10424160"/>
              <a:gd name="connsiteY2" fmla="*/ 6388778 h 6388778"/>
              <a:gd name="connsiteX3" fmla="*/ 0 w 10424160"/>
              <a:gd name="connsiteY3" fmla="*/ 6388778 h 638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4160" h="6388778">
                <a:moveTo>
                  <a:pt x="0" y="0"/>
                </a:moveTo>
                <a:lnTo>
                  <a:pt x="10424160" y="0"/>
                </a:lnTo>
                <a:lnTo>
                  <a:pt x="10424160" y="6388778"/>
                </a:lnTo>
                <a:lnTo>
                  <a:pt x="0" y="6388778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4604EF9-570E-48F5-BA06-DEB9EB7F7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240" y="973795"/>
            <a:ext cx="3600449" cy="457200"/>
          </a:xfrm>
        </p:spPr>
        <p:txBody>
          <a:bodyPr>
            <a:normAutofit/>
          </a:bodyPr>
          <a:lstStyle>
            <a:lvl1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B30880-FB83-4FD8-B7A4-675D68A47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20240" y="1625713"/>
            <a:ext cx="3600450" cy="2633472"/>
          </a:xfrm>
        </p:spPr>
        <p:txBody>
          <a:bodyPr>
            <a:normAutofit/>
          </a:bodyPr>
          <a:lstStyle>
            <a:lvl1pPr>
              <a:defRPr sz="94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3733531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E35BBCA-FB90-42AF-995A-AA6CE87BD6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3643"/>
          <a:stretch>
            <a:fillRect/>
          </a:stretch>
        </p:blipFill>
        <p:spPr>
          <a:xfrm>
            <a:off x="480060" y="311098"/>
            <a:ext cx="5545956" cy="4260902"/>
          </a:xfrm>
          <a:custGeom>
            <a:avLst/>
            <a:gdLst>
              <a:gd name="connsiteX0" fmla="*/ 0 w 10563726"/>
              <a:gd name="connsiteY0" fmla="*/ 0 h 6391353"/>
              <a:gd name="connsiteX1" fmla="*/ 10563726 w 10563726"/>
              <a:gd name="connsiteY1" fmla="*/ 0 h 6391353"/>
              <a:gd name="connsiteX2" fmla="*/ 10563726 w 10563726"/>
              <a:gd name="connsiteY2" fmla="*/ 6391353 h 6391353"/>
              <a:gd name="connsiteX3" fmla="*/ 0 w 10563726"/>
              <a:gd name="connsiteY3" fmla="*/ 6391353 h 639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3726" h="6391353">
                <a:moveTo>
                  <a:pt x="0" y="0"/>
                </a:moveTo>
                <a:lnTo>
                  <a:pt x="10563726" y="0"/>
                </a:lnTo>
                <a:lnTo>
                  <a:pt x="10563726" y="6391353"/>
                </a:lnTo>
                <a:lnTo>
                  <a:pt x="0" y="639135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F399BE-6A96-4D58-AF62-861F9AE20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152" y="973795"/>
            <a:ext cx="4080511" cy="457200"/>
          </a:xfrm>
        </p:spPr>
        <p:txBody>
          <a:bodyPr>
            <a:normAutofit/>
          </a:bodyPr>
          <a:lstStyle>
            <a:lvl1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AE12991-70DA-442D-98F3-673914646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24153" y="1816608"/>
            <a:ext cx="4080511" cy="2438400"/>
          </a:xfrm>
        </p:spPr>
        <p:txBody>
          <a:bodyPr>
            <a:normAutofit/>
          </a:bodyPr>
          <a:lstStyle>
            <a:lvl1pPr>
              <a:defRPr sz="94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F778D16-894A-4379-8B5B-DC2423451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586514" y="1493583"/>
            <a:ext cx="3227773" cy="13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06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1C39-9A07-440F-B36C-81AE9691091F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86DBC-20E5-4444-8056-1DAEB98CE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54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2" y="1139826"/>
            <a:ext cx="5520690" cy="19018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6722" y="3059643"/>
            <a:ext cx="5520690" cy="100012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1C39-9A07-440F-B36C-81AE9691091F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86DBC-20E5-4444-8056-1DAEB98CE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63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0055" y="1217083"/>
            <a:ext cx="2720340" cy="2900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405" y="1217083"/>
            <a:ext cx="2720340" cy="2900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1C39-9A07-440F-B36C-81AE9691091F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86DBC-20E5-4444-8056-1DAEB98CE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38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243418"/>
            <a:ext cx="5520690" cy="8837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889" y="1120775"/>
            <a:ext cx="2707838" cy="549275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0889" y="1670050"/>
            <a:ext cx="2707838" cy="2456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40405" y="1120775"/>
            <a:ext cx="2721174" cy="549275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40405" y="1670050"/>
            <a:ext cx="2721174" cy="2456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1C39-9A07-440F-B36C-81AE9691091F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86DBC-20E5-4444-8056-1DAEB98CE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84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1C39-9A07-440F-B36C-81AE9691091F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86DBC-20E5-4444-8056-1DAEB98CE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2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1C39-9A07-440F-B36C-81AE9691091F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86DBC-20E5-4444-8056-1DAEB98CE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93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304800"/>
            <a:ext cx="2064425" cy="10668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174" y="658285"/>
            <a:ext cx="3240405" cy="3249083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0889" y="1371600"/>
            <a:ext cx="2064425" cy="2541059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1C39-9A07-440F-B36C-81AE9691091F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86DBC-20E5-4444-8056-1DAEB98CE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99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304800"/>
            <a:ext cx="2064425" cy="10668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721174" y="658285"/>
            <a:ext cx="3240405" cy="3249083"/>
          </a:xfrm>
        </p:spPr>
        <p:txBody>
          <a:bodyPr anchor="t"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0889" y="1371600"/>
            <a:ext cx="2064425" cy="2541059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F1C39-9A07-440F-B36C-81AE9691091F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86DBC-20E5-4444-8056-1DAEB98CE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95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0055" y="243418"/>
            <a:ext cx="5520690" cy="883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055" y="1217083"/>
            <a:ext cx="5520690" cy="2900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0055" y="4237568"/>
            <a:ext cx="144018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F1C39-9A07-440F-B36C-81AE9691091F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0265" y="4237568"/>
            <a:ext cx="216027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20565" y="4237568"/>
            <a:ext cx="144018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86DBC-20E5-4444-8056-1DAEB98CE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3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microsoft.com/office/2007/relationships/media" Target="../media/media11.m4a"/><Relationship Id="rId7" Type="http://schemas.openxmlformats.org/officeDocument/2006/relationships/image" Target="../media/image2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1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microsoft.com/office/2007/relationships/media" Target="../media/media12.m4a"/><Relationship Id="rId7" Type="http://schemas.openxmlformats.org/officeDocument/2006/relationships/image" Target="../media/image2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2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sv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sv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5.sv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8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microsoft.com/office/2007/relationships/media" Target="../media/media2.m4a"/><Relationship Id="rId7" Type="http://schemas.openxmlformats.org/officeDocument/2006/relationships/image" Target="../media/image9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sv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4a"/><Relationship Id="rId13" Type="http://schemas.openxmlformats.org/officeDocument/2006/relationships/image" Target="../media/image8.png"/><Relationship Id="rId18" Type="http://schemas.openxmlformats.org/officeDocument/2006/relationships/image" Target="../media/image47.png"/><Relationship Id="rId3" Type="http://schemas.microsoft.com/office/2007/relationships/media" Target="../media/media16.m4a"/><Relationship Id="rId7" Type="http://schemas.microsoft.com/office/2007/relationships/media" Target="../media/media18.m4a"/><Relationship Id="rId12" Type="http://schemas.openxmlformats.org/officeDocument/2006/relationships/notesSlide" Target="../notesSlides/notesSlide12.xml"/><Relationship Id="rId17" Type="http://schemas.openxmlformats.org/officeDocument/2006/relationships/image" Target="../media/image46.svg"/><Relationship Id="rId2" Type="http://schemas.microsoft.com/office/2007/relationships/media" Target="../media/media15.m4a"/><Relationship Id="rId16" Type="http://schemas.openxmlformats.org/officeDocument/2006/relationships/image" Target="../media/image45.png"/><Relationship Id="rId1" Type="http://schemas.openxmlformats.org/officeDocument/2006/relationships/audio" Target="NULL" TargetMode="External"/><Relationship Id="rId6" Type="http://schemas.microsoft.com/office/2007/relationships/media" Target="../media/media17.m4a"/><Relationship Id="rId11" Type="http://schemas.openxmlformats.org/officeDocument/2006/relationships/slideLayout" Target="../slideLayouts/slideLayout13.xml"/><Relationship Id="rId5" Type="http://schemas.openxmlformats.org/officeDocument/2006/relationships/audio" Target="../media/media3.m4a"/><Relationship Id="rId15" Type="http://schemas.openxmlformats.org/officeDocument/2006/relationships/image" Target="../media/image44.png"/><Relationship Id="rId10" Type="http://schemas.openxmlformats.org/officeDocument/2006/relationships/audio" Target="../media/media19.m4a"/><Relationship Id="rId19" Type="http://schemas.openxmlformats.org/officeDocument/2006/relationships/image" Target="../media/image48.svg"/><Relationship Id="rId4" Type="http://schemas.microsoft.com/office/2007/relationships/media" Target="../media/media3.m4a"/><Relationship Id="rId9" Type="http://schemas.microsoft.com/office/2007/relationships/media" Target="../media/media19.m4a"/><Relationship Id="rId1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8.png"/><Relationship Id="rId18" Type="http://schemas.openxmlformats.org/officeDocument/2006/relationships/image" Target="../media/image49.png"/><Relationship Id="rId3" Type="http://schemas.microsoft.com/office/2007/relationships/media" Target="../media/media20.m4a"/><Relationship Id="rId7" Type="http://schemas.microsoft.com/office/2007/relationships/media" Target="../media/media6.m4a"/><Relationship Id="rId12" Type="http://schemas.openxmlformats.org/officeDocument/2006/relationships/notesSlide" Target="../notesSlides/notesSlide13.xml"/><Relationship Id="rId17" Type="http://schemas.openxmlformats.org/officeDocument/2006/relationships/image" Target="../media/image39.svg"/><Relationship Id="rId2" Type="http://schemas.microsoft.com/office/2007/relationships/media" Target="../media/media15.m4a"/><Relationship Id="rId16" Type="http://schemas.openxmlformats.org/officeDocument/2006/relationships/image" Target="../media/image38.png"/><Relationship Id="rId20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21.m4a"/><Relationship Id="rId11" Type="http://schemas.openxmlformats.org/officeDocument/2006/relationships/slideLayout" Target="../slideLayouts/slideLayout13.xml"/><Relationship Id="rId5" Type="http://schemas.microsoft.com/office/2007/relationships/media" Target="../media/media21.m4a"/><Relationship Id="rId15" Type="http://schemas.openxmlformats.org/officeDocument/2006/relationships/image" Target="../media/image30.svg"/><Relationship Id="rId10" Type="http://schemas.openxmlformats.org/officeDocument/2006/relationships/audio" Target="../media/media5.m4a"/><Relationship Id="rId19" Type="http://schemas.openxmlformats.org/officeDocument/2006/relationships/image" Target="../media/image50.svg"/><Relationship Id="rId4" Type="http://schemas.openxmlformats.org/officeDocument/2006/relationships/audio" Target="../media/media20.m4a"/><Relationship Id="rId9" Type="http://schemas.microsoft.com/office/2007/relationships/media" Target="../media/media5.m4a"/><Relationship Id="rId1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microsoft.com/office/2007/relationships/media" Target="../media/media23.m4a"/><Relationship Id="rId7" Type="http://schemas.openxmlformats.org/officeDocument/2006/relationships/image" Target="../media/image23.png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3.m4a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4.m4a"/><Relationship Id="rId7" Type="http://schemas.openxmlformats.org/officeDocument/2006/relationships/image" Target="../media/image8.png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4.m4a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25.m4a"/><Relationship Id="rId7" Type="http://schemas.openxmlformats.org/officeDocument/2006/relationships/image" Target="../media/image8.png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5.m4a"/><Relationship Id="rId9" Type="http://schemas.openxmlformats.org/officeDocument/2006/relationships/image" Target="../media/image41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6.m4a"/><Relationship Id="rId7" Type="http://schemas.openxmlformats.org/officeDocument/2006/relationships/image" Target="../media/image8.png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6.m4a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7.m4a"/><Relationship Id="rId7" Type="http://schemas.openxmlformats.org/officeDocument/2006/relationships/image" Target="../media/image8.png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50.sv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9.png"/><Relationship Id="rId4" Type="http://schemas.openxmlformats.org/officeDocument/2006/relationships/audio" Target="../media/media27.m4a"/><Relationship Id="rId9" Type="http://schemas.openxmlformats.org/officeDocument/2006/relationships/image" Target="../media/image1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9.m4a"/><Relationship Id="rId7" Type="http://schemas.openxmlformats.org/officeDocument/2006/relationships/image" Target="../media/image51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9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11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m4a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30.m4a"/><Relationship Id="rId7" Type="http://schemas.openxmlformats.org/officeDocument/2006/relationships/image" Target="../media/image8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0.m4a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7" Type="http://schemas.openxmlformats.org/officeDocument/2006/relationships/image" Target="../media/image8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2.m4a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6.m4a"/><Relationship Id="rId13" Type="http://schemas.openxmlformats.org/officeDocument/2006/relationships/slideLayout" Target="../slideLayouts/slideLayout13.xml"/><Relationship Id="rId3" Type="http://schemas.microsoft.com/office/2007/relationships/media" Target="../media/media34.m4a"/><Relationship Id="rId7" Type="http://schemas.microsoft.com/office/2007/relationships/media" Target="../media/media36.m4a"/><Relationship Id="rId12" Type="http://schemas.openxmlformats.org/officeDocument/2006/relationships/audio" Target="../media/media38.m4a"/><Relationship Id="rId17" Type="http://schemas.openxmlformats.org/officeDocument/2006/relationships/image" Target="../media/image8.png"/><Relationship Id="rId2" Type="http://schemas.openxmlformats.org/officeDocument/2006/relationships/audio" Target="../media/media33.m4a"/><Relationship Id="rId16" Type="http://schemas.openxmlformats.org/officeDocument/2006/relationships/image" Target="../media/image54.svg"/><Relationship Id="rId1" Type="http://schemas.microsoft.com/office/2007/relationships/media" Target="../media/media33.m4a"/><Relationship Id="rId6" Type="http://schemas.openxmlformats.org/officeDocument/2006/relationships/audio" Target="../media/media35.m4a"/><Relationship Id="rId11" Type="http://schemas.microsoft.com/office/2007/relationships/media" Target="../media/media38.m4a"/><Relationship Id="rId5" Type="http://schemas.microsoft.com/office/2007/relationships/media" Target="../media/media35.m4a"/><Relationship Id="rId15" Type="http://schemas.openxmlformats.org/officeDocument/2006/relationships/image" Target="../media/image53.png"/><Relationship Id="rId10" Type="http://schemas.openxmlformats.org/officeDocument/2006/relationships/audio" Target="../media/media37.m4a"/><Relationship Id="rId4" Type="http://schemas.openxmlformats.org/officeDocument/2006/relationships/audio" Target="../media/media34.m4a"/><Relationship Id="rId9" Type="http://schemas.microsoft.com/office/2007/relationships/media" Target="../media/media37.m4a"/><Relationship Id="rId1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39.m4a"/><Relationship Id="rId7" Type="http://schemas.openxmlformats.org/officeDocument/2006/relationships/image" Target="../media/image8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9.m4a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2.m4a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57.png"/><Relationship Id="rId3" Type="http://schemas.microsoft.com/office/2007/relationships/media" Target="../media/media40.m4a"/><Relationship Id="rId7" Type="http://schemas.microsoft.com/office/2007/relationships/media" Target="../media/media42.m4a"/><Relationship Id="rId12" Type="http://schemas.openxmlformats.org/officeDocument/2006/relationships/audio" Target="../media/media44.m4a"/><Relationship Id="rId17" Type="http://schemas.openxmlformats.org/officeDocument/2006/relationships/image" Target="../media/image56.svg"/><Relationship Id="rId2" Type="http://schemas.openxmlformats.org/officeDocument/2006/relationships/audio" Target="../media/media33.m4a"/><Relationship Id="rId16" Type="http://schemas.openxmlformats.org/officeDocument/2006/relationships/image" Target="../media/image55.png"/><Relationship Id="rId1" Type="http://schemas.microsoft.com/office/2007/relationships/media" Target="../media/media33.m4a"/><Relationship Id="rId6" Type="http://schemas.openxmlformats.org/officeDocument/2006/relationships/audio" Target="../media/media41.m4a"/><Relationship Id="rId11" Type="http://schemas.microsoft.com/office/2007/relationships/media" Target="../media/media44.m4a"/><Relationship Id="rId5" Type="http://schemas.microsoft.com/office/2007/relationships/media" Target="../media/media41.m4a"/><Relationship Id="rId15" Type="http://schemas.openxmlformats.org/officeDocument/2006/relationships/image" Target="../media/image8.png"/><Relationship Id="rId10" Type="http://schemas.openxmlformats.org/officeDocument/2006/relationships/audio" Target="../media/media43.m4a"/><Relationship Id="rId4" Type="http://schemas.openxmlformats.org/officeDocument/2006/relationships/audio" Target="../media/media40.m4a"/><Relationship Id="rId9" Type="http://schemas.microsoft.com/office/2007/relationships/media" Target="../media/media43.m4a"/><Relationship Id="rId1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microsoft.com/office/2007/relationships/media" Target="../media/media4.m4a"/><Relationship Id="rId7" Type="http://schemas.openxmlformats.org/officeDocument/2006/relationships/image" Target="../media/image12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4.m4a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8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6.m4a"/><Relationship Id="rId7" Type="http://schemas.openxmlformats.org/officeDocument/2006/relationships/image" Target="../media/image8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6.m4a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microsoft.com/office/2007/relationships/media" Target="../media/media8.m4a"/><Relationship Id="rId7" Type="http://schemas.openxmlformats.org/officeDocument/2006/relationships/image" Target="../media/image1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8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microsoft.com/office/2007/relationships/media" Target="../media/media9.m4a"/><Relationship Id="rId7" Type="http://schemas.openxmlformats.org/officeDocument/2006/relationships/image" Target="../media/image1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microsoft.com/office/2007/relationships/media" Target="../media/media10.m4a"/><Relationship Id="rId7" Type="http://schemas.openxmlformats.org/officeDocument/2006/relationships/image" Target="../media/image2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039ACB-4593-4D01-A9B2-2DC396F47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45" r="41"/>
          <a:stretch/>
        </p:blipFill>
        <p:spPr>
          <a:xfrm>
            <a:off x="-1388533" y="0"/>
            <a:ext cx="8136466" cy="4572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B9F4F25-F57C-47E4-B0EB-68AFE7174964}"/>
              </a:ext>
            </a:extLst>
          </p:cNvPr>
          <p:cNvSpPr/>
          <p:nvPr/>
        </p:nvSpPr>
        <p:spPr>
          <a:xfrm>
            <a:off x="-644752" y="2061633"/>
            <a:ext cx="4275461" cy="4322232"/>
          </a:xfrm>
          <a:prstGeom prst="ellipse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AC6144F9-C0C9-4528-A433-DEA058D037D9}"/>
              </a:ext>
            </a:extLst>
          </p:cNvPr>
          <p:cNvSpPr txBox="1">
            <a:spLocks/>
          </p:cNvSpPr>
          <p:nvPr/>
        </p:nvSpPr>
        <p:spPr>
          <a:xfrm>
            <a:off x="423260" y="2637833"/>
            <a:ext cx="2207172" cy="704946"/>
          </a:xfrm>
          <a:prstGeom prst="rect">
            <a:avLst/>
          </a:prstGeom>
        </p:spPr>
        <p:txBody>
          <a:bodyPr vert="horz" lIns="48006" tIns="24003" rIns="48006" bIns="24003" rtlCol="0" anchor="ctr">
            <a:normAutofit/>
          </a:bodyPr>
          <a:lstStyle>
            <a:lvl1pPr algn="ctr" defTabSz="6096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Biko" panose="02000000000000000000" pitchFamily="50" charset="0"/>
              </a:rPr>
              <a:t>Post Test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B739D78-33D8-428C-A025-D355126BBC85}"/>
              </a:ext>
            </a:extLst>
          </p:cNvPr>
          <p:cNvSpPr txBox="1">
            <a:spLocks/>
          </p:cNvSpPr>
          <p:nvPr/>
        </p:nvSpPr>
        <p:spPr>
          <a:xfrm>
            <a:off x="292829" y="3139368"/>
            <a:ext cx="2411336" cy="1375415"/>
          </a:xfrm>
          <a:prstGeom prst="rect">
            <a:avLst/>
          </a:prstGeom>
        </p:spPr>
        <p:txBody>
          <a:bodyPr vert="horz" lIns="48006" tIns="24003" rIns="48006" bIns="24003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9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1.4  Lot Got a Lot</a:t>
            </a:r>
          </a:p>
          <a:p>
            <a:endParaRPr lang="en-US" sz="945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234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89563D2A-C44C-48D8-83D3-EC2484F2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29" y="918736"/>
            <a:ext cx="4645742" cy="45720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Biko" panose="02000000000000000000" pitchFamily="50" charset="0"/>
              </a:rPr>
              <a:t>Which vowel is in the middle of this word? Click the correct answer.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F8BCA42-A890-4F6E-B18C-001AD4E8BED7}"/>
              </a:ext>
            </a:extLst>
          </p:cNvPr>
          <p:cNvSpPr txBox="1">
            <a:spLocks/>
          </p:cNvSpPr>
          <p:nvPr/>
        </p:nvSpPr>
        <p:spPr>
          <a:xfrm>
            <a:off x="1207519" y="2094103"/>
            <a:ext cx="1266959" cy="194591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1. a</a:t>
            </a: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2. e</a:t>
            </a: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3. </a:t>
            </a:r>
            <a:r>
              <a:rPr lang="en-US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</a:t>
            </a:r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4. o</a:t>
            </a:r>
          </a:p>
          <a:p>
            <a:pPr algn="l">
              <a:lnSpc>
                <a:spcPct val="220000"/>
              </a:lnSpc>
            </a:pPr>
            <a:endParaRPr lang="en-US" sz="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D516CC-9F54-4F88-A3D7-5BDF10950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291" y="1025098"/>
            <a:ext cx="244475" cy="2444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85294E3-8B2F-44DE-8DEE-9044D6E25D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09938" y="1856759"/>
            <a:ext cx="1477017" cy="1945911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3C27E5-7E16-42E8-A97E-460AF3000C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21114" y="397781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0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89563D2A-C44C-48D8-83D3-EC2484F2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29" y="918736"/>
            <a:ext cx="4645742" cy="45720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Biko" panose="02000000000000000000" pitchFamily="50" charset="0"/>
              </a:rPr>
              <a:t>Which vowel is in the middle of this word? Click the correct answer.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F8BCA42-A890-4F6E-B18C-001AD4E8BED7}"/>
              </a:ext>
            </a:extLst>
          </p:cNvPr>
          <p:cNvSpPr txBox="1">
            <a:spLocks/>
          </p:cNvSpPr>
          <p:nvPr/>
        </p:nvSpPr>
        <p:spPr>
          <a:xfrm>
            <a:off x="1207519" y="2094103"/>
            <a:ext cx="1266959" cy="194591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1. a</a:t>
            </a: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2. e</a:t>
            </a: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3. </a:t>
            </a:r>
            <a:r>
              <a:rPr lang="en-US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</a:t>
            </a:r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4. o</a:t>
            </a:r>
          </a:p>
          <a:p>
            <a:pPr algn="l">
              <a:lnSpc>
                <a:spcPct val="220000"/>
              </a:lnSpc>
            </a:pPr>
            <a:endParaRPr lang="en-US" sz="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D516CC-9F54-4F88-A3D7-5BDF10950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291" y="1025098"/>
            <a:ext cx="244475" cy="24447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C2212A-FD4A-42FF-A992-A5D3B61F2C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80585" y="4117420"/>
            <a:ext cx="244475" cy="2444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BE10579-9B56-4A4A-A90A-3F5FD0F7E4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74478" y="1906878"/>
            <a:ext cx="2666304" cy="202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2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4" y="1010155"/>
            <a:ext cx="441976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Biko" panose="02000000000000000000" pitchFamily="50" charset="0"/>
              </a:rPr>
              <a:t>Which word matches this picture? Click the correct answer.</a:t>
            </a:r>
            <a:br>
              <a:rPr lang="en-US" sz="2400" b="1" dirty="0">
                <a:solidFill>
                  <a:schemeClr val="tx1"/>
                </a:solidFill>
                <a:latin typeface="Biko" panose="02000000000000000000" pitchFamily="50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FF84D41-B222-49E2-96D0-691DEAD2076B}"/>
              </a:ext>
            </a:extLst>
          </p:cNvPr>
          <p:cNvSpPr txBox="1">
            <a:spLocks/>
          </p:cNvSpPr>
          <p:nvPr/>
        </p:nvSpPr>
        <p:spPr>
          <a:xfrm>
            <a:off x="3094784" y="1895911"/>
            <a:ext cx="2477453" cy="66334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52408" indent="-152408" algn="l" defTabSz="60963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94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2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yes</a:t>
            </a: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yell 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yet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97ED4A-AE37-4763-B83E-D1C720DA6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65750" y="2079932"/>
            <a:ext cx="2120011" cy="188001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0CFC4A-89B2-4A98-AABA-2989E71EC9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666" y="994280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5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4" y="1010155"/>
            <a:ext cx="441976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Biko" panose="02000000000000000000" pitchFamily="50" charset="0"/>
              </a:rPr>
              <a:t>Which word matches this picture? Click the correct answer.</a:t>
            </a:r>
            <a:br>
              <a:rPr lang="en-US" sz="2400" b="1" dirty="0">
                <a:solidFill>
                  <a:schemeClr val="tx1"/>
                </a:solidFill>
                <a:latin typeface="Biko" panose="02000000000000000000" pitchFamily="50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FF84D41-B222-49E2-96D0-691DEAD2076B}"/>
              </a:ext>
            </a:extLst>
          </p:cNvPr>
          <p:cNvSpPr txBox="1">
            <a:spLocks/>
          </p:cNvSpPr>
          <p:nvPr/>
        </p:nvSpPr>
        <p:spPr>
          <a:xfrm>
            <a:off x="3023419" y="1954328"/>
            <a:ext cx="2477453" cy="66334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52408" indent="-152408" algn="l" defTabSz="60963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94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2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stop</a:t>
            </a: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pot 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pops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D2C5B0-78F6-4F8B-81EC-1545B31AB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666" y="994280"/>
            <a:ext cx="244475" cy="2444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B088E18-DBBE-4863-A781-C2182D716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4417" y="2285999"/>
            <a:ext cx="1945983" cy="163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9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4" y="1010155"/>
            <a:ext cx="441976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Biko" panose="02000000000000000000" pitchFamily="50" charset="0"/>
              </a:rPr>
              <a:t>Which word matches this picture? Click the correct answer.</a:t>
            </a:r>
            <a:br>
              <a:rPr lang="en-US" sz="2400" b="1" dirty="0">
                <a:solidFill>
                  <a:schemeClr val="tx1"/>
                </a:solidFill>
                <a:latin typeface="Biko" panose="02000000000000000000" pitchFamily="50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FF84D41-B222-49E2-96D0-691DEAD2076B}"/>
              </a:ext>
            </a:extLst>
          </p:cNvPr>
          <p:cNvSpPr txBox="1">
            <a:spLocks/>
          </p:cNvSpPr>
          <p:nvPr/>
        </p:nvSpPr>
        <p:spPr>
          <a:xfrm>
            <a:off x="3023419" y="1954328"/>
            <a:ext cx="2477453" cy="66334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52408" indent="-152408" algn="l" defTabSz="60963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94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2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kid</a:t>
            </a: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kiss 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kick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D2C5B0-78F6-4F8B-81EC-1545B31AB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666" y="994280"/>
            <a:ext cx="244475" cy="2444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22B0A7-2380-43E6-8D1E-1BFDF46DAE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649" y="1543338"/>
            <a:ext cx="2445837" cy="262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4" y="1010155"/>
            <a:ext cx="441976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Biko" panose="02000000000000000000" pitchFamily="50" charset="0"/>
              </a:rPr>
              <a:t>Which word matches this picture? Click the correct answer.</a:t>
            </a:r>
            <a:br>
              <a:rPr lang="en-US" sz="2400" b="1" dirty="0">
                <a:solidFill>
                  <a:schemeClr val="tx1"/>
                </a:solidFill>
                <a:latin typeface="Biko" panose="02000000000000000000" pitchFamily="50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FF84D41-B222-49E2-96D0-691DEAD2076B}"/>
              </a:ext>
            </a:extLst>
          </p:cNvPr>
          <p:cNvSpPr txBox="1">
            <a:spLocks/>
          </p:cNvSpPr>
          <p:nvPr/>
        </p:nvSpPr>
        <p:spPr>
          <a:xfrm>
            <a:off x="3023419" y="1954328"/>
            <a:ext cx="2477453" cy="66334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52408" indent="-152408" algn="l" defTabSz="60963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94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2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bad</a:t>
            </a: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cat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bat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D2C5B0-78F6-4F8B-81EC-1545B31AB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666" y="994280"/>
            <a:ext cx="244475" cy="2444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DFE6530-9391-4B17-843C-035BC4D595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666" y="2197676"/>
            <a:ext cx="2778759" cy="169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9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04" y="1010155"/>
            <a:ext cx="441976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Biko" panose="02000000000000000000" pitchFamily="50" charset="0"/>
              </a:rPr>
              <a:t>Which word matches this picture? Click the correct answer.</a:t>
            </a:r>
            <a:br>
              <a:rPr lang="en-US" sz="2400" b="1" dirty="0">
                <a:solidFill>
                  <a:schemeClr val="tx1"/>
                </a:solidFill>
                <a:latin typeface="Biko" panose="02000000000000000000" pitchFamily="50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FF84D41-B222-49E2-96D0-691DEAD2076B}"/>
              </a:ext>
            </a:extLst>
          </p:cNvPr>
          <p:cNvSpPr txBox="1">
            <a:spLocks/>
          </p:cNvSpPr>
          <p:nvPr/>
        </p:nvSpPr>
        <p:spPr>
          <a:xfrm>
            <a:off x="3023419" y="1954328"/>
            <a:ext cx="2477453" cy="66334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52408" indent="-152408" algn="l" defTabSz="60963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94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2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pop</a:t>
            </a:r>
            <a:endParaRPr lang="en-US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top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pat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D2C5B0-78F6-4F8B-81EC-1545B31AB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666" y="994280"/>
            <a:ext cx="244475" cy="2444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C30E990-09C4-409B-8399-1AECB88D1D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01037">
            <a:off x="1533994" y="2092453"/>
            <a:ext cx="1409899" cy="189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8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072" y="973795"/>
            <a:ext cx="4367592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Biko" panose="02000000000000000000" pitchFamily="50" charset="0"/>
              </a:rPr>
              <a:t>Which sentence matches this picture? Click the correct answer. </a:t>
            </a:r>
            <a:br>
              <a:rPr lang="en-US" sz="2400" b="1" dirty="0">
                <a:solidFill>
                  <a:schemeClr val="tx1"/>
                </a:solidFill>
                <a:latin typeface="Biko" panose="02000000000000000000" pitchFamily="50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6F16B6D-34C4-4C71-B791-F41B33B4F631}"/>
              </a:ext>
            </a:extLst>
          </p:cNvPr>
          <p:cNvSpPr txBox="1">
            <a:spLocks/>
          </p:cNvSpPr>
          <p:nvPr/>
        </p:nvSpPr>
        <p:spPr>
          <a:xfrm>
            <a:off x="983091" y="3643273"/>
            <a:ext cx="4619110" cy="870376"/>
          </a:xfrm>
          <a:prstGeom prst="rect">
            <a:avLst/>
          </a:prstGeom>
        </p:spPr>
        <p:txBody>
          <a:bodyPr vert="horz" lIns="48006" tIns="24003" rIns="48006" bIns="24003" numCol="1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The kid cut his hand.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The kid fell on the grass.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8957A93-D84E-4747-8562-3AB0A635F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97988" y="2597732"/>
            <a:ext cx="2977327" cy="83625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E057D81-3B55-40E5-8E67-34579B67E8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75968" y="1673013"/>
            <a:ext cx="1657420" cy="184943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8C3533-E12C-4983-9D66-D0633EC04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925" y="957920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8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22926EA7-B0A6-48EE-BECE-65314B8899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2271145" y="2864846"/>
            <a:ext cx="1699445" cy="55231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072" y="973795"/>
            <a:ext cx="4367592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Biko" panose="02000000000000000000" pitchFamily="50" charset="0"/>
              </a:rPr>
              <a:t>Which sentence matches this picture? Click the correct answer. </a:t>
            </a:r>
            <a:br>
              <a:rPr lang="en-US" sz="2400" b="1" dirty="0">
                <a:solidFill>
                  <a:schemeClr val="tx1"/>
                </a:solidFill>
                <a:latin typeface="Biko" panose="02000000000000000000" pitchFamily="50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6F16B6D-34C4-4C71-B791-F41B33B4F631}"/>
              </a:ext>
            </a:extLst>
          </p:cNvPr>
          <p:cNvSpPr txBox="1">
            <a:spLocks/>
          </p:cNvSpPr>
          <p:nvPr/>
        </p:nvSpPr>
        <p:spPr>
          <a:xfrm>
            <a:off x="983091" y="3643273"/>
            <a:ext cx="4619110" cy="870376"/>
          </a:xfrm>
          <a:prstGeom prst="rect">
            <a:avLst/>
          </a:prstGeom>
        </p:spPr>
        <p:txBody>
          <a:bodyPr vert="horz" lIns="48006" tIns="24003" rIns="48006" bIns="24003" numCol="1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The pop is on the dog.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The dog is on the log.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8C3533-E12C-4983-9D66-D0633EC04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925" y="957920"/>
            <a:ext cx="244475" cy="24447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09BD56E-48D3-4E6E-8673-CFE04E7F1F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19564" y="1883415"/>
            <a:ext cx="1056921" cy="114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8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072" y="973795"/>
            <a:ext cx="4367592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Biko" panose="02000000000000000000" pitchFamily="50" charset="0"/>
              </a:rPr>
              <a:t>Which sentence matches this picture? Click the correct answer. </a:t>
            </a:r>
            <a:br>
              <a:rPr lang="en-US" sz="2400" b="1" dirty="0">
                <a:solidFill>
                  <a:schemeClr val="tx1"/>
                </a:solidFill>
                <a:latin typeface="Biko" panose="02000000000000000000" pitchFamily="50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6F16B6D-34C4-4C71-B791-F41B33B4F631}"/>
              </a:ext>
            </a:extLst>
          </p:cNvPr>
          <p:cNvSpPr txBox="1">
            <a:spLocks/>
          </p:cNvSpPr>
          <p:nvPr/>
        </p:nvSpPr>
        <p:spPr>
          <a:xfrm>
            <a:off x="983091" y="3643273"/>
            <a:ext cx="4619110" cy="870376"/>
          </a:xfrm>
          <a:prstGeom prst="rect">
            <a:avLst/>
          </a:prstGeom>
        </p:spPr>
        <p:txBody>
          <a:bodyPr vert="horz" lIns="48006" tIns="24003" rIns="48006" bIns="24003" numCol="1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I see a lot.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I do not see a lot.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8C3533-E12C-4983-9D66-D0633EC04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925" y="957920"/>
            <a:ext cx="244475" cy="244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1167E8-0E12-442A-AB61-006F73C1794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620" y="1751595"/>
            <a:ext cx="3159760" cy="1776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225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89563D2A-C44C-48D8-83D3-EC2484F2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413" y="1047742"/>
            <a:ext cx="4645742" cy="4572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Biko" panose="02000000000000000000" pitchFamily="50" charset="0"/>
              </a:rPr>
              <a:t>What does this word begin with? Click the correct answer.</a:t>
            </a:r>
            <a:br>
              <a:rPr lang="en-US" b="1" dirty="0">
                <a:solidFill>
                  <a:schemeClr val="tx1"/>
                </a:solidFill>
                <a:latin typeface="Biko" panose="02000000000000000000" pitchFamily="50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F8BCA42-A890-4F6E-B18C-001AD4E8BED7}"/>
              </a:ext>
            </a:extLst>
          </p:cNvPr>
          <p:cNvSpPr txBox="1">
            <a:spLocks/>
          </p:cNvSpPr>
          <p:nvPr/>
        </p:nvSpPr>
        <p:spPr>
          <a:xfrm>
            <a:off x="1207519" y="2094103"/>
            <a:ext cx="1266959" cy="194591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1. t</a:t>
            </a: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2. l</a:t>
            </a: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3. g</a:t>
            </a: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4. o</a:t>
            </a:r>
          </a:p>
          <a:p>
            <a:pPr algn="l">
              <a:lnSpc>
                <a:spcPct val="220000"/>
              </a:lnSpc>
            </a:pPr>
            <a:endParaRPr lang="en-US" sz="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150BEA-7AB1-404B-B214-A1CD102F29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413" y="1025099"/>
            <a:ext cx="244475" cy="2444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F074369-3C6A-4075-BCEF-12E8D67F3B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261222">
            <a:off x="2711460" y="2541583"/>
            <a:ext cx="2450256" cy="796333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A41D39-2CA7-46BE-A09D-28625D247E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26324" y="3583252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9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072" y="973795"/>
            <a:ext cx="4367592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Biko" panose="02000000000000000000" pitchFamily="50" charset="0"/>
              </a:rPr>
              <a:t>Which sentence matches this picture? Click the correct answer. </a:t>
            </a:r>
            <a:br>
              <a:rPr lang="en-US" sz="2400" b="1" dirty="0">
                <a:solidFill>
                  <a:schemeClr val="tx1"/>
                </a:solidFill>
                <a:latin typeface="Biko" panose="02000000000000000000" pitchFamily="50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6F16B6D-34C4-4C71-B791-F41B33B4F631}"/>
              </a:ext>
            </a:extLst>
          </p:cNvPr>
          <p:cNvSpPr txBox="1">
            <a:spLocks/>
          </p:cNvSpPr>
          <p:nvPr/>
        </p:nvSpPr>
        <p:spPr>
          <a:xfrm>
            <a:off x="983091" y="3643273"/>
            <a:ext cx="4619110" cy="870376"/>
          </a:xfrm>
          <a:prstGeom prst="rect">
            <a:avLst/>
          </a:prstGeom>
        </p:spPr>
        <p:txBody>
          <a:bodyPr vert="horz" lIns="48006" tIns="24003" rIns="48006" bIns="24003" numCol="1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The man had an egg.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The man had an apple.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8C3533-E12C-4983-9D66-D0633EC04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925" y="957920"/>
            <a:ext cx="244475" cy="244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5C48E4-7E7C-49C5-B68E-B4A5BA35278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320" y="1762177"/>
            <a:ext cx="2059940" cy="1711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892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072" y="973795"/>
            <a:ext cx="4367592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Biko" panose="02000000000000000000" pitchFamily="50" charset="0"/>
              </a:rPr>
              <a:t>Which sentence matches this picture? Click the correct answer. </a:t>
            </a:r>
            <a:br>
              <a:rPr lang="en-US" sz="2400" b="1" dirty="0">
                <a:solidFill>
                  <a:schemeClr val="tx1"/>
                </a:solidFill>
                <a:latin typeface="Biko" panose="02000000000000000000" pitchFamily="50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6F16B6D-34C4-4C71-B791-F41B33B4F631}"/>
              </a:ext>
            </a:extLst>
          </p:cNvPr>
          <p:cNvSpPr txBox="1">
            <a:spLocks/>
          </p:cNvSpPr>
          <p:nvPr/>
        </p:nvSpPr>
        <p:spPr>
          <a:xfrm>
            <a:off x="983091" y="3643273"/>
            <a:ext cx="4619110" cy="870376"/>
          </a:xfrm>
          <a:prstGeom prst="rect">
            <a:avLst/>
          </a:prstGeom>
        </p:spPr>
        <p:txBody>
          <a:bodyPr vert="horz" lIns="48006" tIns="24003" rIns="48006" bIns="24003" numCol="1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The frog is off the log.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The frog is on the log.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8C3533-E12C-4983-9D66-D0633EC04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925" y="957920"/>
            <a:ext cx="244475" cy="2444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017147F-6F04-4CA5-9CE0-919EED66E0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05350" y="1757090"/>
            <a:ext cx="1470236" cy="176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6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144" y="1025414"/>
            <a:ext cx="4080511" cy="457200"/>
          </a:xfrm>
        </p:spPr>
        <p:txBody>
          <a:bodyPr>
            <a:normAutofit/>
          </a:bodyPr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Biko" panose="02000000000000000000" pitchFamily="50" charset="0"/>
              </a:rPr>
              <a:t>Write in the missing letters.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C20150-5BB7-4CD9-BE12-D2B63ABEEB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2932" y="1131776"/>
            <a:ext cx="244475" cy="244475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46991D-AC95-44CE-AE7F-F592AB7017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3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95879" y="631297"/>
            <a:ext cx="244475" cy="244475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3BC9C5A-6763-4CC9-9B9E-9257F4B23E57}"/>
              </a:ext>
            </a:extLst>
          </p:cNvPr>
          <p:cNvSpPr txBox="1">
            <a:spLocks/>
          </p:cNvSpPr>
          <p:nvPr/>
        </p:nvSpPr>
        <p:spPr>
          <a:xfrm>
            <a:off x="812964" y="1850499"/>
            <a:ext cx="1521654" cy="2377807"/>
          </a:xfrm>
          <a:prstGeom prst="rect">
            <a:avLst/>
          </a:prstGeom>
        </p:spPr>
        <p:txBody>
          <a:bodyPr vert="horz" lIns="48006" tIns="24003" rIns="48006" bIns="24003" numCol="1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en-US" sz="2520" dirty="0">
                <a:solidFill>
                  <a:schemeClr val="tx1"/>
                </a:solidFill>
                <a:latin typeface="Century Gothic" panose="020B0502020202020204" pitchFamily="34" charset="0"/>
              </a:rPr>
              <a:t>1. _x </a:t>
            </a:r>
          </a:p>
          <a:p>
            <a:pPr>
              <a:lnSpc>
                <a:spcPct val="250000"/>
              </a:lnSpc>
            </a:pPr>
            <a:r>
              <a:rPr lang="en-US" sz="2520" dirty="0">
                <a:solidFill>
                  <a:schemeClr val="tx1"/>
                </a:solidFill>
                <a:latin typeface="Century Gothic" panose="020B0502020202020204" pitchFamily="34" charset="0"/>
              </a:rPr>
              <a:t>2. _</a:t>
            </a:r>
            <a:r>
              <a:rPr lang="en-US" sz="252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pple</a:t>
            </a:r>
            <a:endParaRPr lang="en-US" sz="252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52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EA976B5-6279-4AAF-9BC3-9E104D49659D}"/>
              </a:ext>
            </a:extLst>
          </p:cNvPr>
          <p:cNvSpPr txBox="1">
            <a:spLocks/>
          </p:cNvSpPr>
          <p:nvPr/>
        </p:nvSpPr>
        <p:spPr>
          <a:xfrm>
            <a:off x="3457212" y="1850499"/>
            <a:ext cx="1521654" cy="2377807"/>
          </a:xfrm>
          <a:prstGeom prst="rect">
            <a:avLst/>
          </a:prstGeom>
        </p:spPr>
        <p:txBody>
          <a:bodyPr vert="horz" lIns="48006" tIns="24003" rIns="48006" bIns="24003" numCol="1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en-US" sz="2520" dirty="0">
                <a:solidFill>
                  <a:schemeClr val="tx1"/>
                </a:solidFill>
                <a:latin typeface="Century Gothic" panose="020B0502020202020204" pitchFamily="34" charset="0"/>
              </a:rPr>
              <a:t>3. </a:t>
            </a:r>
            <a:r>
              <a:rPr lang="en-US" sz="252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k_ss</a:t>
            </a:r>
            <a:endParaRPr lang="en-US" sz="252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en-US" sz="2520" dirty="0">
                <a:solidFill>
                  <a:schemeClr val="tx1"/>
                </a:solidFill>
                <a:latin typeface="Century Gothic" panose="020B0502020202020204" pitchFamily="34" charset="0"/>
              </a:rPr>
              <a:t>4. </a:t>
            </a:r>
            <a:r>
              <a:rPr lang="en-US" sz="252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w_t</a:t>
            </a:r>
            <a:endParaRPr lang="en-US" sz="252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52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2EBCC46-A819-4740-956F-0E04CFCD8072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224" y="1861136"/>
            <a:ext cx="1191785" cy="910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FD50A0-A0D5-4C5D-971B-7B0B2DE3751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9195" y="2408735"/>
            <a:ext cx="156974" cy="1569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95F213-4680-4251-99F2-626712EFB3CE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6979" y="3195074"/>
            <a:ext cx="953611" cy="861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8C1052-9737-4E81-9598-784ED98ECE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310" end="603.553199999999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60007" y="3512305"/>
            <a:ext cx="156974" cy="15697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3D17187-7E17-4027-92B0-3D66B820E1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0800000">
            <a:off x="4654490" y="1883259"/>
            <a:ext cx="974259" cy="84694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F0461B1-A0A2-4E35-94A2-07F6ADADD1E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654490" y="3080708"/>
            <a:ext cx="838992" cy="118035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298BDD-93F0-4B7A-A4A6-471D0A1676F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28469" y="2397424"/>
            <a:ext cx="179595" cy="179595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AF5DA1-AEBF-4EF6-85CB-E1DAE1B6A5C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77617" y="3512305"/>
            <a:ext cx="179595" cy="17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3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6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6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4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144" y="1025414"/>
            <a:ext cx="4080511" cy="457200"/>
          </a:xfrm>
        </p:spPr>
        <p:txBody>
          <a:bodyPr>
            <a:normAutofit/>
          </a:bodyPr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Biko" panose="02000000000000000000" pitchFamily="50" charset="0"/>
              </a:rPr>
              <a:t>Write in the missing letters.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C20150-5BB7-4CD9-BE12-D2B63ABEEB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2932" y="1131776"/>
            <a:ext cx="244475" cy="244475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3BC9C5A-6763-4CC9-9B9E-9257F4B23E57}"/>
              </a:ext>
            </a:extLst>
          </p:cNvPr>
          <p:cNvSpPr txBox="1">
            <a:spLocks/>
          </p:cNvSpPr>
          <p:nvPr/>
        </p:nvSpPr>
        <p:spPr>
          <a:xfrm>
            <a:off x="812964" y="1850499"/>
            <a:ext cx="1521654" cy="2377807"/>
          </a:xfrm>
          <a:prstGeom prst="rect">
            <a:avLst/>
          </a:prstGeom>
        </p:spPr>
        <p:txBody>
          <a:bodyPr vert="horz" lIns="48006" tIns="24003" rIns="48006" bIns="24003" numCol="1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en-US" sz="2520" dirty="0">
                <a:solidFill>
                  <a:schemeClr val="tx1"/>
                </a:solidFill>
                <a:latin typeface="Century Gothic" panose="020B0502020202020204" pitchFamily="34" charset="0"/>
              </a:rPr>
              <a:t>5. </a:t>
            </a:r>
            <a:r>
              <a:rPr lang="en-US" sz="252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p_t</a:t>
            </a:r>
            <a:r>
              <a:rPr lang="en-US" sz="252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lnSpc>
                <a:spcPct val="250000"/>
              </a:lnSpc>
            </a:pPr>
            <a:r>
              <a:rPr lang="en-US" sz="2520" dirty="0">
                <a:solidFill>
                  <a:schemeClr val="tx1"/>
                </a:solidFill>
                <a:latin typeface="Century Gothic" panose="020B0502020202020204" pitchFamily="34" charset="0"/>
              </a:rPr>
              <a:t>6. </a:t>
            </a:r>
            <a:r>
              <a:rPr lang="en-US" sz="252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f_ll</a:t>
            </a:r>
            <a:endParaRPr lang="en-US" sz="252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52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EA976B5-6279-4AAF-9BC3-9E104D49659D}"/>
              </a:ext>
            </a:extLst>
          </p:cNvPr>
          <p:cNvSpPr txBox="1">
            <a:spLocks/>
          </p:cNvSpPr>
          <p:nvPr/>
        </p:nvSpPr>
        <p:spPr>
          <a:xfrm>
            <a:off x="3457212" y="1850499"/>
            <a:ext cx="1521654" cy="2377807"/>
          </a:xfrm>
          <a:prstGeom prst="rect">
            <a:avLst/>
          </a:prstGeom>
        </p:spPr>
        <p:txBody>
          <a:bodyPr vert="horz" lIns="48006" tIns="24003" rIns="48006" bIns="24003" numCol="1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en-US" sz="2520" dirty="0">
                <a:solidFill>
                  <a:schemeClr val="tx1"/>
                </a:solidFill>
                <a:latin typeface="Century Gothic" panose="020B0502020202020204" pitchFamily="34" charset="0"/>
              </a:rPr>
              <a:t>7. _id</a:t>
            </a:r>
          </a:p>
          <a:p>
            <a:pPr>
              <a:lnSpc>
                <a:spcPct val="250000"/>
              </a:lnSpc>
            </a:pPr>
            <a:r>
              <a:rPr lang="en-US" sz="2520" dirty="0">
                <a:solidFill>
                  <a:schemeClr val="tx1"/>
                </a:solidFill>
                <a:latin typeface="Century Gothic" panose="020B0502020202020204" pitchFamily="34" charset="0"/>
              </a:rPr>
              <a:t>8. _</a:t>
            </a:r>
            <a:r>
              <a:rPr lang="en-US" sz="252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en</a:t>
            </a:r>
            <a:endParaRPr lang="en-US" sz="252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52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687B9AD-478C-4FDC-AFD6-6FD887179F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20662" y="2031934"/>
            <a:ext cx="897672" cy="75360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111AA6B-36A2-47E1-B385-002295BAF6E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70061" y="3039402"/>
            <a:ext cx="978181" cy="109150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E66334-1F37-4CE8-8F3B-DD5F811C462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590269" y="1750046"/>
            <a:ext cx="849277" cy="12604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91B90CF-AD16-406B-A956-F9F7790D150A}"/>
              </a:ext>
            </a:extLst>
          </p:cNvPr>
          <p:cNvPicPr/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" r="31574" b="38929"/>
          <a:stretch/>
        </p:blipFill>
        <p:spPr bwMode="auto">
          <a:xfrm>
            <a:off x="4564819" y="3307774"/>
            <a:ext cx="1023017" cy="7191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447096-7189-447D-8704-F2DF319B6E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7275" y="2401516"/>
            <a:ext cx="138551" cy="138551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FBFC50-D540-4658-BFE0-63337D2E70E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5376" y="3522104"/>
            <a:ext cx="138551" cy="138551"/>
          </a:xfrm>
          <a:prstGeom prst="rect">
            <a:avLst/>
          </a:prstGeom>
        </p:spPr>
      </p:pic>
      <p:pic>
        <p:nvPicPr>
          <p:cNvPr id="2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AEB5B0-00BD-4B1A-900B-E538E9C92E4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54617" y="2401516"/>
            <a:ext cx="138551" cy="138551"/>
          </a:xfrm>
          <a:prstGeom prst="rect">
            <a:avLst/>
          </a:prstGeom>
        </p:spPr>
      </p:pic>
      <p:pic>
        <p:nvPicPr>
          <p:cNvPr id="2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7A0F9C-9EC9-4376-825A-713CF6C72E2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54617" y="3477310"/>
            <a:ext cx="138551" cy="13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3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2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4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99" y="1063442"/>
            <a:ext cx="4080511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Biko" panose="02000000000000000000" pitchFamily="50" charset="0"/>
              </a:rPr>
              <a:t>Spell this word:</a:t>
            </a:r>
            <a:br>
              <a:rPr lang="en-US" sz="2400" b="1" dirty="0">
                <a:solidFill>
                  <a:schemeClr val="tx1"/>
                </a:solidFill>
                <a:latin typeface="Biko" panose="02000000000000000000" pitchFamily="50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7916CD1-CE13-4BFD-B71F-CD80C9345E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48910" y="2366813"/>
            <a:ext cx="2242200" cy="1141745"/>
          </a:xfrm>
        </p:spPr>
        <p:txBody>
          <a:bodyPr numCol="1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620" dirty="0">
                <a:solidFill>
                  <a:schemeClr val="tx1"/>
                </a:solidFill>
                <a:latin typeface="Century Gothic" panose="020B0502020202020204" pitchFamily="34" charset="0"/>
              </a:rPr>
              <a:t>_ _ _ _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D609DB3-D584-4F3D-AB56-493060BA11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07625" y="1937266"/>
            <a:ext cx="1518708" cy="2000838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EA03DE-6608-4D97-BC05-FB3DF165E6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0" end="4429.444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00275" y="1047567"/>
            <a:ext cx="244475" cy="2444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82C315-9171-47AC-B0C9-ADBB5CD7B7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44750" y="4028422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1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99" y="1063442"/>
            <a:ext cx="4080511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Biko" panose="02000000000000000000" pitchFamily="50" charset="0"/>
              </a:rPr>
              <a:t>Spell this word:</a:t>
            </a:r>
            <a:br>
              <a:rPr lang="en-US" sz="2400" b="1" dirty="0">
                <a:solidFill>
                  <a:schemeClr val="tx1"/>
                </a:solidFill>
                <a:latin typeface="Biko" panose="02000000000000000000" pitchFamily="50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7916CD1-CE13-4BFD-B71F-CD80C9345E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48910" y="2366813"/>
            <a:ext cx="2242200" cy="1141745"/>
          </a:xfrm>
        </p:spPr>
        <p:txBody>
          <a:bodyPr numCol="1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620" dirty="0">
                <a:solidFill>
                  <a:schemeClr val="tx1"/>
                </a:solidFill>
                <a:latin typeface="Century Gothic" panose="020B0502020202020204" pitchFamily="34" charset="0"/>
              </a:rPr>
              <a:t>_ _</a:t>
            </a:r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EA03DE-6608-4D97-BC05-FB3DF165E6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0" end="4429.444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0275" y="1047567"/>
            <a:ext cx="244475" cy="244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DF99E5-1432-49D5-AED3-15E3893D351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9" y="2082265"/>
            <a:ext cx="1923980" cy="165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58F225-6799-45C9-B922-F1EA2B55A7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35481" y="3873034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5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99" y="1063442"/>
            <a:ext cx="4080511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Biko" panose="02000000000000000000" pitchFamily="50" charset="0"/>
              </a:rPr>
              <a:t>Spell this word:</a:t>
            </a:r>
            <a:br>
              <a:rPr lang="en-US" sz="2400" b="1" dirty="0">
                <a:solidFill>
                  <a:schemeClr val="tx1"/>
                </a:solidFill>
                <a:latin typeface="Biko" panose="02000000000000000000" pitchFamily="50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7916CD1-CE13-4BFD-B71F-CD80C9345E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48910" y="2366813"/>
            <a:ext cx="2242200" cy="1141745"/>
          </a:xfrm>
        </p:spPr>
        <p:txBody>
          <a:bodyPr numCol="1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620" dirty="0">
                <a:solidFill>
                  <a:schemeClr val="tx1"/>
                </a:solidFill>
                <a:latin typeface="Century Gothic" panose="020B0502020202020204" pitchFamily="34" charset="0"/>
              </a:rPr>
              <a:t>_ _ _</a:t>
            </a:r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EA03DE-6608-4D97-BC05-FB3DF165E6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0" end="4429.444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0275" y="1047567"/>
            <a:ext cx="244475" cy="24447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67144B9-DD05-45C9-ACDD-48BB56A630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93034" y="2124849"/>
            <a:ext cx="1547906" cy="167497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CE371F-4C63-4567-9591-EE94F546C7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66987" y="3980610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5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99" y="1063442"/>
            <a:ext cx="4080511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Biko" panose="02000000000000000000" pitchFamily="50" charset="0"/>
              </a:rPr>
              <a:t>Spell this word:</a:t>
            </a:r>
            <a:br>
              <a:rPr lang="en-US" sz="2400" b="1" dirty="0">
                <a:solidFill>
                  <a:schemeClr val="tx1"/>
                </a:solidFill>
                <a:latin typeface="Biko" panose="02000000000000000000" pitchFamily="50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7916CD1-CE13-4BFD-B71F-CD80C9345E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48910" y="2366813"/>
            <a:ext cx="2242200" cy="1141745"/>
          </a:xfrm>
        </p:spPr>
        <p:txBody>
          <a:bodyPr numCol="1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620" dirty="0">
                <a:solidFill>
                  <a:schemeClr val="tx1"/>
                </a:solidFill>
                <a:latin typeface="Century Gothic" panose="020B0502020202020204" pitchFamily="34" charset="0"/>
              </a:rPr>
              <a:t>_ _ _ </a:t>
            </a:r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EA03DE-6608-4D97-BC05-FB3DF165E6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0" end="4429.444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0275" y="1047567"/>
            <a:ext cx="244475" cy="244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FADF2A-697B-4DC5-85B9-652A3A5C46F3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" r="31574" b="38929"/>
          <a:stretch/>
        </p:blipFill>
        <p:spPr bwMode="auto">
          <a:xfrm>
            <a:off x="1110599" y="2412553"/>
            <a:ext cx="1838311" cy="13847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3F5134-9A0F-4AFA-9CE0-9BEB678F24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4750" y="392084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9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99" y="1063442"/>
            <a:ext cx="4080511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Biko" panose="02000000000000000000" pitchFamily="50" charset="0"/>
              </a:rPr>
              <a:t>Spell this word:</a:t>
            </a:r>
            <a:br>
              <a:rPr lang="en-US" sz="2400" b="1" dirty="0">
                <a:solidFill>
                  <a:schemeClr val="tx1"/>
                </a:solidFill>
                <a:latin typeface="Biko" panose="02000000000000000000" pitchFamily="50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7916CD1-CE13-4BFD-B71F-CD80C9345E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48910" y="2366813"/>
            <a:ext cx="2242200" cy="1141745"/>
          </a:xfrm>
        </p:spPr>
        <p:txBody>
          <a:bodyPr numCol="1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620" dirty="0">
                <a:solidFill>
                  <a:schemeClr val="tx1"/>
                </a:solidFill>
                <a:latin typeface="Century Gothic" panose="020B0502020202020204" pitchFamily="34" charset="0"/>
              </a:rPr>
              <a:t>_ _ _ _</a:t>
            </a:r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EA03DE-6608-4D97-BC05-FB3DF165E6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0" end="4429.444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0275" y="1047567"/>
            <a:ext cx="244475" cy="24447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132055A-5E47-4A81-9649-6B47994576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7238" y="2229283"/>
            <a:ext cx="947920" cy="164415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56687AC-545C-45CF-B527-1C1623FBF5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44750" y="2029370"/>
            <a:ext cx="1004160" cy="149032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91FDAE-DC55-48E2-8211-448AE8C6DD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0099" y="3906184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8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144" y="967575"/>
            <a:ext cx="4080511" cy="45720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Biko" panose="02000000000000000000" pitchFamily="50" charset="0"/>
              </a:rPr>
              <a:t>Listen and write the sentence.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FFC66A-41AC-4435-AC1C-337B8C0B82E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670" y="1825217"/>
            <a:ext cx="2812431" cy="16666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9065522-A232-4FB8-B8C6-C61226F5A14E}"/>
              </a:ext>
            </a:extLst>
          </p:cNvPr>
          <p:cNvGrpSpPr/>
          <p:nvPr/>
        </p:nvGrpSpPr>
        <p:grpSpPr>
          <a:xfrm>
            <a:off x="898478" y="3835527"/>
            <a:ext cx="4546088" cy="406214"/>
            <a:chOff x="826259" y="3829550"/>
            <a:chExt cx="3499788" cy="40621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23ED443-17C8-4DD5-B0CD-89E87DFEDA6F}"/>
                </a:ext>
              </a:extLst>
            </p:cNvPr>
            <p:cNvCxnSpPr>
              <a:cxnSpLocks/>
            </p:cNvCxnSpPr>
            <p:nvPr/>
          </p:nvCxnSpPr>
          <p:spPr>
            <a:xfrm>
              <a:off x="826259" y="3829550"/>
              <a:ext cx="3499788" cy="0"/>
            </a:xfrm>
            <a:prstGeom prst="line">
              <a:avLst/>
            </a:prstGeom>
            <a:noFill/>
            <a:ln w="95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32259FE-67DE-48FE-A758-17D77C714FD4}"/>
                </a:ext>
              </a:extLst>
            </p:cNvPr>
            <p:cNvCxnSpPr>
              <a:cxnSpLocks/>
            </p:cNvCxnSpPr>
            <p:nvPr/>
          </p:nvCxnSpPr>
          <p:spPr>
            <a:xfrm>
              <a:off x="826259" y="4235764"/>
              <a:ext cx="3499788" cy="0"/>
            </a:xfrm>
            <a:prstGeom prst="line">
              <a:avLst/>
            </a:prstGeom>
            <a:noFill/>
            <a:ln w="9525" cap="flat" cmpd="sng" algn="ctr">
              <a:solidFill>
                <a:srgbClr val="F90FDD"/>
              </a:solidFill>
              <a:prstDash val="solid"/>
              <a:miter lim="800000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56B17C-EE2F-41D2-AF57-870F4C859505}"/>
                </a:ext>
              </a:extLst>
            </p:cNvPr>
            <p:cNvCxnSpPr>
              <a:cxnSpLocks/>
            </p:cNvCxnSpPr>
            <p:nvPr/>
          </p:nvCxnSpPr>
          <p:spPr>
            <a:xfrm>
              <a:off x="826259" y="4020939"/>
              <a:ext cx="3499788" cy="0"/>
            </a:xfrm>
            <a:prstGeom prst="line">
              <a:avLst/>
            </a:prstGeom>
            <a:noFill/>
            <a:ln w="9525" cap="flat" cmpd="sng" algn="ctr">
              <a:solidFill>
                <a:srgbClr val="4472C4"/>
              </a:solidFill>
              <a:prstDash val="dash"/>
              <a:miter lim="800000"/>
            </a:ln>
            <a:effectLst/>
          </p:spPr>
        </p:cxnSp>
      </p:grpSp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F4EBFD-87B1-4EAC-A968-EAD927F50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5859" y="3933337"/>
            <a:ext cx="196942" cy="196942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3F52DA-E0F0-4C24-B4A4-3011677F23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3975" y="1073937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9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8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89563D2A-C44C-48D8-83D3-EC2484F2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413" y="1047742"/>
            <a:ext cx="4645742" cy="4572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Biko" panose="02000000000000000000" pitchFamily="50" charset="0"/>
              </a:rPr>
              <a:t>What does this word begin with? Click the correct answer.</a:t>
            </a:r>
            <a:br>
              <a:rPr lang="en-US" b="1" dirty="0">
                <a:solidFill>
                  <a:schemeClr val="tx1"/>
                </a:solidFill>
                <a:latin typeface="Biko" panose="02000000000000000000" pitchFamily="50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F8BCA42-A890-4F6E-B18C-001AD4E8BED7}"/>
              </a:ext>
            </a:extLst>
          </p:cNvPr>
          <p:cNvSpPr txBox="1">
            <a:spLocks/>
          </p:cNvSpPr>
          <p:nvPr/>
        </p:nvSpPr>
        <p:spPr>
          <a:xfrm>
            <a:off x="1207519" y="2094103"/>
            <a:ext cx="1266959" cy="194591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1. r</a:t>
            </a: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2. o</a:t>
            </a: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3. d</a:t>
            </a: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4. h</a:t>
            </a:r>
          </a:p>
          <a:p>
            <a:pPr algn="l">
              <a:lnSpc>
                <a:spcPct val="220000"/>
              </a:lnSpc>
            </a:pPr>
            <a:endParaRPr lang="en-US" sz="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150BEA-7AB1-404B-B214-A1CD102F29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413" y="1025099"/>
            <a:ext cx="244475" cy="244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E21FC3-0B5C-4176-B575-03A11C7FF38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361" y="1843548"/>
            <a:ext cx="2470355" cy="188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09E0F7-2D79-4FF3-BEF4-B5424B5139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1053" y="3840221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9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144" y="967575"/>
            <a:ext cx="4080511" cy="45720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Biko" panose="02000000000000000000" pitchFamily="50" charset="0"/>
              </a:rPr>
              <a:t>Listen and write the sentence.</a:t>
            </a: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065522-A232-4FB8-B8C6-C61226F5A14E}"/>
              </a:ext>
            </a:extLst>
          </p:cNvPr>
          <p:cNvGrpSpPr/>
          <p:nvPr/>
        </p:nvGrpSpPr>
        <p:grpSpPr>
          <a:xfrm>
            <a:off x="898478" y="3835527"/>
            <a:ext cx="4546088" cy="406214"/>
            <a:chOff x="826259" y="3829550"/>
            <a:chExt cx="3499788" cy="40621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23ED443-17C8-4DD5-B0CD-89E87DFEDA6F}"/>
                </a:ext>
              </a:extLst>
            </p:cNvPr>
            <p:cNvCxnSpPr>
              <a:cxnSpLocks/>
            </p:cNvCxnSpPr>
            <p:nvPr/>
          </p:nvCxnSpPr>
          <p:spPr>
            <a:xfrm>
              <a:off x="826259" y="3829550"/>
              <a:ext cx="3499788" cy="0"/>
            </a:xfrm>
            <a:prstGeom prst="line">
              <a:avLst/>
            </a:prstGeom>
            <a:noFill/>
            <a:ln w="952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32259FE-67DE-48FE-A758-17D77C714FD4}"/>
                </a:ext>
              </a:extLst>
            </p:cNvPr>
            <p:cNvCxnSpPr>
              <a:cxnSpLocks/>
            </p:cNvCxnSpPr>
            <p:nvPr/>
          </p:nvCxnSpPr>
          <p:spPr>
            <a:xfrm>
              <a:off x="826259" y="4235764"/>
              <a:ext cx="3499788" cy="0"/>
            </a:xfrm>
            <a:prstGeom prst="line">
              <a:avLst/>
            </a:prstGeom>
            <a:noFill/>
            <a:ln w="9525" cap="flat" cmpd="sng" algn="ctr">
              <a:solidFill>
                <a:srgbClr val="F90FDD"/>
              </a:solidFill>
              <a:prstDash val="solid"/>
              <a:miter lim="800000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56B17C-EE2F-41D2-AF57-870F4C859505}"/>
                </a:ext>
              </a:extLst>
            </p:cNvPr>
            <p:cNvCxnSpPr>
              <a:cxnSpLocks/>
            </p:cNvCxnSpPr>
            <p:nvPr/>
          </p:nvCxnSpPr>
          <p:spPr>
            <a:xfrm>
              <a:off x="826259" y="4020939"/>
              <a:ext cx="3499788" cy="0"/>
            </a:xfrm>
            <a:prstGeom prst="line">
              <a:avLst/>
            </a:prstGeom>
            <a:noFill/>
            <a:ln w="9525" cap="flat" cmpd="sng" algn="ctr">
              <a:solidFill>
                <a:srgbClr val="4472C4"/>
              </a:solidFill>
              <a:prstDash val="dash"/>
              <a:miter lim="800000"/>
            </a:ln>
            <a:effectLst/>
          </p:spPr>
        </p:cxnSp>
      </p:grpSp>
      <p:pic>
        <p:nvPicPr>
          <p:cNvPr id="2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3F52DA-E0F0-4C24-B4A4-3011677F23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3975" y="1073937"/>
            <a:ext cx="244475" cy="244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1FFA45-C3F4-4FA1-93D1-BBD9600CA330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29" y="1895446"/>
            <a:ext cx="2851785" cy="160210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3E95DD-6E6B-4DE1-9B4A-EB41C867DA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038" y="3934070"/>
            <a:ext cx="185692" cy="18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1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177" y="905162"/>
            <a:ext cx="4080511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Biko" panose="02000000000000000000" pitchFamily="50" charset="0"/>
              </a:rPr>
              <a:t>Listen and put each rule breaker in the correct color box.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FD95588-BA41-43D7-95E9-249FF3161984}"/>
              </a:ext>
            </a:extLst>
          </p:cNvPr>
          <p:cNvSpPr txBox="1">
            <a:spLocks/>
          </p:cNvSpPr>
          <p:nvPr/>
        </p:nvSpPr>
        <p:spPr>
          <a:xfrm>
            <a:off x="990588" y="1664704"/>
            <a:ext cx="4728663" cy="621296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do		the		said	   of		  to</a:t>
            </a:r>
          </a:p>
          <a:p>
            <a:pPr algn="l">
              <a:lnSpc>
                <a:spcPct val="150000"/>
              </a:lnSpc>
            </a:pPr>
            <a:endParaRPr lang="en-US" sz="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AFACF5-C41A-469E-A987-B17DDB631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113" y="1011525"/>
            <a:ext cx="244475" cy="244475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6D4955-3DEC-465B-A93D-53291132AB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674" y="3560475"/>
            <a:ext cx="459005" cy="4590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2611AA-7348-45A0-99ED-AF5974C1E6EB}"/>
              </a:ext>
            </a:extLst>
          </p:cNvPr>
          <p:cNvSpPr/>
          <p:nvPr/>
        </p:nvSpPr>
        <p:spPr>
          <a:xfrm>
            <a:off x="929816" y="2413596"/>
            <a:ext cx="1356184" cy="840658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82E387-09DD-4181-816F-BA5B658577AB}"/>
              </a:ext>
            </a:extLst>
          </p:cNvPr>
          <p:cNvSpPr/>
          <p:nvPr/>
        </p:nvSpPr>
        <p:spPr>
          <a:xfrm>
            <a:off x="2438400" y="2413596"/>
            <a:ext cx="1356184" cy="840658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55D72B1-BF7E-4087-845B-F08AD8AA3D01}"/>
              </a:ext>
            </a:extLst>
          </p:cNvPr>
          <p:cNvSpPr/>
          <p:nvPr/>
        </p:nvSpPr>
        <p:spPr>
          <a:xfrm>
            <a:off x="3946984" y="2413596"/>
            <a:ext cx="1356184" cy="840658"/>
          </a:xfrm>
          <a:prstGeom prst="roundRect">
            <a:avLst/>
          </a:prstGeom>
          <a:solidFill>
            <a:srgbClr val="3C78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AA27B1F-D653-4A5D-A075-1D35E8E05D2C}"/>
              </a:ext>
            </a:extLst>
          </p:cNvPr>
          <p:cNvSpPr/>
          <p:nvPr/>
        </p:nvSpPr>
        <p:spPr>
          <a:xfrm>
            <a:off x="1774025" y="3443596"/>
            <a:ext cx="1356184" cy="840658"/>
          </a:xfrm>
          <a:prstGeom prst="roundRect">
            <a:avLst/>
          </a:prstGeom>
          <a:solidFill>
            <a:srgbClr val="F7B7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14A8F37-2C94-492F-97D8-CD72949A7E58}"/>
              </a:ext>
            </a:extLst>
          </p:cNvPr>
          <p:cNvSpPr/>
          <p:nvPr/>
        </p:nvSpPr>
        <p:spPr>
          <a:xfrm>
            <a:off x="3282609" y="3443596"/>
            <a:ext cx="1356184" cy="840658"/>
          </a:xfrm>
          <a:prstGeom prst="roundRect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5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6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178" y="935296"/>
            <a:ext cx="4080511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Biko" panose="02000000000000000000" pitchFamily="50" charset="0"/>
              </a:rPr>
              <a:t>Listen and spell the following rule breakers: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7ED06AA-A78A-43AF-8A48-AB0A65E1617A}"/>
              </a:ext>
            </a:extLst>
          </p:cNvPr>
          <p:cNvSpPr txBox="1">
            <a:spLocks/>
          </p:cNvSpPr>
          <p:nvPr/>
        </p:nvSpPr>
        <p:spPr>
          <a:xfrm>
            <a:off x="978198" y="1850499"/>
            <a:ext cx="1370268" cy="2377807"/>
          </a:xfrm>
          <a:prstGeom prst="rect">
            <a:avLst/>
          </a:prstGeom>
        </p:spPr>
        <p:txBody>
          <a:bodyPr vert="horz" lIns="48006" tIns="24003" rIns="48006" bIns="24003" numCol="1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0060" indent="-480060">
              <a:lnSpc>
                <a:spcPct val="150000"/>
              </a:lnSpc>
              <a:buAutoNum type="arabicPeriod"/>
            </a:pPr>
            <a:r>
              <a:rPr lang="en-US" sz="2520" dirty="0">
                <a:solidFill>
                  <a:schemeClr val="tx1"/>
                </a:solidFill>
                <a:latin typeface="Century Gothic" panose="020B0502020202020204" pitchFamily="34" charset="0"/>
              </a:rPr>
              <a:t>_ _ </a:t>
            </a:r>
          </a:p>
          <a:p>
            <a:pPr marL="480060" indent="-480060">
              <a:lnSpc>
                <a:spcPct val="150000"/>
              </a:lnSpc>
              <a:buAutoNum type="arabicPeriod"/>
            </a:pPr>
            <a:r>
              <a:rPr lang="en-US" sz="2520" dirty="0">
                <a:solidFill>
                  <a:schemeClr val="tx1"/>
                </a:solidFill>
                <a:latin typeface="Century Gothic" panose="020B0502020202020204" pitchFamily="34" charset="0"/>
              </a:rPr>
              <a:t>_ _</a:t>
            </a:r>
          </a:p>
          <a:p>
            <a:pPr marL="480060" indent="-480060">
              <a:lnSpc>
                <a:spcPct val="150000"/>
              </a:lnSpc>
              <a:buAutoNum type="arabicPeriod"/>
            </a:pPr>
            <a:r>
              <a:rPr lang="en-US" sz="2520" dirty="0">
                <a:solidFill>
                  <a:schemeClr val="tx1"/>
                </a:solidFill>
                <a:latin typeface="Century Gothic" panose="020B0502020202020204" pitchFamily="34" charset="0"/>
              </a:rPr>
              <a:t>_ _ _ _</a:t>
            </a:r>
          </a:p>
          <a:p>
            <a:pPr marL="480060" indent="-480060">
              <a:lnSpc>
                <a:spcPct val="150000"/>
              </a:lnSpc>
              <a:buAutoNum type="arabicPeriod"/>
            </a:pPr>
            <a:r>
              <a:rPr lang="en-US" sz="2520" dirty="0">
                <a:solidFill>
                  <a:schemeClr val="tx1"/>
                </a:solidFill>
                <a:latin typeface="Century Gothic" panose="020B0502020202020204" pitchFamily="34" charset="0"/>
              </a:rPr>
              <a:t>_ _ _</a:t>
            </a:r>
          </a:p>
          <a:p>
            <a:pPr marL="480060" indent="-480060">
              <a:lnSpc>
                <a:spcPct val="150000"/>
              </a:lnSpc>
              <a:buAutoNum type="arabicPeriod"/>
            </a:pPr>
            <a:r>
              <a:rPr lang="en-US" sz="2520" dirty="0">
                <a:solidFill>
                  <a:schemeClr val="tx1"/>
                </a:solidFill>
                <a:latin typeface="Century Gothic" panose="020B0502020202020204" pitchFamily="34" charset="0"/>
              </a:rPr>
              <a:t>_ _ </a:t>
            </a:r>
          </a:p>
          <a:p>
            <a:pPr marL="480060" indent="-480060" algn="ctr">
              <a:lnSpc>
                <a:spcPct val="150000"/>
              </a:lnSpc>
              <a:buAutoNum type="arabicPeriod"/>
            </a:pPr>
            <a:endParaRPr lang="en-US" sz="252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7FFC856-8454-4F5C-B2E0-81E1736795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27414" y="1850499"/>
            <a:ext cx="1910028" cy="2344724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3068E2-2A2F-48A4-BF20-DF0A5D4C3D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5940" y="1041658"/>
            <a:ext cx="244475" cy="24447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A4DE5B-9E46-44C0-8E8C-8AEB21A85D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76053" y="1952221"/>
            <a:ext cx="217181" cy="21718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1F7357-9127-4505-92E5-BAB07FA71B1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76053" y="2450364"/>
            <a:ext cx="217181" cy="217181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C995EC-499F-46FF-BFEE-C42564C2999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76052" y="2944458"/>
            <a:ext cx="217181" cy="217181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CBA668-AF77-4B05-86FF-CF68E28865D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76052" y="3408102"/>
            <a:ext cx="217181" cy="217181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80B00F-8E09-4BC5-BB5F-C43E89BCAAF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76052" y="3905866"/>
            <a:ext cx="217181" cy="21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0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3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177" y="905162"/>
            <a:ext cx="4080511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Biko" panose="02000000000000000000" pitchFamily="50" charset="0"/>
              </a:rPr>
              <a:t>Listen and put each rule breaker in the correct color box.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FD95588-BA41-43D7-95E9-249FF3161984}"/>
              </a:ext>
            </a:extLst>
          </p:cNvPr>
          <p:cNvSpPr txBox="1">
            <a:spLocks/>
          </p:cNvSpPr>
          <p:nvPr/>
        </p:nvSpPr>
        <p:spPr>
          <a:xfrm>
            <a:off x="1055176" y="1670063"/>
            <a:ext cx="4080512" cy="621296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is	   was	   as	   his	 has</a:t>
            </a:r>
          </a:p>
          <a:p>
            <a:pPr algn="l">
              <a:lnSpc>
                <a:spcPct val="150000"/>
              </a:lnSpc>
            </a:pPr>
            <a:endParaRPr lang="en-US" sz="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AFACF5-C41A-469E-A987-B17DDB631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113" y="1011525"/>
            <a:ext cx="244475" cy="2444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2611AA-7348-45A0-99ED-AF5974C1E6EB}"/>
              </a:ext>
            </a:extLst>
          </p:cNvPr>
          <p:cNvSpPr/>
          <p:nvPr/>
        </p:nvSpPr>
        <p:spPr>
          <a:xfrm>
            <a:off x="929816" y="2413596"/>
            <a:ext cx="1356184" cy="840658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82E387-09DD-4181-816F-BA5B658577AB}"/>
              </a:ext>
            </a:extLst>
          </p:cNvPr>
          <p:cNvSpPr/>
          <p:nvPr/>
        </p:nvSpPr>
        <p:spPr>
          <a:xfrm>
            <a:off x="2438400" y="2413596"/>
            <a:ext cx="1356184" cy="840658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55D72B1-BF7E-4087-845B-F08AD8AA3D01}"/>
              </a:ext>
            </a:extLst>
          </p:cNvPr>
          <p:cNvSpPr/>
          <p:nvPr/>
        </p:nvSpPr>
        <p:spPr>
          <a:xfrm>
            <a:off x="3946984" y="2413596"/>
            <a:ext cx="1356184" cy="840658"/>
          </a:xfrm>
          <a:prstGeom prst="roundRect">
            <a:avLst/>
          </a:prstGeom>
          <a:solidFill>
            <a:srgbClr val="3C78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AA27B1F-D653-4A5D-A075-1D35E8E05D2C}"/>
              </a:ext>
            </a:extLst>
          </p:cNvPr>
          <p:cNvSpPr/>
          <p:nvPr/>
        </p:nvSpPr>
        <p:spPr>
          <a:xfrm>
            <a:off x="1774025" y="3443596"/>
            <a:ext cx="1356184" cy="840658"/>
          </a:xfrm>
          <a:prstGeom prst="roundRect">
            <a:avLst/>
          </a:prstGeom>
          <a:solidFill>
            <a:srgbClr val="F7B7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14A8F37-2C94-492F-97D8-CD72949A7E58}"/>
              </a:ext>
            </a:extLst>
          </p:cNvPr>
          <p:cNvSpPr/>
          <p:nvPr/>
        </p:nvSpPr>
        <p:spPr>
          <a:xfrm>
            <a:off x="3282609" y="3443596"/>
            <a:ext cx="1356184" cy="840658"/>
          </a:xfrm>
          <a:prstGeom prst="roundRect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312394-F3D1-49B6-86E1-D57BB0DD18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816" y="3560475"/>
            <a:ext cx="402715" cy="40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7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178" y="935296"/>
            <a:ext cx="4080511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Biko" panose="02000000000000000000" pitchFamily="50" charset="0"/>
              </a:rPr>
              <a:t>Listen and spell the following rule breakers: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7ED06AA-A78A-43AF-8A48-AB0A65E1617A}"/>
              </a:ext>
            </a:extLst>
          </p:cNvPr>
          <p:cNvSpPr txBox="1">
            <a:spLocks/>
          </p:cNvSpPr>
          <p:nvPr/>
        </p:nvSpPr>
        <p:spPr>
          <a:xfrm>
            <a:off x="978198" y="1850499"/>
            <a:ext cx="1370268" cy="2377807"/>
          </a:xfrm>
          <a:prstGeom prst="rect">
            <a:avLst/>
          </a:prstGeom>
        </p:spPr>
        <p:txBody>
          <a:bodyPr vert="horz" lIns="48006" tIns="24003" rIns="48006" bIns="24003" numCol="1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0060" indent="-480060">
              <a:lnSpc>
                <a:spcPct val="150000"/>
              </a:lnSpc>
              <a:buAutoNum type="arabicPeriod"/>
            </a:pPr>
            <a:r>
              <a:rPr lang="en-US" sz="2520" dirty="0">
                <a:solidFill>
                  <a:schemeClr val="tx1"/>
                </a:solidFill>
                <a:latin typeface="Century Gothic" panose="020B0502020202020204" pitchFamily="34" charset="0"/>
              </a:rPr>
              <a:t>_ _ </a:t>
            </a:r>
          </a:p>
          <a:p>
            <a:pPr marL="480060" indent="-480060">
              <a:lnSpc>
                <a:spcPct val="150000"/>
              </a:lnSpc>
              <a:buAutoNum type="arabicPeriod"/>
            </a:pPr>
            <a:r>
              <a:rPr lang="en-US" sz="2520" dirty="0">
                <a:solidFill>
                  <a:schemeClr val="tx1"/>
                </a:solidFill>
                <a:latin typeface="Century Gothic" panose="020B0502020202020204" pitchFamily="34" charset="0"/>
              </a:rPr>
              <a:t>_ _</a:t>
            </a:r>
          </a:p>
          <a:p>
            <a:pPr marL="480060" indent="-480060">
              <a:lnSpc>
                <a:spcPct val="150000"/>
              </a:lnSpc>
              <a:buAutoNum type="arabicPeriod"/>
            </a:pPr>
            <a:r>
              <a:rPr lang="en-US" sz="2520" dirty="0">
                <a:solidFill>
                  <a:schemeClr val="tx1"/>
                </a:solidFill>
                <a:latin typeface="Century Gothic" panose="020B0502020202020204" pitchFamily="34" charset="0"/>
              </a:rPr>
              <a:t>_ _ _</a:t>
            </a:r>
          </a:p>
          <a:p>
            <a:pPr marL="480060" indent="-480060">
              <a:lnSpc>
                <a:spcPct val="150000"/>
              </a:lnSpc>
              <a:buAutoNum type="arabicPeriod"/>
            </a:pPr>
            <a:r>
              <a:rPr lang="en-US" sz="2520" dirty="0">
                <a:solidFill>
                  <a:schemeClr val="tx1"/>
                </a:solidFill>
                <a:latin typeface="Century Gothic" panose="020B0502020202020204" pitchFamily="34" charset="0"/>
              </a:rPr>
              <a:t>_ _</a:t>
            </a:r>
          </a:p>
          <a:p>
            <a:pPr marL="480060" indent="-480060">
              <a:lnSpc>
                <a:spcPct val="150000"/>
              </a:lnSpc>
              <a:buAutoNum type="arabicPeriod"/>
            </a:pPr>
            <a:r>
              <a:rPr lang="en-US" sz="2520" dirty="0">
                <a:solidFill>
                  <a:schemeClr val="tx1"/>
                </a:solidFill>
                <a:latin typeface="Century Gothic" panose="020B0502020202020204" pitchFamily="34" charset="0"/>
              </a:rPr>
              <a:t>_ _ _ </a:t>
            </a:r>
          </a:p>
          <a:p>
            <a:pPr marL="480060" indent="-480060" algn="ctr">
              <a:lnSpc>
                <a:spcPct val="150000"/>
              </a:lnSpc>
              <a:buAutoNum type="arabicPeriod"/>
            </a:pPr>
            <a:endParaRPr lang="en-US" sz="252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3068E2-2A2F-48A4-BF20-DF0A5D4C3D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5940" y="1041658"/>
            <a:ext cx="244475" cy="244475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AB476F-8DE8-404F-AF67-18E7A55915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6899" y="1950859"/>
            <a:ext cx="195524" cy="195524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F9743A-7E3F-433D-AEF3-015D32E1672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3244" y="2438465"/>
            <a:ext cx="195524" cy="195524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7AD230-2CE6-45E3-B669-764C8A7331F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6244" y="2923285"/>
            <a:ext cx="195524" cy="195524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AF5559-F18D-49F2-82EB-78E09D96C44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6244" y="3432580"/>
            <a:ext cx="195524" cy="195524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A6590B-A867-4D12-AD73-9FDB08FFB40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6244" y="3906472"/>
            <a:ext cx="195524" cy="19552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0CF83FD-0D77-4C1A-88A0-FE7A666C418A}"/>
              </a:ext>
            </a:extLst>
          </p:cNvPr>
          <p:cNvGrpSpPr/>
          <p:nvPr/>
        </p:nvGrpSpPr>
        <p:grpSpPr>
          <a:xfrm>
            <a:off x="2444102" y="1763708"/>
            <a:ext cx="3243454" cy="2733229"/>
            <a:chOff x="2444102" y="1763708"/>
            <a:chExt cx="3243454" cy="2733229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4D57646B-BDAC-4C19-ADF9-9AB35C879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444102" y="1763708"/>
              <a:ext cx="1512595" cy="262114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EFE0613-AFE0-4B1A-8651-A95CB918A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8562" y="2489364"/>
              <a:ext cx="2108994" cy="20075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208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9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3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178" y="935296"/>
            <a:ext cx="4080511" cy="457200"/>
          </a:xfrm>
        </p:spPr>
        <p:txBody>
          <a:bodyPr>
            <a:normAutofit/>
          </a:bodyPr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Biko" panose="02000000000000000000" pitchFamily="50" charset="0"/>
              </a:rPr>
              <a:t>Answers 1.4 PPT Lot Got a Lot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505A60-620F-4A05-8703-53E2875446AF}"/>
              </a:ext>
            </a:extLst>
          </p:cNvPr>
          <p:cNvSpPr txBox="1"/>
          <p:nvPr/>
        </p:nvSpPr>
        <p:spPr>
          <a:xfrm>
            <a:off x="1074936" y="1526433"/>
            <a:ext cx="1743592" cy="2976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___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l/log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o/ox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b/bed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h/hen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k/kid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o/frog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a/cat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 </a:t>
            </a:r>
            <a:r>
              <a:rPr lang="en-US" sz="1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/spill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 e/well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 o/dots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8DB5C3-72AA-4DB0-91CB-2457B65F6E87}"/>
              </a:ext>
            </a:extLst>
          </p:cNvPr>
          <p:cNvSpPr txBox="1"/>
          <p:nvPr/>
        </p:nvSpPr>
        <p:spPr>
          <a:xfrm>
            <a:off x="2596686" y="1661567"/>
            <a:ext cx="3331844" cy="2706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 yell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13. pot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14. kick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15. bat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16. pop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17. The kid fell on the grass.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18. The dog is on the log.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19. I see a lot.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20. The man had an apple.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21. The frog is on the log.</a:t>
            </a:r>
          </a:p>
        </p:txBody>
      </p:sp>
    </p:spTree>
    <p:extLst>
      <p:ext uri="{BB962C8B-B14F-4D97-AF65-F5344CB8AC3E}">
        <p14:creationId xmlns:p14="http://schemas.microsoft.com/office/powerpoint/2010/main" val="39896543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178" y="935296"/>
            <a:ext cx="4080511" cy="457200"/>
          </a:xfrm>
        </p:spPr>
        <p:txBody>
          <a:bodyPr>
            <a:normAutofit/>
          </a:bodyPr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Biko" panose="02000000000000000000" pitchFamily="50" charset="0"/>
              </a:rPr>
              <a:t>Answers 1.4 PPT Lot Got a Lot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8DB5C3-72AA-4DB0-91CB-2457B65F6E87}"/>
              </a:ext>
            </a:extLst>
          </p:cNvPr>
          <p:cNvSpPr txBox="1"/>
          <p:nvPr/>
        </p:nvSpPr>
        <p:spPr>
          <a:xfrm>
            <a:off x="1064372" y="1755549"/>
            <a:ext cx="4425751" cy="2450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22. 1) o/ox  2) a/apple  3) </a:t>
            </a:r>
            <a:r>
              <a:rPr lang="en-US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/kiss  4) e/wet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23. 5) o/pot  6) e/fell  7) k/kid  8) h/hen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24. well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25. ox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26. dog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27. hen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28. kids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29. The man got a lot.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30. Get the eggs in the pen.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3648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178" y="935296"/>
            <a:ext cx="4080511" cy="457200"/>
          </a:xfrm>
        </p:spPr>
        <p:txBody>
          <a:bodyPr>
            <a:normAutofit/>
          </a:bodyPr>
          <a:lstStyle/>
          <a:p>
            <a:pPr algn="ctr"/>
            <a:r>
              <a:rPr lang="en-US" sz="2300" b="1" dirty="0">
                <a:solidFill>
                  <a:schemeClr val="tx1"/>
                </a:solidFill>
                <a:latin typeface="Biko" panose="02000000000000000000" pitchFamily="50" charset="0"/>
              </a:rPr>
              <a:t>Answers 1.4 PPT Lot Got a Lot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8DB5C3-72AA-4DB0-91CB-2457B65F6E87}"/>
              </a:ext>
            </a:extLst>
          </p:cNvPr>
          <p:cNvSpPr txBox="1"/>
          <p:nvPr/>
        </p:nvSpPr>
        <p:spPr>
          <a:xfrm>
            <a:off x="1200150" y="1698710"/>
            <a:ext cx="4446270" cy="2443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</a:t>
            </a:r>
            <a:r>
              <a:rPr lang="en-US" sz="1600" b="1" dirty="0">
                <a:solidFill>
                  <a:srgbClr val="00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of/green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the/red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600" b="1" dirty="0">
                <a:solidFill>
                  <a:srgbClr val="3C78D8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said/blue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600" b="1" dirty="0">
                <a:solidFill>
                  <a:srgbClr val="FF00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do/pink; </a:t>
            </a:r>
            <a:r>
              <a:rPr lang="en-US" sz="1600" b="1" dirty="0">
                <a:solidFill>
                  <a:schemeClr val="accent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to/orange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chemeClr val="accent2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32. 1) of  2) to  3) said  4) the  5) do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33. </a:t>
            </a:r>
            <a:r>
              <a:rPr lang="en-US" sz="1600" b="1" dirty="0">
                <a:solidFill>
                  <a:srgbClr val="00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his/green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as/red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600" b="1" dirty="0">
                <a:solidFill>
                  <a:srgbClr val="3C78D8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has/blue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600" b="1" dirty="0">
                <a:solidFill>
                  <a:srgbClr val="FF00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was/pink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99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is/orange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FF990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34. 1) as   2) his  3) was  4) is  5)  has</a:t>
            </a:r>
          </a:p>
        </p:txBody>
      </p:sp>
    </p:spTree>
    <p:extLst>
      <p:ext uri="{BB962C8B-B14F-4D97-AF65-F5344CB8AC3E}">
        <p14:creationId xmlns:p14="http://schemas.microsoft.com/office/powerpoint/2010/main" val="26473547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178" y="935296"/>
            <a:ext cx="4080511" cy="457200"/>
          </a:xfrm>
        </p:spPr>
        <p:txBody>
          <a:bodyPr>
            <a:normAutofit/>
          </a:bodyPr>
          <a:lstStyle/>
          <a:p>
            <a:pPr algn="ctr"/>
            <a:r>
              <a:rPr lang="en-US" sz="2300" b="1" dirty="0">
                <a:solidFill>
                  <a:srgbClr val="7030A0"/>
                </a:solidFill>
                <a:latin typeface="Biko" panose="02000000000000000000" pitchFamily="50" charset="0"/>
              </a:rPr>
              <a:t>Spelling Rule:</a:t>
            </a:r>
            <a:r>
              <a:rPr lang="en-US" sz="2300" b="1" dirty="0">
                <a:solidFill>
                  <a:schemeClr val="tx1"/>
                </a:solidFill>
                <a:latin typeface="Biko" panose="02000000000000000000" pitchFamily="50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Biko" panose="02000000000000000000" pitchFamily="50" charset="0"/>
              </a:rPr>
              <a:t>FLoSS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8DB5C3-72AA-4DB0-91CB-2457B65F6E87}"/>
              </a:ext>
            </a:extLst>
          </p:cNvPr>
          <p:cNvSpPr txBox="1"/>
          <p:nvPr/>
        </p:nvSpPr>
        <p:spPr>
          <a:xfrm>
            <a:off x="563684" y="3455818"/>
            <a:ext cx="5076719" cy="86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–syllable words that end in /f/, /l/, /s/, or /z/ right after the short vowel are spelled with </a:t>
            </a:r>
            <a:r>
              <a:rPr lang="en-US" sz="1600" b="1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ff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b="1" u="sng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b="1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ss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or </a:t>
            </a:r>
            <a:r>
              <a:rPr lang="en-US" sz="1600" b="1" u="sng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zz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en-US" sz="1600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you get </a:t>
            </a:r>
            <a:r>
              <a:rPr lang="en-US" sz="1600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en-US" sz="1600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grass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Jazz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486A34-DDE2-42F9-8CEE-52C40BD8771B}"/>
              </a:ext>
            </a:extLst>
          </p:cNvPr>
          <p:cNvSpPr txBox="1"/>
          <p:nvPr/>
        </p:nvSpPr>
        <p:spPr>
          <a:xfrm>
            <a:off x="785066" y="1915081"/>
            <a:ext cx="2130014" cy="541430"/>
          </a:xfrm>
          <a:prstGeom prst="rect">
            <a:avLst/>
          </a:prstGeom>
          <a:solidFill>
            <a:srgbClr val="CCCCFF"/>
          </a:solidFill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sometimes </a:t>
            </a:r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called the </a:t>
            </a:r>
            <a:r>
              <a:rPr lang="en-US" sz="1400" b="1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1400" b="1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f,</a:t>
            </a:r>
            <a:r>
              <a:rPr lang="en-US" sz="1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u="sng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</a:t>
            </a:r>
            <a:r>
              <a:rPr lang="en-US" sz="1400" b="1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ss </a:t>
            </a:r>
            <a:r>
              <a:rPr lang="en-US" sz="1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rule.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77187F-A937-41A6-AC4E-F85C5CAFB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709562"/>
            <a:ext cx="2081319" cy="1707177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8012439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178" y="935296"/>
            <a:ext cx="4080511" cy="457200"/>
          </a:xfrm>
        </p:spPr>
        <p:txBody>
          <a:bodyPr>
            <a:normAutofit/>
          </a:bodyPr>
          <a:lstStyle/>
          <a:p>
            <a:pPr algn="ctr"/>
            <a:r>
              <a:rPr lang="en-US" sz="2300" b="1" dirty="0">
                <a:solidFill>
                  <a:srgbClr val="7030A0"/>
                </a:solidFill>
                <a:latin typeface="Biko" panose="02000000000000000000" pitchFamily="50" charset="0"/>
              </a:rPr>
              <a:t>Spelling Rule: </a:t>
            </a:r>
            <a:r>
              <a:rPr lang="en-US" sz="2300" b="1" dirty="0">
                <a:solidFill>
                  <a:schemeClr val="tx1"/>
                </a:solidFill>
                <a:latin typeface="Biko" panose="02000000000000000000" pitchFamily="50" charset="0"/>
              </a:rPr>
              <a:t>Cats or Kittens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8DB5C3-72AA-4DB0-91CB-2457B65F6E87}"/>
              </a:ext>
            </a:extLst>
          </p:cNvPr>
          <p:cNvSpPr txBox="1"/>
          <p:nvPr/>
        </p:nvSpPr>
        <p:spPr>
          <a:xfrm>
            <a:off x="550073" y="2715788"/>
            <a:ext cx="5167918" cy="1652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I use </a:t>
            </a:r>
            <a:r>
              <a:rPr lang="en-US" sz="1600" b="1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en-US" sz="1600" b="1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the beginning of a word?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</a:t>
            </a:r>
            <a:r>
              <a:rPr lang="en-US" sz="1600" b="1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before an </a:t>
            </a:r>
            <a:r>
              <a:rPr lang="en-US" sz="1600" b="1" u="sng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en-US" sz="1600" b="1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Use </a:t>
            </a:r>
            <a:r>
              <a:rPr lang="en-US" sz="1600" b="1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before the other three (</a:t>
            </a:r>
            <a:r>
              <a:rPr lang="en-US" sz="1600" b="1" u="sng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a,o,u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To spell even better, use </a:t>
            </a:r>
            <a:r>
              <a:rPr lang="en-US" sz="1600" b="1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before the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rotten letters (</a:t>
            </a:r>
            <a:r>
              <a:rPr lang="en-US" sz="1600" b="1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r,</a:t>
            </a:r>
            <a:r>
              <a:rPr lang="en-US" sz="16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      </a:t>
            </a:r>
            <a:r>
              <a:rPr lang="en-US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   </a:t>
            </a:r>
            <a:r>
              <a:rPr lang="en-US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ky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ca,  co,   cu        </a:t>
            </a:r>
            <a:r>
              <a:rPr lang="en-US" sz="16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</a:t>
            </a: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     cl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kitten, kept, sky     cat, cop, cute    crash, clip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26A388-0651-4BC0-B492-231B6B5FA447}"/>
              </a:ext>
            </a:extLst>
          </p:cNvPr>
          <p:cNvPicPr/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60" r="6734" b="12623"/>
          <a:stretch/>
        </p:blipFill>
        <p:spPr bwMode="auto">
          <a:xfrm>
            <a:off x="3790336" y="1617436"/>
            <a:ext cx="1740310" cy="1098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4989E0-64EE-46E5-979F-6FC995142CBD}"/>
              </a:ext>
            </a:extLst>
          </p:cNvPr>
          <p:cNvSpPr txBox="1"/>
          <p:nvPr/>
        </p:nvSpPr>
        <p:spPr>
          <a:xfrm>
            <a:off x="1237586" y="1856212"/>
            <a:ext cx="2436041" cy="669863"/>
          </a:xfrm>
          <a:prstGeom prst="rect">
            <a:avLst/>
          </a:prstGeom>
          <a:solidFill>
            <a:srgbClr val="CCCCFF"/>
          </a:solidFill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(Use </a:t>
            </a:r>
            <a:r>
              <a:rPr lang="en-US" sz="1800" b="1" u="sng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except for </a:t>
            </a:r>
            <a:r>
              <a:rPr lang="en-US" sz="18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-, </a:t>
            </a:r>
            <a:r>
              <a:rPr lang="en-US" sz="18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words.)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97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89563D2A-C44C-48D8-83D3-EC2484F2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413" y="1047742"/>
            <a:ext cx="4645742" cy="4572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Biko" panose="02000000000000000000" pitchFamily="50" charset="0"/>
              </a:rPr>
              <a:t>What does this word begin with? Click the correct answer.</a:t>
            </a:r>
            <a:br>
              <a:rPr lang="en-US" b="1" dirty="0">
                <a:solidFill>
                  <a:schemeClr val="tx1"/>
                </a:solidFill>
                <a:latin typeface="Biko" panose="02000000000000000000" pitchFamily="50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F8BCA42-A890-4F6E-B18C-001AD4E8BED7}"/>
              </a:ext>
            </a:extLst>
          </p:cNvPr>
          <p:cNvSpPr txBox="1">
            <a:spLocks/>
          </p:cNvSpPr>
          <p:nvPr/>
        </p:nvSpPr>
        <p:spPr>
          <a:xfrm>
            <a:off x="1207519" y="2094103"/>
            <a:ext cx="1266959" cy="194591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1. b</a:t>
            </a: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2. e</a:t>
            </a: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3. d</a:t>
            </a: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4. p</a:t>
            </a:r>
          </a:p>
          <a:p>
            <a:pPr algn="l">
              <a:lnSpc>
                <a:spcPct val="220000"/>
              </a:lnSpc>
            </a:pPr>
            <a:endParaRPr lang="en-US" sz="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150BEA-7AB1-404B-B214-A1CD102F29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413" y="1025099"/>
            <a:ext cx="244475" cy="24447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851548-89CB-4C12-A48E-377DA5FAC1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3466" y="3917776"/>
            <a:ext cx="244475" cy="2444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42A54A1-D77B-4524-ABA3-39F9FF81C1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29618" y="2286000"/>
            <a:ext cx="2393412" cy="134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9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795E3-8A4D-4B06-9D20-D9D0B772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178" y="935296"/>
            <a:ext cx="4080511" cy="457200"/>
          </a:xfrm>
        </p:spPr>
        <p:txBody>
          <a:bodyPr>
            <a:normAutofit/>
          </a:bodyPr>
          <a:lstStyle/>
          <a:p>
            <a:pPr algn="ctr"/>
            <a:r>
              <a:rPr lang="en-US" sz="2300" b="1" dirty="0">
                <a:solidFill>
                  <a:srgbClr val="7030A0"/>
                </a:solidFill>
                <a:latin typeface="Biko" panose="02000000000000000000" pitchFamily="50" charset="0"/>
              </a:rPr>
              <a:t>Spelling Rule: </a:t>
            </a:r>
            <a:r>
              <a:rPr lang="en-US" sz="2300" b="1" dirty="0">
                <a:solidFill>
                  <a:schemeClr val="tx1"/>
                </a:solidFill>
                <a:latin typeface="Biko" panose="02000000000000000000" pitchFamily="50" charset="0"/>
              </a:rPr>
              <a:t>-ck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8DB5C3-72AA-4DB0-91CB-2457B65F6E87}"/>
              </a:ext>
            </a:extLst>
          </p:cNvPr>
          <p:cNvSpPr txBox="1"/>
          <p:nvPr/>
        </p:nvSpPr>
        <p:spPr>
          <a:xfrm>
            <a:off x="678484" y="2856518"/>
            <a:ext cx="5167918" cy="1239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one-syllable, short-vowel words that end in -ack, -</a:t>
            </a:r>
            <a:r>
              <a:rPr lang="en-US" sz="18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eck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-ick, -</a:t>
            </a:r>
            <a:r>
              <a:rPr lang="en-US" sz="18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ock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or -</a:t>
            </a:r>
            <a:r>
              <a:rPr lang="en-US" sz="18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uck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use </a:t>
            </a:r>
            <a:r>
              <a:rPr lang="en-US" sz="1800" b="1" u="sng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b="1" u="sng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r>
              <a:rPr lang="en-US" sz="1800" u="sng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ick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T</a:t>
            </a:r>
            <a:r>
              <a:rPr lang="en-US" sz="1800" u="sng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uck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him in. R</a:t>
            </a:r>
            <a:r>
              <a:rPr lang="en-US" sz="1800" u="sng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ock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him. </a:t>
            </a:r>
          </a:p>
          <a:p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1800" u="sng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eck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sz="1800" u="sng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ack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often.</a:t>
            </a:r>
            <a:endParaRPr lang="en-US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CDEA43-6DBA-4521-BFAC-FF20F1E0B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23" y="836013"/>
            <a:ext cx="1353725" cy="19230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C59DCC-E403-44A8-8BFC-3A16A79AF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48" y="836013"/>
            <a:ext cx="1353725" cy="19230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F8EAAD-835B-4CC2-928A-52C6CDFE0F1C}"/>
              </a:ext>
            </a:extLst>
          </p:cNvPr>
          <p:cNvSpPr txBox="1"/>
          <p:nvPr/>
        </p:nvSpPr>
        <p:spPr>
          <a:xfrm>
            <a:off x="2057384" y="1715482"/>
            <a:ext cx="2014370" cy="958404"/>
          </a:xfrm>
          <a:prstGeom prst="rect">
            <a:avLst/>
          </a:prstGeom>
          <a:solidFill>
            <a:srgbClr val="CCCCFF"/>
          </a:solidFill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-ck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ack, -</a:t>
            </a:r>
            <a:r>
              <a:rPr lang="en-US" sz="1800" b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eck</a:t>
            </a:r>
            <a:r>
              <a:rPr lang="en-US" sz="18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-ick,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b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ock</a:t>
            </a:r>
            <a:r>
              <a:rPr lang="en-US" sz="18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-</a:t>
            </a:r>
            <a:r>
              <a:rPr lang="en-US" sz="1800" b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uck</a:t>
            </a:r>
            <a:endParaRPr lang="en-US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410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F8BCA42-A890-4F6E-B18C-001AD4E8BED7}"/>
              </a:ext>
            </a:extLst>
          </p:cNvPr>
          <p:cNvSpPr txBox="1">
            <a:spLocks/>
          </p:cNvSpPr>
          <p:nvPr/>
        </p:nvSpPr>
        <p:spPr>
          <a:xfrm>
            <a:off x="1207519" y="2094103"/>
            <a:ext cx="1266959" cy="194591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1. </a:t>
            </a:r>
            <a:r>
              <a:rPr lang="en-US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</a:t>
            </a:r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2. w</a:t>
            </a: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3. e</a:t>
            </a: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4. h</a:t>
            </a:r>
          </a:p>
          <a:p>
            <a:pPr algn="l">
              <a:lnSpc>
                <a:spcPct val="220000"/>
              </a:lnSpc>
            </a:pPr>
            <a:endParaRPr lang="en-US" sz="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579F1D-0165-4DA2-95EE-E766A88778E6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" r="31574" b="38929"/>
          <a:stretch/>
        </p:blipFill>
        <p:spPr bwMode="auto">
          <a:xfrm>
            <a:off x="2823510" y="2094103"/>
            <a:ext cx="2323111" cy="16331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404E456C-E146-4B77-AA53-DDF2A8801460}"/>
              </a:ext>
            </a:extLst>
          </p:cNvPr>
          <p:cNvSpPr txBox="1">
            <a:spLocks/>
          </p:cNvSpPr>
          <p:nvPr/>
        </p:nvSpPr>
        <p:spPr>
          <a:xfrm>
            <a:off x="796413" y="1047742"/>
            <a:ext cx="4645742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096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tx1"/>
                </a:solidFill>
                <a:latin typeface="Biko" panose="02000000000000000000" pitchFamily="50" charset="0"/>
              </a:rPr>
              <a:t>What does this word begin with? Click the correct answer.</a:t>
            </a:r>
            <a:br>
              <a:rPr lang="en-US" b="1">
                <a:solidFill>
                  <a:schemeClr val="tx1"/>
                </a:solidFill>
                <a:latin typeface="Biko" panose="02000000000000000000" pitchFamily="50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00D7CA-C3E6-4F31-A91B-BF763D5C02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6413" y="1025099"/>
            <a:ext cx="244475" cy="244475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6BBB49-DE8F-4378-BED7-6C44400C0F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62829" y="4032640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6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F8BCA42-A890-4F6E-B18C-001AD4E8BED7}"/>
              </a:ext>
            </a:extLst>
          </p:cNvPr>
          <p:cNvSpPr txBox="1">
            <a:spLocks/>
          </p:cNvSpPr>
          <p:nvPr/>
        </p:nvSpPr>
        <p:spPr>
          <a:xfrm>
            <a:off x="1207519" y="2094103"/>
            <a:ext cx="1266959" cy="194591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1. k</a:t>
            </a: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2. c</a:t>
            </a: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3. </a:t>
            </a:r>
            <a:r>
              <a:rPr lang="en-US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qu</a:t>
            </a:r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4. d</a:t>
            </a:r>
          </a:p>
          <a:p>
            <a:pPr algn="l">
              <a:lnSpc>
                <a:spcPct val="220000"/>
              </a:lnSpc>
            </a:pPr>
            <a:endParaRPr lang="en-US" sz="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404E456C-E146-4B77-AA53-DDF2A8801460}"/>
              </a:ext>
            </a:extLst>
          </p:cNvPr>
          <p:cNvSpPr txBox="1">
            <a:spLocks/>
          </p:cNvSpPr>
          <p:nvPr/>
        </p:nvSpPr>
        <p:spPr>
          <a:xfrm>
            <a:off x="796413" y="1047742"/>
            <a:ext cx="4645742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0963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tx1"/>
                </a:solidFill>
                <a:latin typeface="Biko" panose="02000000000000000000" pitchFamily="50" charset="0"/>
              </a:rPr>
              <a:t>What does this word begin with? Click the correct answer.</a:t>
            </a:r>
            <a:br>
              <a:rPr lang="en-US" b="1">
                <a:solidFill>
                  <a:schemeClr val="tx1"/>
                </a:solidFill>
                <a:latin typeface="Biko" panose="02000000000000000000" pitchFamily="50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00D7CA-C3E6-4F31-A91B-BF763D5C02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6413" y="1025099"/>
            <a:ext cx="244475" cy="2444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C7AD04-BB52-44DB-9189-7DF70A9A54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80271" y="4040014"/>
            <a:ext cx="244475" cy="24447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B46AA69-4D66-4DBD-AB07-57E07A0EBD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19973" y="1831218"/>
            <a:ext cx="1212701" cy="210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7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89563D2A-C44C-48D8-83D3-EC2484F2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29" y="918736"/>
            <a:ext cx="4645742" cy="45720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Biko" panose="02000000000000000000" pitchFamily="50" charset="0"/>
              </a:rPr>
              <a:t>Which vowel is in the middle of this word? Click the correct answer.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F8BCA42-A890-4F6E-B18C-001AD4E8BED7}"/>
              </a:ext>
            </a:extLst>
          </p:cNvPr>
          <p:cNvSpPr txBox="1">
            <a:spLocks/>
          </p:cNvSpPr>
          <p:nvPr/>
        </p:nvSpPr>
        <p:spPr>
          <a:xfrm>
            <a:off x="1207519" y="2094103"/>
            <a:ext cx="1266959" cy="194591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1. a</a:t>
            </a: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2. e</a:t>
            </a: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3. </a:t>
            </a:r>
            <a:r>
              <a:rPr lang="en-US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</a:t>
            </a:r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4. o</a:t>
            </a:r>
          </a:p>
          <a:p>
            <a:pPr algn="l">
              <a:lnSpc>
                <a:spcPct val="220000"/>
              </a:lnSpc>
            </a:pPr>
            <a:endParaRPr lang="en-US" sz="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D516CC-9F54-4F88-A3D7-5BDF10950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291" y="1025098"/>
            <a:ext cx="244475" cy="2444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9367FBC4-E807-47E3-9714-9C07CCF525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10035" y="1797296"/>
            <a:ext cx="1844595" cy="221217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5ECF7A-6F0F-441F-BCAC-3093378160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0094" y="4149487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4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89563D2A-C44C-48D8-83D3-EC2484F2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29" y="918736"/>
            <a:ext cx="4645742" cy="45720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Biko" panose="02000000000000000000" pitchFamily="50" charset="0"/>
              </a:rPr>
              <a:t>Which vowel is in the middle of this word? Click the correct answer.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F8BCA42-A890-4F6E-B18C-001AD4E8BED7}"/>
              </a:ext>
            </a:extLst>
          </p:cNvPr>
          <p:cNvSpPr txBox="1">
            <a:spLocks/>
          </p:cNvSpPr>
          <p:nvPr/>
        </p:nvSpPr>
        <p:spPr>
          <a:xfrm>
            <a:off x="1207519" y="2094103"/>
            <a:ext cx="1266959" cy="194591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1. a</a:t>
            </a: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2. e</a:t>
            </a: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3. </a:t>
            </a:r>
            <a:r>
              <a:rPr lang="en-US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</a:t>
            </a:r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4. o</a:t>
            </a:r>
          </a:p>
          <a:p>
            <a:pPr algn="l">
              <a:lnSpc>
                <a:spcPct val="220000"/>
              </a:lnSpc>
            </a:pPr>
            <a:endParaRPr lang="en-US" sz="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D516CC-9F54-4F88-A3D7-5BDF10950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291" y="1025098"/>
            <a:ext cx="244475" cy="2444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0EA8D1A-5137-4A2D-81FD-8C9CFDA734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49746" y="1858789"/>
            <a:ext cx="2076450" cy="218122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B621B4-0A67-4694-B3B2-0AADE1C4F1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5733" y="412529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1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89563D2A-C44C-48D8-83D3-EC2484F2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29" y="918736"/>
            <a:ext cx="4645742" cy="45720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Biko" panose="02000000000000000000" pitchFamily="50" charset="0"/>
              </a:rPr>
              <a:t>Which vowel is in the middle of this word? Click the correct answer.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F8BCA42-A890-4F6E-B18C-001AD4E8BED7}"/>
              </a:ext>
            </a:extLst>
          </p:cNvPr>
          <p:cNvSpPr txBox="1">
            <a:spLocks/>
          </p:cNvSpPr>
          <p:nvPr/>
        </p:nvSpPr>
        <p:spPr>
          <a:xfrm>
            <a:off x="1207519" y="2094103"/>
            <a:ext cx="1266959" cy="1945911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1. a</a:t>
            </a: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2. e</a:t>
            </a: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3. </a:t>
            </a:r>
            <a:r>
              <a:rPr lang="en-US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</a:t>
            </a:r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220000"/>
              </a:lnSpc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4. o</a:t>
            </a:r>
          </a:p>
          <a:p>
            <a:pPr algn="l">
              <a:lnSpc>
                <a:spcPct val="220000"/>
              </a:lnSpc>
            </a:pPr>
            <a:endParaRPr lang="en-US" sz="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D516CC-9F54-4F88-A3D7-5BDF10950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291" y="1025098"/>
            <a:ext cx="244475" cy="24447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DD0361-80B2-4887-BD0F-DB29AED3C1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47421" y="3700632"/>
            <a:ext cx="244475" cy="24447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FD9A42B-3B7C-4F1F-8E84-98A71782BB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38221" y="2286887"/>
            <a:ext cx="31337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7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1942</TotalTime>
  <Words>1494</Words>
  <Application>Microsoft Office PowerPoint</Application>
  <PresentationFormat>Custom</PresentationFormat>
  <Paragraphs>223</Paragraphs>
  <Slides>40</Slides>
  <Notes>30</Notes>
  <HiddenSlides>0</HiddenSlides>
  <MMClips>71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Biko</vt:lpstr>
      <vt:lpstr>Calibri</vt:lpstr>
      <vt:lpstr>Calibri Light</vt:lpstr>
      <vt:lpstr>Century Gothic</vt:lpstr>
      <vt:lpstr>Office Theme</vt:lpstr>
      <vt:lpstr>PowerPoint Presentation</vt:lpstr>
      <vt:lpstr>What does this word begin with? Click the correct answer. </vt:lpstr>
      <vt:lpstr>What does this word begin with? Click the correct answer. </vt:lpstr>
      <vt:lpstr>What does this word begin with? Click the correct answer. </vt:lpstr>
      <vt:lpstr>PowerPoint Presentation</vt:lpstr>
      <vt:lpstr>PowerPoint Presentation</vt:lpstr>
      <vt:lpstr>Which vowel is in the middle of this word? Click the correct answer.</vt:lpstr>
      <vt:lpstr>Which vowel is in the middle of this word? Click the correct answer.</vt:lpstr>
      <vt:lpstr>Which vowel is in the middle of this word? Click the correct answer.</vt:lpstr>
      <vt:lpstr>Which vowel is in the middle of this word? Click the correct answer.</vt:lpstr>
      <vt:lpstr>Which vowel is in the middle of this word? Click the correct answer.</vt:lpstr>
      <vt:lpstr>Which word matches this picture? Click the correct answer. </vt:lpstr>
      <vt:lpstr>Which word matches this picture? Click the correct answer. </vt:lpstr>
      <vt:lpstr>Which word matches this picture? Click the correct answer. </vt:lpstr>
      <vt:lpstr>Which word matches this picture? Click the correct answer. </vt:lpstr>
      <vt:lpstr>Which word matches this picture? Click the correct answer. </vt:lpstr>
      <vt:lpstr>Which sentence matches this picture? Click the correct answer.  </vt:lpstr>
      <vt:lpstr>Which sentence matches this picture? Click the correct answer.  </vt:lpstr>
      <vt:lpstr>Which sentence matches this picture? Click the correct answer.  </vt:lpstr>
      <vt:lpstr>Which sentence matches this picture? Click the correct answer.  </vt:lpstr>
      <vt:lpstr>Which sentence matches this picture? Click the correct answer.  </vt:lpstr>
      <vt:lpstr>Write in the missing letters.</vt:lpstr>
      <vt:lpstr>Write in the missing letters.</vt:lpstr>
      <vt:lpstr>Spell this word: </vt:lpstr>
      <vt:lpstr>Spell this word: </vt:lpstr>
      <vt:lpstr>Spell this word: </vt:lpstr>
      <vt:lpstr>Spell this word: </vt:lpstr>
      <vt:lpstr>Spell this word: </vt:lpstr>
      <vt:lpstr>Listen and write the sentence.</vt:lpstr>
      <vt:lpstr>Listen and write the sentence.</vt:lpstr>
      <vt:lpstr>Listen and put each rule breaker in the correct color box.</vt:lpstr>
      <vt:lpstr>Listen and spell the following rule breakers:</vt:lpstr>
      <vt:lpstr>Listen and put each rule breaker in the correct color box.</vt:lpstr>
      <vt:lpstr>Listen and spell the following rule breakers:</vt:lpstr>
      <vt:lpstr>Answers 1.4 PPT Lot Got a Lot</vt:lpstr>
      <vt:lpstr>Answers 1.4 PPT Lot Got a Lot</vt:lpstr>
      <vt:lpstr>Answers 1.4 PPT Lot Got a Lot</vt:lpstr>
      <vt:lpstr>Spelling Rule: FLoSS</vt:lpstr>
      <vt:lpstr>Spelling Rule: Cats or Kittens</vt:lpstr>
      <vt:lpstr>Spelling Rule: -ck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PARKER Lisa M (Suggs)</dc:creator>
  <cp:lastModifiedBy>Carol Hale</cp:lastModifiedBy>
  <cp:revision>57</cp:revision>
  <dcterms:created xsi:type="dcterms:W3CDTF">2021-03-15T00:24:32Z</dcterms:created>
  <dcterms:modified xsi:type="dcterms:W3CDTF">2021-03-18T16:48:08Z</dcterms:modified>
</cp:coreProperties>
</file>