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91" r:id="rId2"/>
    <p:sldId id="271" r:id="rId3"/>
    <p:sldId id="342" r:id="rId4"/>
    <p:sldId id="272" r:id="rId5"/>
    <p:sldId id="381" r:id="rId6"/>
    <p:sldId id="374" r:id="rId7"/>
    <p:sldId id="365" r:id="rId8"/>
    <p:sldId id="384" r:id="rId9"/>
    <p:sldId id="385" r:id="rId10"/>
    <p:sldId id="325" r:id="rId11"/>
    <p:sldId id="372" r:id="rId12"/>
    <p:sldId id="297" r:id="rId13"/>
    <p:sldId id="378" r:id="rId14"/>
    <p:sldId id="379" r:id="rId15"/>
    <p:sldId id="386" r:id="rId16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FF3399"/>
    <a:srgbClr val="990000"/>
    <a:srgbClr val="FE9202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07" autoAdjust="0"/>
    <p:restoredTop sz="94280" autoAdjust="0"/>
  </p:normalViewPr>
  <p:slideViewPr>
    <p:cSldViewPr snapToGrid="0">
      <p:cViewPr varScale="1">
        <p:scale>
          <a:sx n="73" d="100"/>
          <a:sy n="73" d="100"/>
        </p:scale>
        <p:origin x="54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D42BA-5E4B-5443-A57C-2D3A6F3D7C60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D9F06-C6F3-8F4E-BEDA-FE5675BF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8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7" Type="http://schemas.openxmlformats.org/officeDocument/2006/relationships/image" Target="../media/image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3.mp3"/><Relationship Id="rId7" Type="http://schemas.microsoft.com/office/2007/relationships/media" Target="../media/media5.m4a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3.png"/><Relationship Id="rId5" Type="http://schemas.microsoft.com/office/2007/relationships/media" Target="../media/media4.mp3"/><Relationship Id="rId10" Type="http://schemas.openxmlformats.org/officeDocument/2006/relationships/image" Target="../media/image2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3" Type="http://schemas.microsoft.com/office/2007/relationships/media" Target="../media/media3.mp3"/><Relationship Id="rId7" Type="http://schemas.microsoft.com/office/2007/relationships/media" Target="../media/media8.m4a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audio" Target="../media/media4.mp3"/><Relationship Id="rId11" Type="http://schemas.openxmlformats.org/officeDocument/2006/relationships/image" Target="../media/image3.png"/><Relationship Id="rId5" Type="http://schemas.microsoft.com/office/2007/relationships/media" Target="../media/media4.mp3"/><Relationship Id="rId10" Type="http://schemas.openxmlformats.org/officeDocument/2006/relationships/image" Target="../media/image2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18070"/>
            <a:ext cx="9144000" cy="39817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ABB9D0-464C-4D6C-BFC9-2A280939620B}"/>
              </a:ext>
            </a:extLst>
          </p:cNvPr>
          <p:cNvSpPr txBox="1"/>
          <p:nvPr/>
        </p:nvSpPr>
        <p:spPr>
          <a:xfrm>
            <a:off x="176532" y="478103"/>
            <a:ext cx="334816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Part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74559F-712E-40B6-9A28-DDF9AA9AC914}"/>
              </a:ext>
            </a:extLst>
          </p:cNvPr>
          <p:cNvSpPr txBox="1"/>
          <p:nvPr/>
        </p:nvSpPr>
        <p:spPr>
          <a:xfrm>
            <a:off x="3420051" y="647380"/>
            <a:ext cx="5932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22. The Lost Sheep</a:t>
            </a:r>
            <a:endParaRPr lang="en-US" sz="4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8472F3A6-81A0-4C6F-87E3-A3EAB75D6BFC}"/>
              </a:ext>
            </a:extLst>
          </p:cNvPr>
          <p:cNvSpPr txBox="1">
            <a:spLocks/>
          </p:cNvSpPr>
          <p:nvPr/>
        </p:nvSpPr>
        <p:spPr>
          <a:xfrm>
            <a:off x="4572000" y="2363592"/>
            <a:ext cx="3628613" cy="1655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New Words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Rule Breakers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C39E11-1E7B-E44D-B35D-8FAEF21A745B}"/>
              </a:ext>
            </a:extLst>
          </p:cNvPr>
          <p:cNvCxnSpPr>
            <a:cxnSpLocks/>
          </p:cNvCxnSpPr>
          <p:nvPr/>
        </p:nvCxnSpPr>
        <p:spPr>
          <a:xfrm>
            <a:off x="0" y="1974845"/>
            <a:ext cx="9144000" cy="0"/>
          </a:xfrm>
          <a:prstGeom prst="line">
            <a:avLst/>
          </a:prstGeom>
          <a:ln w="762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JesusTheLostSheep">
            <a:extLst>
              <a:ext uri="{FF2B5EF4-FFF2-40B4-BE49-F238E27FC236}">
                <a16:creationId xmlns:a16="http://schemas.microsoft.com/office/drawing/2014/main" id="{24766026-17B0-47F2-AAE6-D473696259F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" t="4814" r="4891"/>
          <a:stretch/>
        </p:blipFill>
        <p:spPr bwMode="auto">
          <a:xfrm>
            <a:off x="986570" y="2038091"/>
            <a:ext cx="2579597" cy="32154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2E98C8F-AB31-40B3-9D08-7B7D8EBE88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1012" y="-12336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0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  <p:bldP spid="18" grpId="0"/>
      <p:bldP spid="20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New Words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7BF38E-E6AD-CD43-BD59-0F26C2775D34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1A20F-7DC3-41C2-9543-0D576CEE6410}"/>
              </a:ext>
            </a:extLst>
          </p:cNvPr>
          <p:cNvSpPr/>
          <p:nvPr/>
        </p:nvSpPr>
        <p:spPr>
          <a:xfrm>
            <a:off x="963530" y="1947081"/>
            <a:ext cx="31197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cs typeface="Tahoma" panose="020B0604030504040204" pitchFamily="34" charset="0"/>
              </a:rPr>
              <a:t>neighbors</a:t>
            </a:r>
            <a:endParaRPr lang="en-US" sz="4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C3A4FA-1537-44C9-ACE3-6E1F89DDFD6D}"/>
              </a:ext>
            </a:extLst>
          </p:cNvPr>
          <p:cNvSpPr/>
          <p:nvPr/>
        </p:nvSpPr>
        <p:spPr>
          <a:xfrm>
            <a:off x="966210" y="3249284"/>
            <a:ext cx="3196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happiness</a:t>
            </a:r>
            <a:endParaRPr lang="en-US" sz="4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B8DFB3-5400-41FC-B072-0BBD78496FC9}"/>
              </a:ext>
            </a:extLst>
          </p:cNvPr>
          <p:cNvSpPr/>
          <p:nvPr/>
        </p:nvSpPr>
        <p:spPr>
          <a:xfrm>
            <a:off x="5098447" y="1951043"/>
            <a:ext cx="31005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cs typeface="Tahoma" panose="020B0604030504040204" pitchFamily="34" charset="0"/>
              </a:rPr>
              <a:t>grumbled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A5EED2-1886-4FBA-99FF-EC62D980C12C}"/>
              </a:ext>
            </a:extLst>
          </p:cNvPr>
          <p:cNvSpPr/>
          <p:nvPr/>
        </p:nvSpPr>
        <p:spPr>
          <a:xfrm>
            <a:off x="5098447" y="3249284"/>
            <a:ext cx="24994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wander</a:t>
            </a:r>
            <a:endParaRPr lang="en-US" sz="4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C249B9D-F8BB-4922-B41F-099B8274F7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54964" y="-12607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224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9" grpId="0" animBg="1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526" y="1614944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Words like these do not follow phonetic patterns.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077D7F-6FA8-6C40-8D86-EB1AEF00773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D39E5FB-9E71-DA44-AAA6-4CEA56F4AD93}"/>
              </a:ext>
            </a:extLst>
          </p:cNvPr>
          <p:cNvSpPr txBox="1">
            <a:spLocks/>
          </p:cNvSpPr>
          <p:nvPr/>
        </p:nvSpPr>
        <p:spPr>
          <a:xfrm flipH="1">
            <a:off x="2309546" y="3797266"/>
            <a:ext cx="1390850" cy="598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spc="300" dirty="0">
                <a:latin typeface="Bauhaus 93" pitchFamily="82" charset="77"/>
              </a:rPr>
              <a:t>two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3717734-D6ED-3343-9B78-CC01B55EB336}"/>
              </a:ext>
            </a:extLst>
          </p:cNvPr>
          <p:cNvSpPr txBox="1">
            <a:spLocks/>
          </p:cNvSpPr>
          <p:nvPr/>
        </p:nvSpPr>
        <p:spPr>
          <a:xfrm rot="556900">
            <a:off x="2911126" y="2987759"/>
            <a:ext cx="1849507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  <a:latin typeface="Copperplate" panose="02000504000000020004" pitchFamily="2" charset="77"/>
              </a:rPr>
              <a:t>said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AF4D1C3-49D1-3640-8C37-960C85A1CD62}"/>
              </a:ext>
            </a:extLst>
          </p:cNvPr>
          <p:cNvSpPr txBox="1">
            <a:spLocks/>
          </p:cNvSpPr>
          <p:nvPr/>
        </p:nvSpPr>
        <p:spPr>
          <a:xfrm rot="20671164">
            <a:off x="4552591" y="3101076"/>
            <a:ext cx="2389108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could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3AAA8E7-5C1F-1B4F-A38F-5EFC4AB2CA1B}"/>
              </a:ext>
            </a:extLst>
          </p:cNvPr>
          <p:cNvSpPr txBox="1">
            <a:spLocks/>
          </p:cNvSpPr>
          <p:nvPr/>
        </p:nvSpPr>
        <p:spPr>
          <a:xfrm>
            <a:off x="1888162" y="2609116"/>
            <a:ext cx="1261449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spc="300" dirty="0">
                <a:solidFill>
                  <a:schemeClr val="accent4">
                    <a:lumMod val="75000"/>
                  </a:schemeClr>
                </a:solidFill>
                <a:latin typeface="Matura MT Script Capitals" panose="03020802060602070202" pitchFamily="66" charset="77"/>
                <a:ea typeface="Apple Symbols" panose="02000000000000000000" pitchFamily="2" charset="-79"/>
                <a:cs typeface="Apple Symbols" panose="02000000000000000000" pitchFamily="2" charset="-79"/>
              </a:rPr>
              <a:t>to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A51F4A4-AB9E-5D43-9C93-D6730199A3A4}"/>
              </a:ext>
            </a:extLst>
          </p:cNvPr>
          <p:cNvSpPr txBox="1">
            <a:spLocks/>
          </p:cNvSpPr>
          <p:nvPr/>
        </p:nvSpPr>
        <p:spPr>
          <a:xfrm>
            <a:off x="4331398" y="2718784"/>
            <a:ext cx="1413566" cy="682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spc="300" dirty="0">
                <a:solidFill>
                  <a:srgbClr val="00B050"/>
                </a:solidFill>
                <a:latin typeface="Cooper Black" panose="0208090404030B020404" pitchFamily="18" charset="77"/>
              </a:rPr>
              <a:t>you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EEA69B-146B-2E47-BA09-70DDB26C9CE4}"/>
              </a:ext>
            </a:extLst>
          </p:cNvPr>
          <p:cNvCxnSpPr/>
          <p:nvPr/>
        </p:nvCxnSpPr>
        <p:spPr>
          <a:xfrm>
            <a:off x="1963134" y="260086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5655DED-0183-3640-9C2E-FDA43B8ACEE8}"/>
              </a:ext>
            </a:extLst>
          </p:cNvPr>
          <p:cNvCxnSpPr/>
          <p:nvPr/>
        </p:nvCxnSpPr>
        <p:spPr>
          <a:xfrm>
            <a:off x="3222898" y="2637851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39849E8-6545-0048-8BC8-B83C9367FD5B}"/>
              </a:ext>
            </a:extLst>
          </p:cNvPr>
          <p:cNvCxnSpPr/>
          <p:nvPr/>
        </p:nvCxnSpPr>
        <p:spPr>
          <a:xfrm>
            <a:off x="4184824" y="265680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857E85-801C-1348-9224-113C45127E1D}"/>
              </a:ext>
            </a:extLst>
          </p:cNvPr>
          <p:cNvCxnSpPr/>
          <p:nvPr/>
        </p:nvCxnSpPr>
        <p:spPr>
          <a:xfrm>
            <a:off x="5167656" y="2646910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FDE896-F087-2B48-911C-7B2E0BBF1574}"/>
              </a:ext>
            </a:extLst>
          </p:cNvPr>
          <p:cNvCxnSpPr/>
          <p:nvPr/>
        </p:nvCxnSpPr>
        <p:spPr>
          <a:xfrm>
            <a:off x="6122906" y="265680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A8CFC7F-45AB-BD4F-B971-02BC741F9FE3}"/>
              </a:ext>
            </a:extLst>
          </p:cNvPr>
          <p:cNvCxnSpPr/>
          <p:nvPr/>
        </p:nvCxnSpPr>
        <p:spPr>
          <a:xfrm>
            <a:off x="6816481" y="2628792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7EE6912-C3B5-DE47-9ADC-A8C26CF4F875}"/>
              </a:ext>
            </a:extLst>
          </p:cNvPr>
          <p:cNvCxnSpPr>
            <a:cxnSpLocks/>
          </p:cNvCxnSpPr>
          <p:nvPr/>
        </p:nvCxnSpPr>
        <p:spPr>
          <a:xfrm flipH="1" flipV="1">
            <a:off x="1928361" y="4659519"/>
            <a:ext cx="4949518" cy="271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577128D-4509-6442-9FC6-855EB5E48ABD}"/>
              </a:ext>
            </a:extLst>
          </p:cNvPr>
          <p:cNvCxnSpPr>
            <a:cxnSpLocks/>
          </p:cNvCxnSpPr>
          <p:nvPr/>
        </p:nvCxnSpPr>
        <p:spPr>
          <a:xfrm flipH="1" flipV="1">
            <a:off x="1941814" y="2614099"/>
            <a:ext cx="4874667" cy="4064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miley Face 34">
            <a:extLst>
              <a:ext uri="{FF2B5EF4-FFF2-40B4-BE49-F238E27FC236}">
                <a16:creationId xmlns:a16="http://schemas.microsoft.com/office/drawing/2014/main" id="{AAD340E8-EC69-1143-85A5-7C306FB742A8}"/>
              </a:ext>
            </a:extLst>
          </p:cNvPr>
          <p:cNvSpPr/>
          <p:nvPr/>
        </p:nvSpPr>
        <p:spPr>
          <a:xfrm>
            <a:off x="5650002" y="4096410"/>
            <a:ext cx="416681" cy="342903"/>
          </a:xfrm>
          <a:prstGeom prst="smileyFace">
            <a:avLst>
              <a:gd name="adj" fmla="val -465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4D66A2-780E-3F47-BC8F-651596038B22}"/>
              </a:ext>
            </a:extLst>
          </p:cNvPr>
          <p:cNvSpPr txBox="1"/>
          <p:nvPr/>
        </p:nvSpPr>
        <p:spPr>
          <a:xfrm>
            <a:off x="6102134" y="3840373"/>
            <a:ext cx="439352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/>
              <a:t>f</a:t>
            </a:r>
          </a:p>
        </p:txBody>
      </p:sp>
      <p:sp>
        <p:nvSpPr>
          <p:cNvPr id="39" name="Content Placeholder 3">
            <a:extLst>
              <a:ext uri="{FF2B5EF4-FFF2-40B4-BE49-F238E27FC236}">
                <a16:creationId xmlns:a16="http://schemas.microsoft.com/office/drawing/2014/main" id="{42153AAE-B6A4-1F43-AFEE-99F55095FB75}"/>
              </a:ext>
            </a:extLst>
          </p:cNvPr>
          <p:cNvSpPr txBox="1">
            <a:spLocks/>
          </p:cNvSpPr>
          <p:nvPr/>
        </p:nvSpPr>
        <p:spPr>
          <a:xfrm>
            <a:off x="3449728" y="3972316"/>
            <a:ext cx="1822332" cy="682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spc="300" dirty="0">
                <a:solidFill>
                  <a:srgbClr val="7030A0"/>
                </a:solidFill>
                <a:latin typeface="Trebuchet MS" panose="020B0703020202090204" pitchFamily="34" charset="0"/>
              </a:rPr>
              <a:t>from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636BEC5-E2DC-4943-BE61-7EC077492F4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49511" y="-13505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7457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build="p"/>
      <p:bldP spid="14" grpId="0" animBg="1"/>
      <p:bldP spid="10" grpId="0" build="p"/>
      <p:bldP spid="15" grpId="0" build="p"/>
      <p:bldP spid="16" grpId="0" build="p"/>
      <p:bldP spid="18" grpId="0" build="p"/>
      <p:bldP spid="19" grpId="0" build="p"/>
      <p:bldP spid="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505595" y="761851"/>
            <a:ext cx="546945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505595" y="2204948"/>
            <a:ext cx="795411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to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1841-9C5D-4D80-A116-3C9469826CFA}"/>
              </a:ext>
            </a:extLst>
          </p:cNvPr>
          <p:cNvSpPr/>
          <p:nvPr/>
        </p:nvSpPr>
        <p:spPr>
          <a:xfrm>
            <a:off x="1505595" y="3648045"/>
            <a:ext cx="922047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his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4939C-915D-44A0-BB11-36DFA6FB8DFC}"/>
              </a:ext>
            </a:extLst>
          </p:cNvPr>
          <p:cNvSpPr/>
          <p:nvPr/>
        </p:nvSpPr>
        <p:spPr>
          <a:xfrm>
            <a:off x="6372513" y="761851"/>
            <a:ext cx="1168910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6275531" y="2204948"/>
            <a:ext cx="1362874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one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2578D-2559-4001-B0D8-A2075B740A5E}"/>
              </a:ext>
            </a:extLst>
          </p:cNvPr>
          <p:cNvSpPr/>
          <p:nvPr/>
        </p:nvSpPr>
        <p:spPr>
          <a:xfrm>
            <a:off x="6347666" y="3648045"/>
            <a:ext cx="1218603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has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9F212EC-8DDC-4BB1-BA46-45B61339BF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27642" y="-12763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695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6" grpId="0"/>
      <p:bldP spid="8" grpId="0"/>
      <p:bldP spid="9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505595" y="761851"/>
            <a:ext cx="1354858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was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505595" y="2204948"/>
            <a:ext cx="1290738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you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1841-9C5D-4D80-A116-3C9469826CFA}"/>
              </a:ext>
            </a:extLst>
          </p:cNvPr>
          <p:cNvSpPr/>
          <p:nvPr/>
        </p:nvSpPr>
        <p:spPr>
          <a:xfrm>
            <a:off x="1505595" y="3648045"/>
            <a:ext cx="1721946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have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4939C-915D-44A0-BB11-36DFA6FB8DFC}"/>
              </a:ext>
            </a:extLst>
          </p:cNvPr>
          <p:cNvSpPr/>
          <p:nvPr/>
        </p:nvSpPr>
        <p:spPr>
          <a:xfrm>
            <a:off x="5954931" y="761851"/>
            <a:ext cx="1683474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were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5882796" y="2204948"/>
            <a:ext cx="1755609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there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2578D-2559-4001-B0D8-A2075B740A5E}"/>
              </a:ext>
            </a:extLst>
          </p:cNvPr>
          <p:cNvSpPr/>
          <p:nvPr/>
        </p:nvSpPr>
        <p:spPr>
          <a:xfrm>
            <a:off x="5882796" y="3648045"/>
            <a:ext cx="1388522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said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116D811-398A-468B-B2E6-1C6DF112A2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66568" y="-10625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645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6" grpId="0"/>
      <p:bldP spid="8" grpId="0"/>
      <p:bldP spid="9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505595" y="761851"/>
            <a:ext cx="1412566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says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505595" y="2204948"/>
            <a:ext cx="1648208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does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1841-9C5D-4D80-A116-3C9469826CFA}"/>
              </a:ext>
            </a:extLst>
          </p:cNvPr>
          <p:cNvSpPr/>
          <p:nvPr/>
        </p:nvSpPr>
        <p:spPr>
          <a:xfrm>
            <a:off x="1505595" y="3648045"/>
            <a:ext cx="1699504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want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4939C-915D-44A0-BB11-36DFA6FB8DFC}"/>
              </a:ext>
            </a:extLst>
          </p:cNvPr>
          <p:cNvSpPr/>
          <p:nvPr/>
        </p:nvSpPr>
        <p:spPr>
          <a:xfrm>
            <a:off x="5765777" y="804665"/>
            <a:ext cx="1544012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from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5767719" y="2197317"/>
            <a:ext cx="1803699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some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2578D-2559-4001-B0D8-A2075B740A5E}"/>
              </a:ext>
            </a:extLst>
          </p:cNvPr>
          <p:cNvSpPr/>
          <p:nvPr/>
        </p:nvSpPr>
        <p:spPr>
          <a:xfrm>
            <a:off x="5765777" y="3589969"/>
            <a:ext cx="2201244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comes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9E85170-3AD0-43AD-8E53-E291DFBC37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24899" y="-12094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437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3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7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6" grpId="0"/>
      <p:bldP spid="8" grpId="0"/>
      <p:bldP spid="9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909278" y="713369"/>
            <a:ext cx="2124299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friends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909278" y="1817556"/>
            <a:ext cx="1527982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sorry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4939C-915D-44A0-BB11-36DFA6FB8DFC}"/>
              </a:ext>
            </a:extLst>
          </p:cNvPr>
          <p:cNvSpPr/>
          <p:nvPr/>
        </p:nvSpPr>
        <p:spPr>
          <a:xfrm>
            <a:off x="743790" y="3212172"/>
            <a:ext cx="2156360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angels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2B0330-77C7-4A09-9014-DDC97EE1FD3B}"/>
              </a:ext>
            </a:extLst>
          </p:cNvPr>
          <p:cNvSpPr/>
          <p:nvPr/>
        </p:nvSpPr>
        <p:spPr>
          <a:xfrm>
            <a:off x="5181700" y="751430"/>
            <a:ext cx="2997937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welcome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9B6F67-C4E2-4F2D-812F-F090DFCE4E34}"/>
              </a:ext>
            </a:extLst>
          </p:cNvPr>
          <p:cNvSpPr/>
          <p:nvPr/>
        </p:nvSpPr>
        <p:spPr>
          <a:xfrm>
            <a:off x="5181701" y="1948122"/>
            <a:ext cx="3278462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mountains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E8740A-D83D-402E-9857-CB35638CF79D}"/>
              </a:ext>
            </a:extLst>
          </p:cNvPr>
          <p:cNvSpPr/>
          <p:nvPr/>
        </p:nvSpPr>
        <p:spPr>
          <a:xfrm>
            <a:off x="5181702" y="3208192"/>
            <a:ext cx="1826141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climb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083A853-23D9-419F-884C-0C40FA5FC2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5080" y="-1090095"/>
            <a:ext cx="544360" cy="54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6735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9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8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 Soft 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2012662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err="1">
                <a:latin typeface="Century Gothic" panose="020B0502020202020204" pitchFamily="34" charset="0"/>
              </a:rPr>
              <a:t>ce</a:t>
            </a:r>
            <a:r>
              <a:rPr lang="en-US" sz="2700" b="1" dirty="0">
                <a:latin typeface="Century Gothic" panose="020B0502020202020204" pitchFamily="34" charset="0"/>
              </a:rPr>
              <a:t>, ci, cy make the soft sound </a:t>
            </a:r>
          </a:p>
        </p:txBody>
      </p:sp>
      <p:pic>
        <p:nvPicPr>
          <p:cNvPr id="10" name="part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0406" y="219829"/>
            <a:ext cx="609600" cy="609600"/>
          </a:xfrm>
          <a:prstGeom prst="rect">
            <a:avLst/>
          </a:prstGeom>
        </p:spPr>
      </p:pic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pic>
        <p:nvPicPr>
          <p:cNvPr id="12" name="part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494302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9156" y="144494"/>
            <a:ext cx="1086892" cy="684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95769" y="2681425"/>
            <a:ext cx="24721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ce</a:t>
            </a:r>
            <a:r>
              <a:rPr lang="en-US" sz="7000" dirty="0">
                <a:latin typeface="Century Gothic" panose="020B0502020202020204" pitchFamily="34" charset="0"/>
              </a:rPr>
              <a:t>nt</a:t>
            </a:r>
            <a:endParaRPr lang="en-US" sz="7000" dirty="0"/>
          </a:p>
        </p:txBody>
      </p:sp>
      <p:sp>
        <p:nvSpPr>
          <p:cNvPr id="19" name="Rectangle 18"/>
          <p:cNvSpPr/>
          <p:nvPr/>
        </p:nvSpPr>
        <p:spPr>
          <a:xfrm>
            <a:off x="5081854" y="2685370"/>
            <a:ext cx="187249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ci</a:t>
            </a:r>
            <a:r>
              <a:rPr lang="en-US" sz="7000" dirty="0">
                <a:latin typeface="Century Gothic" panose="020B0502020202020204" pitchFamily="34" charset="0"/>
              </a:rPr>
              <a:t>ty</a:t>
            </a:r>
            <a:endParaRPr lang="en-US" sz="7000" dirty="0"/>
          </a:p>
        </p:txBody>
      </p:sp>
      <p:sp>
        <p:nvSpPr>
          <p:cNvPr id="20" name="Rectangle 19"/>
          <p:cNvSpPr/>
          <p:nvPr/>
        </p:nvSpPr>
        <p:spPr>
          <a:xfrm>
            <a:off x="3005594" y="3899806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fan</a:t>
            </a:r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cy</a:t>
            </a:r>
            <a:endParaRPr lang="en-US" sz="7000" dirty="0">
              <a:solidFill>
                <a:srgbClr val="FF3399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269705" y="-1004140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E6CAAC-8AD4-D24D-B891-9D74DB7D0DF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73456" y="-9134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3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9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 build="p"/>
      <p:bldP spid="13" grpId="0"/>
      <p:bldP spid="19" grpId="0"/>
      <p:bldP spid="20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7B7E4F5-0398-4880-B1E1-0D2F7C960207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87D99D-57CF-DA40-BECC-1BD1B3E632B7}"/>
              </a:ext>
            </a:extLst>
          </p:cNvPr>
          <p:cNvSpPr/>
          <p:nvPr/>
        </p:nvSpPr>
        <p:spPr>
          <a:xfrm>
            <a:off x="7160600" y="-879556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736F25-BC97-48A1-91B2-BD3FFB0FC3B5}"/>
              </a:ext>
            </a:extLst>
          </p:cNvPr>
          <p:cNvSpPr/>
          <p:nvPr/>
        </p:nvSpPr>
        <p:spPr>
          <a:xfrm>
            <a:off x="3460828" y="2154635"/>
            <a:ext cx="2520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</a:rPr>
              <a:t>rejoi</a:t>
            </a:r>
            <a:r>
              <a:rPr lang="en-US" sz="48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ce</a:t>
            </a:r>
            <a:endParaRPr lang="en-US" sz="7000" dirty="0">
              <a:solidFill>
                <a:srgbClr val="FF3399"/>
              </a:solidFill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4E55182-0961-419C-A4BF-EE5C0ECB79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8532" y="-9796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0920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rt4_gesay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85928" y="144494"/>
            <a:ext cx="609600" cy="609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81665"/>
            <a:ext cx="1857068" cy="1081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 Soft 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956596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err="1">
                <a:latin typeface="Century Gothic" panose="020B0502020202020204" pitchFamily="34" charset="0"/>
              </a:rPr>
              <a:t>ge</a:t>
            </a:r>
            <a:r>
              <a:rPr lang="en-US" sz="2700" b="1" dirty="0">
                <a:latin typeface="Century Gothic" panose="020B0502020202020204" pitchFamily="34" charset="0"/>
              </a:rPr>
              <a:t>, </a:t>
            </a:r>
            <a:r>
              <a:rPr lang="en-US" sz="2700" b="1" dirty="0" err="1">
                <a:latin typeface="Century Gothic" panose="020B0502020202020204" pitchFamily="34" charset="0"/>
              </a:rPr>
              <a:t>gi</a:t>
            </a:r>
            <a:r>
              <a:rPr lang="en-US" sz="2700" b="1" dirty="0">
                <a:latin typeface="Century Gothic" panose="020B0502020202020204" pitchFamily="34" charset="0"/>
              </a:rPr>
              <a:t>, </a:t>
            </a:r>
            <a:r>
              <a:rPr lang="en-US" sz="2700" b="1" dirty="0" err="1">
                <a:latin typeface="Century Gothic" panose="020B0502020202020204" pitchFamily="34" charset="0"/>
              </a:rPr>
              <a:t>gy</a:t>
            </a:r>
            <a:r>
              <a:rPr lang="en-US" sz="2700" b="1" dirty="0">
                <a:latin typeface="Century Gothic" panose="020B0502020202020204" pitchFamily="34" charset="0"/>
              </a:rPr>
              <a:t> often make the soft sound 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pic>
        <p:nvPicPr>
          <p:cNvPr id="12" name="part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494302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02165" y="2748807"/>
            <a:ext cx="29628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ge</a:t>
            </a:r>
            <a:r>
              <a:rPr lang="en-US" sz="7000" dirty="0">
                <a:latin typeface="Century Gothic" panose="020B0502020202020204" pitchFamily="34" charset="0"/>
              </a:rPr>
              <a:t>ntle</a:t>
            </a:r>
            <a:endParaRPr lang="en-US" sz="7000" dirty="0"/>
          </a:p>
        </p:txBody>
      </p:sp>
      <p:sp>
        <p:nvSpPr>
          <p:cNvPr id="19" name="Rectangle 18"/>
          <p:cNvSpPr/>
          <p:nvPr/>
        </p:nvSpPr>
        <p:spPr>
          <a:xfrm>
            <a:off x="5041855" y="2748806"/>
            <a:ext cx="26242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gi</a:t>
            </a:r>
            <a:r>
              <a:rPr lang="en-US" sz="7000" dirty="0">
                <a:latin typeface="Century Gothic" panose="020B0502020202020204" pitchFamily="34" charset="0"/>
              </a:rPr>
              <a:t>ant</a:t>
            </a:r>
            <a:endParaRPr lang="en-US" sz="7000" dirty="0"/>
          </a:p>
        </p:txBody>
      </p:sp>
      <p:sp>
        <p:nvSpPr>
          <p:cNvPr id="20" name="Rectangle 19"/>
          <p:cNvSpPr/>
          <p:nvPr/>
        </p:nvSpPr>
        <p:spPr>
          <a:xfrm>
            <a:off x="2888165" y="3882119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gy</a:t>
            </a:r>
            <a:r>
              <a:rPr lang="en-US" sz="7000" dirty="0">
                <a:latin typeface="Century Gothic" panose="020B0502020202020204" pitchFamily="34" charset="0"/>
              </a:rPr>
              <a:t>m</a:t>
            </a:r>
            <a:endParaRPr lang="en-US" sz="7000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301965" y="-1068334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454E63-BDB5-974B-830F-A504E3ACF78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38506" y="-11472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7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build="p"/>
      <p:bldP spid="13" grpId="0"/>
      <p:bldP spid="19" grpId="0"/>
      <p:bldP spid="20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7B7E4F5-0398-4880-B1E1-0D2F7C960207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87D99D-57CF-DA40-BECC-1BD1B3E632B7}"/>
              </a:ext>
            </a:extLst>
          </p:cNvPr>
          <p:cNvSpPr/>
          <p:nvPr/>
        </p:nvSpPr>
        <p:spPr>
          <a:xfrm>
            <a:off x="7160600" y="-879556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7D0737-79E5-4903-B412-8D58A87CF6E8}"/>
              </a:ext>
            </a:extLst>
          </p:cNvPr>
          <p:cNvSpPr/>
          <p:nvPr/>
        </p:nvSpPr>
        <p:spPr>
          <a:xfrm>
            <a:off x="3551223" y="2306305"/>
            <a:ext cx="24175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</a:rPr>
              <a:t>an</a:t>
            </a:r>
            <a:r>
              <a:rPr lang="en-US" sz="48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ge</a:t>
            </a:r>
            <a:r>
              <a:rPr lang="en-US" sz="4800" dirty="0">
                <a:latin typeface="Century Gothic" panose="020B0502020202020204" pitchFamily="34" charset="0"/>
              </a:rPr>
              <a:t>ls</a:t>
            </a:r>
            <a:endParaRPr lang="en-US" sz="7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E5F7AD9-7AC1-422E-B8F0-A8DE10B68B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49052" y="-11211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1550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7BF38E-E6AD-CD43-BD59-0F26C2775D34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5A6B78-B0B8-4829-91CD-9FD6C9329838}"/>
              </a:ext>
            </a:extLst>
          </p:cNvPr>
          <p:cNvSpPr/>
          <p:nvPr/>
        </p:nvSpPr>
        <p:spPr>
          <a:xfrm>
            <a:off x="2725982" y="789095"/>
            <a:ext cx="36920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Silent letters</a:t>
            </a:r>
            <a:endParaRPr lang="en-US" sz="4000" dirty="0"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AAA71E-1DF3-43F9-B198-C6C19176DF83}"/>
              </a:ext>
            </a:extLst>
          </p:cNvPr>
          <p:cNvSpPr/>
          <p:nvPr/>
        </p:nvSpPr>
        <p:spPr>
          <a:xfrm>
            <a:off x="1361975" y="2266076"/>
            <a:ext cx="18261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cli</a:t>
            </a:r>
            <a:r>
              <a:rPr lang="en-US" sz="48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mb</a:t>
            </a:r>
            <a:endParaRPr lang="en-US" sz="48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3F6F34-4B7D-485E-8E51-15BFF5A9B94A}"/>
              </a:ext>
            </a:extLst>
          </p:cNvPr>
          <p:cNvSpPr/>
          <p:nvPr/>
        </p:nvSpPr>
        <p:spPr>
          <a:xfrm>
            <a:off x="4408001" y="2266076"/>
            <a:ext cx="31181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nei</a:t>
            </a:r>
            <a:r>
              <a:rPr lang="en-US" sz="48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gh</a:t>
            </a: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bors</a:t>
            </a:r>
            <a:endParaRPr lang="en-US" sz="4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9C2DACE-E440-46C8-A12F-B2A34153CD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16382" y="-11165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54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C32D8005-3885-4A75-8BC8-B793C548CB42}"/>
              </a:ext>
            </a:extLst>
          </p:cNvPr>
          <p:cNvSpPr txBox="1">
            <a:spLocks/>
          </p:cNvSpPr>
          <p:nvPr/>
        </p:nvSpPr>
        <p:spPr>
          <a:xfrm>
            <a:off x="628650" y="707509"/>
            <a:ext cx="7886700" cy="994172"/>
          </a:xfrm>
          <a:prstGeom prst="rect">
            <a:avLst/>
          </a:prstGeom>
          <a:ln w="38100">
            <a:noFill/>
          </a:ln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600" b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Contractions</a:t>
            </a:r>
            <a:endParaRPr lang="en-US" sz="46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9BB062D-00D0-4EBC-939C-C72AC81B7C1A}"/>
              </a:ext>
            </a:extLst>
          </p:cNvPr>
          <p:cNvSpPr txBox="1">
            <a:spLocks/>
          </p:cNvSpPr>
          <p:nvPr/>
        </p:nvSpPr>
        <p:spPr>
          <a:xfrm>
            <a:off x="200406" y="1718675"/>
            <a:ext cx="8743188" cy="152963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latin typeface="Century Gothic" panose="020B0502020202020204" pitchFamily="34" charset="0"/>
              </a:rPr>
              <a:t>The word “contraction” means “the thing pulled together.”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latin typeface="Century Gothic" panose="020B0502020202020204" pitchFamily="34" charset="0"/>
              </a:rPr>
              <a:t>The first word stays the same,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latin typeface="Century Gothic" panose="020B0502020202020204" pitchFamily="34" charset="0"/>
              </a:rPr>
              <a:t>and the apostrophe takes the place of the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latin typeface="Century Gothic" panose="020B0502020202020204" pitchFamily="34" charset="0"/>
              </a:rPr>
              <a:t>missing letters in the second word.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451504-A767-412B-BEDB-3A81570C3223}"/>
              </a:ext>
            </a:extLst>
          </p:cNvPr>
          <p:cNvSpPr/>
          <p:nvPr/>
        </p:nvSpPr>
        <p:spPr>
          <a:xfrm>
            <a:off x="1483924" y="3634670"/>
            <a:ext cx="15212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I</a:t>
            </a:r>
            <a:endParaRPr lang="en-US" sz="7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EBBE1E-E403-4DDF-B2A8-AAC160CAEDD6}"/>
              </a:ext>
            </a:extLst>
          </p:cNvPr>
          <p:cNvSpPr/>
          <p:nvPr/>
        </p:nvSpPr>
        <p:spPr>
          <a:xfrm>
            <a:off x="4950794" y="3634670"/>
            <a:ext cx="11887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I</a:t>
            </a:r>
            <a:endParaRPr lang="en-US" sz="7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77A6B2-FDF1-4339-85BD-3F03114FFC2E}"/>
              </a:ext>
            </a:extLst>
          </p:cNvPr>
          <p:cNvSpPr/>
          <p:nvPr/>
        </p:nvSpPr>
        <p:spPr>
          <a:xfrm>
            <a:off x="3005211" y="3634669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=</a:t>
            </a:r>
            <a:endParaRPr lang="en-US" sz="7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249C7C-7099-44E8-A29E-14133F058A8D}"/>
              </a:ext>
            </a:extLst>
          </p:cNvPr>
          <p:cNvSpPr/>
          <p:nvPr/>
        </p:nvSpPr>
        <p:spPr>
          <a:xfrm>
            <a:off x="5897409" y="3634669"/>
            <a:ext cx="1640193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US" sz="7000" dirty="0">
                <a:latin typeface="Century Gothic" panose="020B0502020202020204" pitchFamily="34" charset="0"/>
              </a:rPr>
              <a:t>m</a:t>
            </a:r>
            <a:endParaRPr lang="en-US" sz="7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F172FA-E5D5-4643-8361-0E61C3D0B30D}"/>
              </a:ext>
            </a:extLst>
          </p:cNvPr>
          <p:cNvSpPr/>
          <p:nvPr/>
        </p:nvSpPr>
        <p:spPr>
          <a:xfrm>
            <a:off x="2210688" y="3634669"/>
            <a:ext cx="1342034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  <a:latin typeface="Century Gothic" panose="020B0502020202020204" pitchFamily="34" charset="0"/>
              </a:rPr>
              <a:t>’</a:t>
            </a:r>
            <a:r>
              <a:rPr lang="en-US" sz="7000" dirty="0">
                <a:latin typeface="Century Gothic" panose="020B0502020202020204" pitchFamily="34" charset="0"/>
              </a:rPr>
              <a:t>m</a:t>
            </a:r>
            <a:endParaRPr lang="en-US" sz="7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B5DCC5-7B03-4F32-B3E9-20F70F54F25D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20CEB4-5DD3-4CF3-9B14-CE122C23F29E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2983BF-9497-4A74-BDEA-1BF7F84520AC}"/>
              </a:ext>
            </a:extLst>
          </p:cNvPr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2650" y="-174019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4672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2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1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1200"/>
                                  </p:stCondLst>
                                  <p:iterate type="wd">
                                    <p:tmPct val="4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7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7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2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216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246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1" nodeType="withEffect">
                                  <p:stCondLst>
                                    <p:cond delay="253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27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53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uiExpand="1" build="p"/>
      <p:bldP spid="4" grpId="0"/>
      <p:bldP spid="4" grpId="1"/>
      <p:bldP spid="5" grpId="0"/>
      <p:bldP spid="5" grpId="1"/>
      <p:bldP spid="6" grpId="0"/>
      <p:bldP spid="9" grpId="0"/>
      <p:bldP spid="9" grpId="1"/>
      <p:bldP spid="10" grpId="0"/>
      <p:bldP spid="10" grpId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7BF38E-E6AD-CD43-BD59-0F26C2775D34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F2EE77-F85D-4DD4-AC59-467818B444B9}"/>
              </a:ext>
            </a:extLst>
          </p:cNvPr>
          <p:cNvSpPr/>
          <p:nvPr/>
        </p:nvSpPr>
        <p:spPr>
          <a:xfrm>
            <a:off x="1694249" y="2163178"/>
            <a:ext cx="57555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didn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’</a:t>
            </a: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 = did n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</a:t>
            </a: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8926672-A06C-45C8-A4D3-F40C7E77C6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88296" y="-11027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0345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4386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7BF38E-E6AD-CD43-BD59-0F26C2775D34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F2EE77-F85D-4DD4-AC59-467818B444B9}"/>
              </a:ext>
            </a:extLst>
          </p:cNvPr>
          <p:cNvSpPr/>
          <p:nvPr/>
        </p:nvSpPr>
        <p:spPr>
          <a:xfrm>
            <a:off x="1694249" y="2163178"/>
            <a:ext cx="57555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let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’</a:t>
            </a: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 = let </a:t>
            </a:r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u</a:t>
            </a: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C133E72-2476-40F8-81C9-90CC3CF54B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5354" y="-11419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585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4386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49361</TotalTime>
  <Words>152</Words>
  <Application>Microsoft Office PowerPoint</Application>
  <PresentationFormat>On-screen Show (16:10)</PresentationFormat>
  <Paragraphs>73</Paragraphs>
  <Slides>15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Apple Symbols</vt:lpstr>
      <vt:lpstr>Arial</vt:lpstr>
      <vt:lpstr>Bauhaus 93</vt:lpstr>
      <vt:lpstr>Calibri</vt:lpstr>
      <vt:lpstr>Calibri Light</vt:lpstr>
      <vt:lpstr>Century Gothic</vt:lpstr>
      <vt:lpstr>Cooper Black</vt:lpstr>
      <vt:lpstr>Copperplate</vt:lpstr>
      <vt:lpstr>Matura MT Script Capitals</vt:lpstr>
      <vt:lpstr>Times New Roman</vt:lpstr>
      <vt:lpstr>Trebuchet MS</vt:lpstr>
      <vt:lpstr>Office Theme</vt:lpstr>
      <vt:lpstr>PowerPoint Presentation</vt:lpstr>
      <vt:lpstr>Other Sounds – Soft C</vt:lpstr>
      <vt:lpstr>PowerPoint Presentation</vt:lpstr>
      <vt:lpstr>Other Sounds – Soft 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Words</vt:lpstr>
      <vt:lpstr>Rule Breakers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410</cp:revision>
  <dcterms:created xsi:type="dcterms:W3CDTF">2017-01-10T01:35:56Z</dcterms:created>
  <dcterms:modified xsi:type="dcterms:W3CDTF">2019-02-21T17:57:23Z</dcterms:modified>
</cp:coreProperties>
</file>